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3" r:id="rId7"/>
    <p:sldId id="266" r:id="rId8"/>
    <p:sldId id="262" r:id="rId9"/>
    <p:sldId id="264" r:id="rId10"/>
    <p:sldId id="273" r:id="rId11"/>
    <p:sldId id="274" r:id="rId12"/>
    <p:sldId id="272" r:id="rId13"/>
    <p:sldId id="265" r:id="rId14"/>
    <p:sldId id="268" r:id="rId15"/>
    <p:sldId id="267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62" autoAdjust="0"/>
  </p:normalViewPr>
  <p:slideViewPr>
    <p:cSldViewPr snapToGrid="0">
      <p:cViewPr varScale="1">
        <p:scale>
          <a:sx n="92" d="100"/>
          <a:sy n="92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45A7-1742-4C6F-98A7-6E388190CB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22AE0-8962-4E8A-8B5F-B233BC2E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1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en-US" dirty="0" err="1"/>
              <a:t>B</a:t>
            </a:r>
            <a:r>
              <a:rPr lang="en-US" baseline="0" dirty="0" err="1"/>
              <a:t>lockchain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phép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trọng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an </a:t>
            </a:r>
            <a:r>
              <a:rPr lang="en-US" baseline="0" dirty="0" err="1"/>
              <a:t>toàn</a:t>
            </a:r>
            <a:r>
              <a:rPr lang="en-US" baseline="0" dirty="0"/>
              <a:t>,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blockchain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.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muốn</a:t>
            </a:r>
            <a:r>
              <a:rPr lang="en-US" baseline="0" dirty="0"/>
              <a:t> </a:t>
            </a:r>
            <a:r>
              <a:rPr lang="en-US" baseline="0" dirty="0" err="1"/>
              <a:t>cập</a:t>
            </a:r>
            <a:r>
              <a:rPr lang="en-US" baseline="0" dirty="0"/>
              <a:t> </a:t>
            </a:r>
            <a:r>
              <a:rPr lang="en-US" baseline="0" dirty="0" err="1"/>
              <a:t>nhật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blockchain</a:t>
            </a:r>
            <a:r>
              <a:rPr lang="en-US" baseline="0" dirty="0"/>
              <a:t>,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khối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(block) </a:t>
            </a:r>
            <a:r>
              <a:rPr lang="en-US" baseline="0" dirty="0" err="1"/>
              <a:t>mới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.</a:t>
            </a:r>
            <a:endParaRPr lang="en-US" dirty="0"/>
          </a:p>
          <a:p>
            <a:r>
              <a:rPr lang="en-US" dirty="0"/>
              <a:t>* </a:t>
            </a:r>
            <a:r>
              <a:rPr lang="en-US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blockchain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trữ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chạy</a:t>
            </a:r>
            <a:r>
              <a:rPr lang="en-US" baseline="0" dirty="0"/>
              <a:t> </a:t>
            </a:r>
            <a:r>
              <a:rPr lang="en-US" baseline="0" dirty="0" err="1"/>
              <a:t>đồng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máy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48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Uniswap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phi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qua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hay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ether sang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(token)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0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Market maker: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(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Ether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Bitcoin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uniswap</a:t>
            </a:r>
            <a:r>
              <a:rPr lang="en-US" dirty="0"/>
              <a:t>,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ra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market maker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6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Smart contract: a kind of block in </a:t>
            </a:r>
            <a:r>
              <a:rPr lang="en-US"/>
              <a:t>Ethereum blockchain </a:t>
            </a:r>
            <a:r>
              <a:rPr lang="en-US" dirty="0"/>
              <a:t>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uniswap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market maker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smart contract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liquidity pool,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market maker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liquidity provider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user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uniswap</a:t>
            </a:r>
            <a:r>
              <a:rPr lang="en-US" dirty="0"/>
              <a:t>,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smart contract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user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LP </a:t>
            </a:r>
            <a:r>
              <a:rPr lang="en-US" dirty="0" err="1"/>
              <a:t>thông</a:t>
            </a:r>
            <a:r>
              <a:rPr lang="en-US" dirty="0"/>
              <a:t> qua smart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55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6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Tên</a:t>
            </a:r>
            <a:r>
              <a:rPr lang="en-US" baseline="0" dirty="0"/>
              <a:t> 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blockchain</a:t>
            </a:r>
            <a:r>
              <a:rPr lang="en-US" baseline="0" dirty="0"/>
              <a:t>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gợi</a:t>
            </a:r>
            <a:r>
              <a:rPr lang="en-US" baseline="0" dirty="0"/>
              <a:t> ý </a:t>
            </a:r>
            <a:r>
              <a:rPr lang="en-US" baseline="0" dirty="0" err="1"/>
              <a:t>blockchain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block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liên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, </a:t>
            </a:r>
            <a:r>
              <a:rPr lang="en-US" baseline="0" dirty="0" err="1"/>
              <a:t>được</a:t>
            </a:r>
            <a:r>
              <a:rPr lang="en-US" baseline="0" dirty="0"/>
              <a:t> chia </a:t>
            </a:r>
            <a:r>
              <a:rPr lang="en-US" baseline="0" dirty="0" err="1"/>
              <a:t>sẻ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toàn</a:t>
            </a:r>
            <a:r>
              <a:rPr lang="en-US" baseline="0" dirty="0"/>
              <a:t> </a:t>
            </a:r>
            <a:r>
              <a:rPr lang="en-US" baseline="0" dirty="0" err="1"/>
              <a:t>mạng</a:t>
            </a:r>
            <a:r>
              <a:rPr lang="en-US" baseline="0" dirty="0"/>
              <a:t> </a:t>
            </a:r>
            <a:r>
              <a:rPr lang="en-US" baseline="0" dirty="0" err="1"/>
              <a:t>lưới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blockchain</a:t>
            </a:r>
            <a:r>
              <a:rPr lang="en-US" baseline="0" dirty="0"/>
              <a:t> </a:t>
            </a:r>
            <a:r>
              <a:rPr lang="en-US" baseline="0" dirty="0" err="1"/>
              <a:t>còn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cuốn</a:t>
            </a:r>
            <a:r>
              <a:rPr lang="en-US" baseline="0" dirty="0"/>
              <a:t> </a:t>
            </a:r>
            <a:r>
              <a:rPr lang="en-US" baseline="0" dirty="0" err="1"/>
              <a:t>sổ</a:t>
            </a:r>
            <a:r>
              <a:rPr lang="en-US" baseline="0" dirty="0"/>
              <a:t> </a:t>
            </a:r>
            <a:r>
              <a:rPr lang="en-US" baseline="0" dirty="0" err="1"/>
              <a:t>cái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tán</a:t>
            </a:r>
            <a:r>
              <a:rPr lang="en-US" baseline="0" dirty="0"/>
              <a:t>,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sổ</a:t>
            </a:r>
            <a:r>
              <a:rPr lang="en-US" baseline="0" dirty="0"/>
              <a:t>,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vô</a:t>
            </a:r>
            <a:r>
              <a:rPr lang="en-US" baseline="0" dirty="0"/>
              <a:t> </a:t>
            </a:r>
            <a:r>
              <a:rPr lang="en-US" baseline="0" dirty="0" err="1"/>
              <a:t>cùng</a:t>
            </a:r>
            <a:r>
              <a:rPr lang="en-US" baseline="0" dirty="0"/>
              <a:t> </a:t>
            </a:r>
            <a:r>
              <a:rPr lang="en-US" baseline="0" dirty="0" err="1"/>
              <a:t>khó</a:t>
            </a:r>
            <a:r>
              <a:rPr lang="en-US" baseline="0" dirty="0"/>
              <a:t> </a:t>
            </a:r>
            <a:r>
              <a:rPr lang="en-US" baseline="0" dirty="0" err="1"/>
              <a:t>khăn</a:t>
            </a:r>
            <a:r>
              <a:rPr lang="en-US" baseline="0" dirty="0"/>
              <a:t> (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)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Mỗi</a:t>
            </a:r>
            <a:r>
              <a:rPr lang="en-US" baseline="0" dirty="0"/>
              <a:t> block </a:t>
            </a:r>
            <a:r>
              <a:rPr lang="en-US" baseline="0" dirty="0" err="1"/>
              <a:t>gồm</a:t>
            </a:r>
            <a:r>
              <a:rPr lang="en-US" baseline="0" dirty="0"/>
              <a:t>: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trữ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block, hash </a:t>
            </a:r>
            <a:r>
              <a:rPr lang="en-US" baseline="0" dirty="0" err="1"/>
              <a:t>của</a:t>
            </a:r>
            <a:r>
              <a:rPr lang="en-US" baseline="0" dirty="0"/>
              <a:t> block </a:t>
            </a:r>
            <a:r>
              <a:rPr lang="en-US" baseline="0" dirty="0" err="1"/>
              <a:t>đó</a:t>
            </a:r>
            <a:r>
              <a:rPr lang="en-US" baseline="0" dirty="0"/>
              <a:t>, hash </a:t>
            </a:r>
            <a:r>
              <a:rPr lang="en-US" baseline="0" dirty="0" err="1"/>
              <a:t>của</a:t>
            </a:r>
            <a:r>
              <a:rPr lang="en-US" baseline="0" dirty="0"/>
              <a:t> block </a:t>
            </a:r>
            <a:r>
              <a:rPr lang="en-US" baseline="0" dirty="0" err="1"/>
              <a:t>trước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Data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trữ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block </a:t>
            </a:r>
            <a:r>
              <a:rPr lang="en-US" baseline="0" dirty="0" err="1"/>
              <a:t>phụ</a:t>
            </a:r>
            <a:r>
              <a:rPr lang="en-US" baseline="0" dirty="0"/>
              <a:t> </a:t>
            </a:r>
            <a:r>
              <a:rPr lang="en-US" baseline="0" dirty="0" err="1"/>
              <a:t>thuộc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blockchain</a:t>
            </a:r>
            <a:r>
              <a:rPr lang="en-US" baseline="0" dirty="0"/>
              <a:t>: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bitcoin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trữ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giao</a:t>
            </a:r>
            <a:r>
              <a:rPr lang="en-US" baseline="0" dirty="0"/>
              <a:t> </a:t>
            </a:r>
            <a:r>
              <a:rPr lang="en-US" baseline="0" dirty="0" err="1"/>
              <a:t>dịch</a:t>
            </a:r>
            <a:r>
              <a:rPr lang="en-US" baseline="0" dirty="0"/>
              <a:t> (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gửi</a:t>
            </a:r>
            <a:r>
              <a:rPr lang="en-US" baseline="0" dirty="0"/>
              <a:t>,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,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tiền</a:t>
            </a:r>
            <a:r>
              <a:rPr lang="en-US" baseline="0" dirty="0"/>
              <a:t> </a:t>
            </a:r>
            <a:r>
              <a:rPr lang="en-US" baseline="0" dirty="0" err="1"/>
              <a:t>giao</a:t>
            </a:r>
            <a:r>
              <a:rPr lang="en-US" baseline="0" dirty="0"/>
              <a:t> </a:t>
            </a:r>
            <a:r>
              <a:rPr lang="en-US" baseline="0" dirty="0" err="1"/>
              <a:t>dịch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Hash: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r>
              <a:rPr lang="en-US" baseline="0" dirty="0"/>
              <a:t> </a:t>
            </a:r>
            <a:r>
              <a:rPr lang="en-US" baseline="0" dirty="0" err="1"/>
              <a:t>ký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tạo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trữ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block </a:t>
            </a:r>
            <a:r>
              <a:rPr lang="en-US" baseline="0" dirty="0" err="1"/>
              <a:t>và</a:t>
            </a:r>
            <a:r>
              <a:rPr lang="en-US" baseline="0" dirty="0"/>
              <a:t> hash </a:t>
            </a:r>
            <a:r>
              <a:rPr lang="en-US" baseline="0" dirty="0" err="1"/>
              <a:t>của</a:t>
            </a:r>
            <a:r>
              <a:rPr lang="en-US" baseline="0" dirty="0"/>
              <a:t> block </a:t>
            </a:r>
            <a:r>
              <a:rPr lang="en-US" baseline="0" dirty="0" err="1"/>
              <a:t>trước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dựa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thuật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mã</a:t>
            </a:r>
            <a:r>
              <a:rPr lang="en-US" baseline="0" dirty="0"/>
              <a:t> </a:t>
            </a:r>
            <a:r>
              <a:rPr lang="en-US" baseline="0" dirty="0" err="1"/>
              <a:t>hóa</a:t>
            </a:r>
            <a:r>
              <a:rPr lang="en-US" baseline="0" dirty="0"/>
              <a:t>, hash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block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duy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diện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block </a:t>
            </a:r>
            <a:r>
              <a:rPr lang="en-US" baseline="0" dirty="0" err="1"/>
              <a:t>đó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Block </a:t>
            </a:r>
            <a:r>
              <a:rPr lang="en-US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trỏ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block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trước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, Previous hash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mặc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, block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Genesis block (block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thủy</a:t>
            </a:r>
            <a:r>
              <a:rPr lang="en-US" baseline="0" dirty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hash </a:t>
            </a:r>
            <a:r>
              <a:rPr lang="en-US" baseline="0" dirty="0" err="1"/>
              <a:t>của</a:t>
            </a:r>
            <a:r>
              <a:rPr lang="en-US" baseline="0" dirty="0"/>
              <a:t> block </a:t>
            </a:r>
            <a:r>
              <a:rPr lang="en-US" baseline="0" dirty="0" err="1"/>
              <a:t>trước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phép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block </a:t>
            </a:r>
            <a:r>
              <a:rPr lang="en-US" baseline="0" dirty="0" err="1"/>
              <a:t>liên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,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block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hash </a:t>
            </a:r>
            <a:r>
              <a:rPr lang="en-US" baseline="0" dirty="0" err="1"/>
              <a:t>của</a:t>
            </a:r>
            <a:r>
              <a:rPr lang="en-US" baseline="0" dirty="0"/>
              <a:t> block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, do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block </a:t>
            </a:r>
            <a:r>
              <a:rPr lang="en-US" baseline="0" dirty="0" err="1"/>
              <a:t>phía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block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còn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lệ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err="1"/>
              <a:t>Đây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chế</a:t>
            </a:r>
            <a:r>
              <a:rPr lang="en-US" baseline="0" dirty="0"/>
              <a:t> </a:t>
            </a:r>
            <a:r>
              <a:rPr lang="en-US" baseline="0" dirty="0" err="1"/>
              <a:t>giúp</a:t>
            </a:r>
            <a:r>
              <a:rPr lang="en-US" baseline="0" dirty="0"/>
              <a:t> </a:t>
            </a:r>
            <a:r>
              <a:rPr lang="en-US" baseline="0" dirty="0" err="1"/>
              <a:t>bảo</a:t>
            </a:r>
            <a:r>
              <a:rPr lang="en-US" baseline="0" dirty="0"/>
              <a:t> </a:t>
            </a:r>
            <a:r>
              <a:rPr lang="en-US" baseline="0" dirty="0" err="1"/>
              <a:t>vệ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r>
              <a:rPr lang="en-US" baseline="0" dirty="0"/>
              <a:t> </a:t>
            </a:r>
            <a:r>
              <a:rPr lang="en-US" baseline="0" dirty="0" err="1"/>
              <a:t>blockchain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</a:t>
            </a:r>
            <a:r>
              <a:rPr lang="en-US" baseline="0" dirty="0" err="1"/>
              <a:t>giả</a:t>
            </a:r>
            <a:r>
              <a:rPr lang="en-US" baseline="0" dirty="0"/>
              <a:t> </a:t>
            </a:r>
            <a:r>
              <a:rPr lang="en-US" baseline="0" dirty="0" err="1"/>
              <a:t>mạo</a:t>
            </a:r>
            <a:r>
              <a:rPr lang="en-US" baseline="0" dirty="0"/>
              <a:t> hay </a:t>
            </a:r>
            <a:r>
              <a:rPr lang="en-US" baseline="0" dirty="0" err="1"/>
              <a:t>sửa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39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Ngoài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ngăn</a:t>
            </a:r>
            <a:r>
              <a:rPr lang="en-US" baseline="0" dirty="0"/>
              <a:t> </a:t>
            </a:r>
            <a:r>
              <a:rPr lang="en-US" baseline="0" dirty="0" err="1"/>
              <a:t>cản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máy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khả</a:t>
            </a:r>
            <a:r>
              <a:rPr lang="en-US" baseline="0" dirty="0"/>
              <a:t> </a:t>
            </a:r>
            <a:r>
              <a:rPr lang="en-US" baseline="0" dirty="0" err="1"/>
              <a:t>năng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mạnh</a:t>
            </a:r>
            <a:r>
              <a:rPr lang="en-US" baseline="0" dirty="0"/>
              <a:t> </a:t>
            </a:r>
            <a:r>
              <a:rPr lang="en-US" baseline="0" dirty="0" err="1"/>
              <a:t>mẽ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block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r>
              <a:rPr lang="en-US" baseline="0" dirty="0"/>
              <a:t>, </a:t>
            </a:r>
            <a:r>
              <a:rPr lang="en-US" baseline="0" dirty="0" err="1"/>
              <a:t>blockchain</a:t>
            </a:r>
            <a:r>
              <a:rPr lang="en-US" baseline="0" dirty="0"/>
              <a:t> </a:t>
            </a:r>
            <a:r>
              <a:rPr lang="en-US" baseline="0" dirty="0" err="1"/>
              <a:t>còn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chế</a:t>
            </a:r>
            <a:r>
              <a:rPr lang="en-US" baseline="0" dirty="0"/>
              <a:t> 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POW (Proof of work) –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minh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block </a:t>
            </a:r>
            <a:r>
              <a:rPr lang="en-US" baseline="0" dirty="0" err="1"/>
              <a:t>mới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muốn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block </a:t>
            </a:r>
            <a:r>
              <a:rPr lang="en-US" baseline="0" dirty="0" err="1"/>
              <a:t>mới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r>
              <a:rPr lang="en-US" baseline="0" dirty="0"/>
              <a:t>, </a:t>
            </a:r>
            <a:r>
              <a:rPr lang="en-US" baseline="0" dirty="0" err="1"/>
              <a:t>máy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phức</a:t>
            </a:r>
            <a:r>
              <a:rPr lang="en-US" baseline="0" dirty="0"/>
              <a:t> </a:t>
            </a:r>
            <a:r>
              <a:rPr lang="en-US" baseline="0" dirty="0" err="1"/>
              <a:t>tạp</a:t>
            </a: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sửa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block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r>
              <a:rPr lang="en-US" baseline="0" dirty="0"/>
              <a:t>, </a:t>
            </a:r>
            <a:r>
              <a:rPr lang="en-US" baseline="0" dirty="0" err="1"/>
              <a:t>đồng</a:t>
            </a:r>
            <a:r>
              <a:rPr lang="en-US" baseline="0" dirty="0"/>
              <a:t> </a:t>
            </a:r>
            <a:r>
              <a:rPr lang="en-US" baseline="0" dirty="0" err="1"/>
              <a:t>nghĩa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POW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tất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nó</a:t>
            </a: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4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Bit</a:t>
            </a:r>
            <a:r>
              <a:rPr lang="en-US" baseline="0" dirty="0"/>
              <a:t>coin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blockchain</a:t>
            </a:r>
            <a:r>
              <a:rPr lang="en-US" baseline="0" dirty="0"/>
              <a:t> </a:t>
            </a:r>
            <a:r>
              <a:rPr lang="en-US" baseline="0" dirty="0" err="1"/>
              <a:t>bao</a:t>
            </a:r>
            <a:r>
              <a:rPr lang="en-US" baseline="0" dirty="0"/>
              <a:t> </a:t>
            </a:r>
            <a:r>
              <a:rPr lang="en-US" baseline="0" dirty="0" err="1"/>
              <a:t>gồm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node (</a:t>
            </a:r>
            <a:r>
              <a:rPr lang="en-US" baseline="0" dirty="0" err="1"/>
              <a:t>máy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)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tán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toàn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giới</a:t>
            </a:r>
            <a:r>
              <a:rPr lang="en-US" baseline="0" dirty="0"/>
              <a:t>,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node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miner (</a:t>
            </a:r>
            <a:r>
              <a:rPr lang="en-US" baseline="0" dirty="0" err="1"/>
              <a:t>thợ</a:t>
            </a:r>
            <a:r>
              <a:rPr lang="en-US" baseline="0" dirty="0"/>
              <a:t> </a:t>
            </a:r>
            <a:r>
              <a:rPr lang="en-US" baseline="0" dirty="0" err="1"/>
              <a:t>đào</a:t>
            </a:r>
            <a:r>
              <a:rPr lang="en-US" baseline="0" dirty="0"/>
              <a:t>) </a:t>
            </a:r>
            <a:r>
              <a:rPr lang="en-US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block </a:t>
            </a:r>
            <a:r>
              <a:rPr lang="en-US" baseline="0" dirty="0" err="1"/>
              <a:t>mới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, </a:t>
            </a:r>
            <a:r>
              <a:rPr lang="en-US" baseline="0" dirty="0" err="1"/>
              <a:t>các</a:t>
            </a:r>
            <a:r>
              <a:rPr lang="en-US" baseline="0" dirty="0"/>
              <a:t> miners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cạnh</a:t>
            </a:r>
            <a:r>
              <a:rPr lang="en-US" baseline="0" dirty="0"/>
              <a:t> </a:t>
            </a:r>
            <a:r>
              <a:rPr lang="en-US" baseline="0" dirty="0" err="1"/>
              <a:t>tranh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đố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phức</a:t>
            </a:r>
            <a:r>
              <a:rPr lang="en-US" baseline="0" dirty="0"/>
              <a:t> </a:t>
            </a:r>
            <a:r>
              <a:rPr lang="en-US" baseline="0" dirty="0" err="1"/>
              <a:t>tạp</a:t>
            </a:r>
            <a:r>
              <a:rPr lang="en-US" baseline="0" dirty="0"/>
              <a:t>,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đố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kế</a:t>
            </a:r>
            <a:r>
              <a:rPr lang="en-US" baseline="0" dirty="0"/>
              <a:t> </a:t>
            </a:r>
            <a:r>
              <a:rPr lang="en-US" baseline="0" dirty="0" err="1"/>
              <a:t>khó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dễ</a:t>
            </a:r>
            <a:r>
              <a:rPr lang="en-US" baseline="0" dirty="0"/>
              <a:t> </a:t>
            </a:r>
            <a:r>
              <a:rPr lang="en-US" baseline="0" dirty="0" err="1"/>
              <a:t>dàng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minh </a:t>
            </a:r>
            <a:r>
              <a:rPr lang="en-US" baseline="0" dirty="0" err="1"/>
              <a:t>đáp</a:t>
            </a:r>
            <a:r>
              <a:rPr lang="en-US" baseline="0" dirty="0"/>
              <a:t> </a:t>
            </a:r>
            <a:r>
              <a:rPr lang="en-US" baseline="0" dirty="0" err="1"/>
              <a:t>án</a:t>
            </a:r>
            <a:r>
              <a:rPr lang="en-US" baseline="0" dirty="0"/>
              <a:t> </a:t>
            </a:r>
            <a:r>
              <a:rPr lang="en-US" baseline="0" dirty="0" err="1"/>
              <a:t>đúng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miner </a:t>
            </a:r>
            <a:r>
              <a:rPr lang="en-US" baseline="0" dirty="0" err="1"/>
              <a:t>tìm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đáp</a:t>
            </a:r>
            <a:r>
              <a:rPr lang="en-US" baseline="0" dirty="0"/>
              <a:t> </a:t>
            </a:r>
            <a:r>
              <a:rPr lang="en-US" baseline="0" dirty="0" err="1"/>
              <a:t>án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đố</a:t>
            </a:r>
            <a:r>
              <a:rPr lang="en-US" baseline="0" dirty="0"/>
              <a:t>, </a:t>
            </a:r>
            <a:r>
              <a:rPr lang="en-US" baseline="0" dirty="0" err="1"/>
              <a:t>họ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block </a:t>
            </a:r>
            <a:r>
              <a:rPr lang="en-US" baseline="0" dirty="0" err="1"/>
              <a:t>mới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chuỗi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bố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toàn</a:t>
            </a:r>
            <a:r>
              <a:rPr lang="en-US" baseline="0" dirty="0"/>
              <a:t> </a:t>
            </a:r>
            <a:r>
              <a:rPr lang="en-US" baseline="0" dirty="0" err="1"/>
              <a:t>mạng</a:t>
            </a:r>
            <a:r>
              <a:rPr lang="en-US" baseline="0" dirty="0"/>
              <a:t> </a:t>
            </a:r>
            <a:r>
              <a:rPr lang="en-US" baseline="0" dirty="0" err="1"/>
              <a:t>lưới</a:t>
            </a:r>
            <a:r>
              <a:rPr lang="en-US" baseline="0" dirty="0"/>
              <a:t>,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miner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minh </a:t>
            </a:r>
            <a:r>
              <a:rPr lang="en-US" baseline="0" dirty="0" err="1"/>
              <a:t>đáp</a:t>
            </a:r>
            <a:r>
              <a:rPr lang="en-US" baseline="0" dirty="0"/>
              <a:t> </a:t>
            </a:r>
            <a:r>
              <a:rPr lang="en-US" baseline="0" dirty="0" err="1"/>
              <a:t>án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đúng</a:t>
            </a:r>
            <a:r>
              <a:rPr lang="en-US" baseline="0" dirty="0"/>
              <a:t> hay </a:t>
            </a:r>
            <a:r>
              <a:rPr lang="en-US" baseline="0" dirty="0" err="1"/>
              <a:t>ko</a:t>
            </a:r>
            <a:r>
              <a:rPr lang="en-US" baseline="0" dirty="0"/>
              <a:t>,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đúng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chấp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block </a:t>
            </a:r>
            <a:r>
              <a:rPr lang="en-US" baseline="0" dirty="0" err="1"/>
              <a:t>mới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Proof-of-Work về cơ bản là người khai thác đảm bảo người xác minh rằng quá trình khai thác là hợp lệ và chính xác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5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Blockchain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nhà</a:t>
            </a:r>
            <a:r>
              <a:rPr lang="en-US" baseline="0" dirty="0"/>
              <a:t> </a:t>
            </a:r>
            <a:r>
              <a:rPr lang="en-US" baseline="0" dirty="0" err="1"/>
              <a:t>vận</a:t>
            </a:r>
            <a:r>
              <a:rPr lang="en-US" baseline="0" dirty="0"/>
              <a:t> </a:t>
            </a:r>
            <a:r>
              <a:rPr lang="en-US" baseline="0" dirty="0" err="1"/>
              <a:t>hành</a:t>
            </a:r>
            <a:r>
              <a:rPr lang="en-US" baseline="0" dirty="0"/>
              <a:t> </a:t>
            </a:r>
            <a:r>
              <a:rPr lang="en-US" baseline="0" dirty="0" err="1"/>
              <a:t>tập</a:t>
            </a:r>
            <a:r>
              <a:rPr lang="en-US" baseline="0" dirty="0"/>
              <a:t>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mạng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máy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ngang</a:t>
            </a:r>
            <a:r>
              <a:rPr lang="en-US" baseline="0" dirty="0"/>
              <a:t> </a:t>
            </a:r>
            <a:r>
              <a:rPr lang="en-US" baseline="0" dirty="0" err="1"/>
              <a:t>hàng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vận</a:t>
            </a:r>
            <a:r>
              <a:rPr lang="en-US" baseline="0" dirty="0"/>
              <a:t> </a:t>
            </a:r>
            <a:r>
              <a:rPr lang="en-US" baseline="0" dirty="0" err="1"/>
              <a:t>hành</a:t>
            </a:r>
            <a:r>
              <a:rPr lang="en-US" baseline="0" dirty="0"/>
              <a:t> </a:t>
            </a:r>
            <a:r>
              <a:rPr lang="en-US" baseline="0" dirty="0" err="1"/>
              <a:t>nó</a:t>
            </a:r>
            <a:r>
              <a:rPr lang="en-US" baseline="0" dirty="0"/>
              <a:t> (P2P network – peer to peer)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node </a:t>
            </a:r>
            <a:r>
              <a:rPr lang="en-US" baseline="0" dirty="0" err="1"/>
              <a:t>mới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gia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mạng</a:t>
            </a:r>
            <a:r>
              <a:rPr lang="en-US" baseline="0" dirty="0"/>
              <a:t> </a:t>
            </a:r>
            <a:r>
              <a:rPr lang="en-US" baseline="0" dirty="0" err="1"/>
              <a:t>lưới</a:t>
            </a:r>
            <a:r>
              <a:rPr lang="en-US" baseline="0" dirty="0"/>
              <a:t>, </a:t>
            </a:r>
            <a:r>
              <a:rPr lang="en-US" baseline="0" dirty="0" err="1"/>
              <a:t>họ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copy </a:t>
            </a:r>
            <a:r>
              <a:rPr lang="en-US" baseline="0" dirty="0" err="1"/>
              <a:t>đầy</a:t>
            </a:r>
            <a:r>
              <a:rPr lang="en-US" baseline="0" dirty="0"/>
              <a:t> </a:t>
            </a:r>
            <a:r>
              <a:rPr lang="en-US" baseline="0" dirty="0" err="1"/>
              <a:t>đủ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blockchain</a:t>
            </a:r>
            <a:r>
              <a:rPr lang="en-US" baseline="0" dirty="0"/>
              <a:t> ledger,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giao</a:t>
            </a:r>
            <a:r>
              <a:rPr lang="en-US" baseline="0" dirty="0"/>
              <a:t> </a:t>
            </a:r>
            <a:r>
              <a:rPr lang="en-US" baseline="0" dirty="0" err="1"/>
              <a:t>dịch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block </a:t>
            </a:r>
            <a:r>
              <a:rPr lang="en-US" baseline="0" dirty="0" err="1"/>
              <a:t>mới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tạo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, block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gửi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tất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node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mạng</a:t>
            </a:r>
            <a:r>
              <a:rPr lang="en-US" baseline="0" dirty="0"/>
              <a:t> </a:t>
            </a:r>
            <a:r>
              <a:rPr lang="en-US" baseline="0" dirty="0" err="1"/>
              <a:t>lưới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rule </a:t>
            </a:r>
            <a:r>
              <a:rPr lang="en-US" baseline="0" dirty="0" err="1"/>
              <a:t>chung</a:t>
            </a:r>
            <a:r>
              <a:rPr lang="en-US" baseline="0" dirty="0"/>
              <a:t>, </a:t>
            </a:r>
            <a:r>
              <a:rPr lang="en-US" baseline="0" dirty="0" err="1"/>
              <a:t>khi</a:t>
            </a:r>
            <a:r>
              <a:rPr lang="en-US" baseline="0" dirty="0"/>
              <a:t> block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node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block </a:t>
            </a:r>
            <a:r>
              <a:rPr lang="en-US" baseline="0" dirty="0" err="1"/>
              <a:t>mới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blockchain</a:t>
            </a:r>
            <a:r>
              <a:rPr lang="en-US" baseline="0" dirty="0"/>
              <a:t> ledger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họ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block </a:t>
            </a:r>
            <a:r>
              <a:rPr lang="en-US" baseline="0" dirty="0" err="1"/>
              <a:t>mới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giả</a:t>
            </a:r>
            <a:r>
              <a:rPr lang="en-US" baseline="0" dirty="0"/>
              <a:t> </a:t>
            </a:r>
            <a:r>
              <a:rPr lang="en-US" baseline="0" dirty="0" err="1"/>
              <a:t>mạo</a:t>
            </a:r>
            <a:r>
              <a:rPr lang="en-US" baseline="0" dirty="0"/>
              <a:t> </a:t>
            </a:r>
            <a:r>
              <a:rPr lang="en-US" baseline="0" dirty="0" err="1"/>
              <a:t>hoặc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,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node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mạng</a:t>
            </a:r>
            <a:r>
              <a:rPr lang="en-US" baseline="0" dirty="0"/>
              <a:t> </a:t>
            </a:r>
            <a:r>
              <a:rPr lang="en-US" baseline="0" dirty="0" err="1"/>
              <a:t>lưới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</a:t>
            </a:r>
            <a:r>
              <a:rPr lang="en-US" baseline="0" dirty="0" err="1"/>
              <a:t>chối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6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: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sửa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block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blockchain</a:t>
            </a:r>
            <a:r>
              <a:rPr lang="en-US" baseline="0" dirty="0"/>
              <a:t>,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đồng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3 </a:t>
            </a:r>
            <a:r>
              <a:rPr lang="en-US" baseline="0" dirty="0" err="1"/>
              <a:t>việc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- </a:t>
            </a:r>
            <a:r>
              <a:rPr lang="en-US" baseline="0" dirty="0" err="1"/>
              <a:t>Sửa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tất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block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block </a:t>
            </a:r>
            <a:r>
              <a:rPr lang="en-US" baseline="0" dirty="0" err="1"/>
              <a:t>đó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-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POW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từng</a:t>
            </a:r>
            <a:r>
              <a:rPr lang="en-US" baseline="0" dirty="0"/>
              <a:t> block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sửa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- </a:t>
            </a:r>
            <a:r>
              <a:rPr lang="en-US" baseline="0" dirty="0" err="1"/>
              <a:t>Kiểm</a:t>
            </a:r>
            <a:r>
              <a:rPr lang="en-US" baseline="0" dirty="0"/>
              <a:t> </a:t>
            </a:r>
            <a:r>
              <a:rPr lang="en-US" baseline="0" dirty="0" err="1"/>
              <a:t>soát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50% </a:t>
            </a:r>
            <a:r>
              <a:rPr lang="en-US" baseline="0" dirty="0" err="1"/>
              <a:t>mạng</a:t>
            </a:r>
            <a:r>
              <a:rPr lang="en-US" baseline="0" dirty="0"/>
              <a:t> </a:t>
            </a:r>
            <a:r>
              <a:rPr lang="en-US" baseline="0" dirty="0" err="1"/>
              <a:t>lưới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**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(Note: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mấy</a:t>
            </a:r>
            <a:r>
              <a:rPr lang="en-US" baseline="0" dirty="0"/>
              <a:t> ý </a:t>
            </a:r>
            <a:r>
              <a:rPr lang="en-US" baseline="0" dirty="0" err="1"/>
              <a:t>nghĩa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lợi</a:t>
            </a:r>
            <a:r>
              <a:rPr lang="en-US" baseline="0" dirty="0"/>
              <a:t> </a:t>
            </a:r>
            <a:r>
              <a:rPr lang="en-US" baseline="0" dirty="0" err="1"/>
              <a:t>ích</a:t>
            </a:r>
            <a:r>
              <a:rPr lang="en-US" baseline="0" dirty="0"/>
              <a:t> </a:t>
            </a:r>
            <a:r>
              <a:rPr lang="en-US" baseline="0" dirty="0" err="1" smtClean="0"/>
              <a:t>đáng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kể</a:t>
            </a:r>
            <a:r>
              <a:rPr lang="en-US" baseline="0" dirty="0" smtClean="0"/>
              <a:t> </a:t>
            </a:r>
            <a:r>
              <a:rPr lang="en-US" baseline="0" dirty="0"/>
              <a:t>so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sức</a:t>
            </a:r>
            <a:r>
              <a:rPr lang="en-US" baseline="0" dirty="0"/>
              <a:t> </a:t>
            </a:r>
            <a:r>
              <a:rPr lang="en-US" baseline="0" dirty="0" err="1"/>
              <a:t>bỏ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88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stake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lưới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validator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Validator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transaction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block,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block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blockchain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transaction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Validator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phạt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trừ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2AE0-8962-4E8A-8B5F-B233BC2E8E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5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7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555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37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968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97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6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8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3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2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5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7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7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B7AC-7014-4255-B22C-FF2A3ACAF817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6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DB7AC-7014-4255-B22C-FF2A3ACAF817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028FE7-CF0E-4CD8-A62C-785EF73C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iswap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uniswap.org/#/swa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eiwan.net/posts/programming-defi-uniswap-1/" TargetMode="External"/><Relationship Id="rId2" Type="http://schemas.openxmlformats.org/officeDocument/2006/relationships/hyperlink" Target="https://github.com/Jeiwan/zuniswa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9784" y="3060034"/>
            <a:ext cx="6009420" cy="1126283"/>
          </a:xfrm>
        </p:spPr>
        <p:txBody>
          <a:bodyPr/>
          <a:lstStyle/>
          <a:p>
            <a:r>
              <a:rPr lang="en-US" dirty="0"/>
              <a:t>Blockchain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652688"/>
            <a:ext cx="8239990" cy="1126283"/>
          </a:xfrm>
        </p:spPr>
        <p:txBody>
          <a:bodyPr/>
          <a:lstStyle/>
          <a:p>
            <a:pPr algn="r"/>
            <a:r>
              <a:rPr lang="en-US" dirty="0"/>
              <a:t>Dong Van Quyet</a:t>
            </a:r>
          </a:p>
          <a:p>
            <a:pPr algn="r"/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50730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285" y="1905000"/>
            <a:ext cx="8915400" cy="3777622"/>
          </a:xfrm>
        </p:spPr>
        <p:txBody>
          <a:bodyPr/>
          <a:lstStyle/>
          <a:p>
            <a:r>
              <a:rPr lang="en-US" dirty="0" smtClean="0"/>
              <a:t>Consume too much energy</a:t>
            </a:r>
          </a:p>
          <a:p>
            <a:r>
              <a:rPr lang="en-US" dirty="0" smtClean="0"/>
              <a:t>Encourage miners to team up to increase their chances, create mining pool, make </a:t>
            </a:r>
            <a:r>
              <a:rPr lang="en-US" dirty="0" err="1" smtClean="0"/>
              <a:t>blockchain</a:t>
            </a:r>
            <a:r>
              <a:rPr lang="en-US" dirty="0" smtClean="0"/>
              <a:t> more centralized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5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stake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08558" y="172984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an election process in which one node is randomly chosen</a:t>
            </a:r>
          </a:p>
          <a:p>
            <a:pPr marL="0" indent="0">
              <a:buNone/>
            </a:pPr>
            <a:r>
              <a:rPr lang="en-US" dirty="0" smtClean="0"/>
              <a:t>to validate the next block</a:t>
            </a:r>
          </a:p>
          <a:p>
            <a:r>
              <a:rPr lang="en-US" dirty="0" smtClean="0"/>
              <a:t>Chosen node is called validator</a:t>
            </a:r>
          </a:p>
          <a:p>
            <a:r>
              <a:rPr lang="en-US" dirty="0" smtClean="0"/>
              <a:t>To become a validator: node has to deposit a</a:t>
            </a:r>
          </a:p>
          <a:p>
            <a:pPr marL="0" indent="0">
              <a:buNone/>
            </a:pPr>
            <a:r>
              <a:rPr lang="en-US" dirty="0" smtClean="0"/>
              <a:t>certain amount of coins into the network as stake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808" y="2379490"/>
            <a:ext cx="4606636" cy="265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9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71735"/>
            <a:ext cx="8911687" cy="1280890"/>
          </a:xfrm>
        </p:spPr>
        <p:txBody>
          <a:bodyPr/>
          <a:lstStyle/>
          <a:p>
            <a:r>
              <a:rPr lang="en-US" dirty="0" err="1"/>
              <a:t>Uniswap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790701"/>
            <a:ext cx="8915400" cy="3777622"/>
          </a:xfrm>
        </p:spPr>
        <p:txBody>
          <a:bodyPr/>
          <a:lstStyle/>
          <a:p>
            <a:r>
              <a:rPr lang="en-US" dirty="0"/>
              <a:t>A decentralized exchange (DEX) based on Ethereum (a kind of blockchain technology)</a:t>
            </a:r>
          </a:p>
          <a:p>
            <a:r>
              <a:rPr lang="en-US" dirty="0"/>
              <a:t>Allow user to swap between ether and a token, or a token and another token</a:t>
            </a:r>
          </a:p>
          <a:p>
            <a:r>
              <a:rPr lang="en-US" dirty="0">
                <a:hlinkClick r:id="rId3"/>
              </a:rPr>
              <a:t>https://uniswap.org</a:t>
            </a:r>
            <a:endParaRPr lang="en-US" dirty="0"/>
          </a:p>
          <a:p>
            <a:r>
              <a:rPr lang="en-US" dirty="0">
                <a:hlinkClick r:id="rId4"/>
              </a:rPr>
              <a:t>https://app.uniswap.org/#/swap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6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E13D-02ED-493C-8B6D-72A94E7C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maker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82AB-EDC8-46E3-B4E2-C6EE2421F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780309"/>
            <a:ext cx="8915400" cy="3777622"/>
          </a:xfrm>
        </p:spPr>
        <p:txBody>
          <a:bodyPr/>
          <a:lstStyle/>
          <a:p>
            <a:r>
              <a:rPr lang="en-US" dirty="0"/>
              <a:t>Market makers are entities that provide liquidity (trading assets) to markets</a:t>
            </a:r>
          </a:p>
          <a:p>
            <a:r>
              <a:rPr lang="en-US" dirty="0"/>
              <a:t>Liquidity or trading assets is what makes trades possible</a:t>
            </a:r>
          </a:p>
          <a:p>
            <a:endParaRPr lang="en-US" dirty="0"/>
          </a:p>
          <a:p>
            <a:r>
              <a:rPr lang="en-US" dirty="0" err="1"/>
              <a:t>Uniswap</a:t>
            </a:r>
            <a:r>
              <a:rPr lang="en-US" dirty="0"/>
              <a:t> allows anyone to be a market maker using it’s algorithm automatically</a:t>
            </a:r>
          </a:p>
          <a:p>
            <a:r>
              <a:rPr lang="en-US" dirty="0"/>
              <a:t>We call </a:t>
            </a:r>
            <a:r>
              <a:rPr lang="en-US" dirty="0" err="1"/>
              <a:t>uniswap</a:t>
            </a:r>
            <a:r>
              <a:rPr lang="en-US" dirty="0"/>
              <a:t> is an automated market maker</a:t>
            </a:r>
          </a:p>
        </p:txBody>
      </p:sp>
    </p:spTree>
    <p:extLst>
      <p:ext uri="{BB962C8B-B14F-4D97-AF65-F5344CB8AC3E}">
        <p14:creationId xmlns:p14="http://schemas.microsoft.com/office/powerpoint/2010/main" val="218984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6D6E-753D-44A4-8BE0-DC6D74B2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Liquidity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1066-037F-4489-B6B5-50C6E084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717963"/>
            <a:ext cx="8915400" cy="3777622"/>
          </a:xfrm>
        </p:spPr>
        <p:txBody>
          <a:bodyPr/>
          <a:lstStyle/>
          <a:p>
            <a:r>
              <a:rPr lang="en-US" dirty="0"/>
              <a:t>A collection of funds locked in a smart contract</a:t>
            </a:r>
          </a:p>
          <a:p>
            <a:r>
              <a:rPr lang="en-US" dirty="0"/>
              <a:t>Used to facilitate decentralized trading, lending and many more functions</a:t>
            </a:r>
          </a:p>
          <a:p>
            <a:endParaRPr lang="en-US" dirty="0"/>
          </a:p>
          <a:p>
            <a:r>
              <a:rPr lang="en-US" dirty="0" err="1"/>
              <a:t>Liquididty</a:t>
            </a:r>
            <a:r>
              <a:rPr lang="en-US" dirty="0"/>
              <a:t> providers (LP) or market maker</a:t>
            </a:r>
          </a:p>
          <a:p>
            <a:r>
              <a:rPr lang="en-US" dirty="0"/>
              <a:t>- are users who add an equal value of two tokens into a pool</a:t>
            </a:r>
          </a:p>
          <a:p>
            <a:r>
              <a:rPr lang="en-US" dirty="0"/>
              <a:t>- earn trading fees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10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D992-7EA3-4CC0-AF4E-4F75D0DE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market maker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1143A-28CA-483A-98A8-766E050EF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517" y="1883229"/>
            <a:ext cx="8915400" cy="3777622"/>
          </a:xfrm>
        </p:spPr>
        <p:txBody>
          <a:bodyPr/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Century Gothic (Body)"/>
              </a:rPr>
              <a:t>At the core of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Century Gothic (Body)"/>
              </a:rPr>
              <a:t>Uniswap</a:t>
            </a:r>
            <a:r>
              <a:rPr lang="en-US" b="0" i="0" dirty="0">
                <a:solidFill>
                  <a:srgbClr val="303030"/>
                </a:solidFill>
                <a:effectLst/>
                <a:latin typeface="Century Gothic (Body)"/>
              </a:rPr>
              <a:t> is the constant product function</a:t>
            </a:r>
          </a:p>
          <a:p>
            <a:pPr marL="1828800" lvl="4" indent="0">
              <a:buNone/>
            </a:pPr>
            <a:r>
              <a:rPr lang="en-US" sz="1800" i="1" dirty="0">
                <a:latin typeface="Century Gothic (Body)"/>
              </a:rPr>
              <a:t>x ∗ y = k</a:t>
            </a:r>
          </a:p>
          <a:p>
            <a:pPr marL="1089025" lvl="4" indent="0">
              <a:buNone/>
            </a:pPr>
            <a:r>
              <a:rPr lang="en-US" sz="1600" dirty="0">
                <a:latin typeface="Century Gothic (Body)"/>
              </a:rPr>
              <a:t>Where </a:t>
            </a:r>
            <a:r>
              <a:rPr lang="en-US" sz="1600" i="1" dirty="0">
                <a:latin typeface="Century Gothic (Body)"/>
              </a:rPr>
              <a:t>x</a:t>
            </a:r>
            <a:r>
              <a:rPr lang="en-US" sz="1600" dirty="0">
                <a:latin typeface="Century Gothic (Body)"/>
              </a:rPr>
              <a:t> is ether reserve, </a:t>
            </a:r>
            <a:r>
              <a:rPr lang="en-US" sz="1600" i="1" dirty="0">
                <a:latin typeface="Century Gothic (Body)"/>
              </a:rPr>
              <a:t>y</a:t>
            </a:r>
            <a:r>
              <a:rPr lang="en-US" sz="1600" dirty="0">
                <a:latin typeface="Century Gothic (Body)"/>
              </a:rPr>
              <a:t> is token reserve, and </a:t>
            </a:r>
            <a:r>
              <a:rPr lang="en-US" sz="1600" i="1" dirty="0">
                <a:latin typeface="Century Gothic (Body)"/>
              </a:rPr>
              <a:t>k</a:t>
            </a:r>
            <a:r>
              <a:rPr lang="en-US" sz="1600" dirty="0">
                <a:latin typeface="Century Gothic (Body)"/>
              </a:rPr>
              <a:t> is a constant</a:t>
            </a:r>
          </a:p>
          <a:p>
            <a:pPr marL="347663" lvl="4" indent="-347663"/>
            <a:r>
              <a:rPr lang="en-US" sz="1800" dirty="0">
                <a:latin typeface="Century Gothic (Body)"/>
              </a:rPr>
              <a:t>When a user trade ether for tokens or vice </a:t>
            </a:r>
            <a:r>
              <a:rPr lang="en-US" sz="1800" dirty="0" smtClean="0">
                <a:latin typeface="Century Gothic (Body)"/>
              </a:rPr>
              <a:t>versa</a:t>
            </a:r>
            <a:r>
              <a:rPr lang="en-US" sz="1800" dirty="0">
                <a:latin typeface="Century Gothic (Body)"/>
              </a:rPr>
              <a:t>, </a:t>
            </a:r>
            <a:r>
              <a:rPr lang="en-US" sz="1800" i="1" dirty="0">
                <a:latin typeface="Century Gothic (Body)"/>
              </a:rPr>
              <a:t>x </a:t>
            </a:r>
            <a:r>
              <a:rPr lang="en-US" sz="1800" dirty="0">
                <a:latin typeface="Century Gothic (Body)"/>
              </a:rPr>
              <a:t>and </a:t>
            </a:r>
            <a:r>
              <a:rPr lang="en-US" sz="1800" i="1" dirty="0">
                <a:latin typeface="Century Gothic (Body)"/>
              </a:rPr>
              <a:t>y </a:t>
            </a:r>
            <a:r>
              <a:rPr lang="en-US" sz="1800" dirty="0">
                <a:latin typeface="Century Gothic (Body)"/>
              </a:rPr>
              <a:t>will change, but </a:t>
            </a:r>
            <a:r>
              <a:rPr lang="en-US" sz="1800" i="1" dirty="0">
                <a:latin typeface="Century Gothic (Body)"/>
              </a:rPr>
              <a:t>k </a:t>
            </a:r>
            <a:r>
              <a:rPr lang="en-US" sz="1800" dirty="0">
                <a:latin typeface="Century Gothic (Body)"/>
              </a:rPr>
              <a:t>remains the same</a:t>
            </a:r>
          </a:p>
        </p:txBody>
      </p:sp>
    </p:spTree>
    <p:extLst>
      <p:ext uri="{BB962C8B-B14F-4D97-AF65-F5344CB8AC3E}">
        <p14:creationId xmlns:p14="http://schemas.microsoft.com/office/powerpoint/2010/main" val="372039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6BAE-D1B5-429A-947C-BC7E3EA8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Zuniswap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929B-838E-4428-B2EE-98F4E477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355" y="1905000"/>
            <a:ext cx="8915400" cy="3777622"/>
          </a:xfrm>
        </p:spPr>
        <p:txBody>
          <a:bodyPr/>
          <a:lstStyle/>
          <a:p>
            <a:r>
              <a:rPr lang="en-US" dirty="0"/>
              <a:t>More detail, go to below link</a:t>
            </a:r>
          </a:p>
          <a:p>
            <a:r>
              <a:rPr lang="en-US" dirty="0">
                <a:hlinkClick r:id="rId2"/>
              </a:rPr>
              <a:t>https://github.com/Jeiwan/zuniswap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750278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598C-A429-4B07-9E9B-833D3BFA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0789-7CA7-4D48-B0CD-2AF365588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Distributed computing solution: </a:t>
            </a:r>
          </a:p>
          <a:p>
            <a:pPr>
              <a:buFontTx/>
              <a:buChar char="-"/>
            </a:pPr>
            <a:r>
              <a:rPr lang="en-US" dirty="0"/>
              <a:t>A computer network including many nodes. </a:t>
            </a:r>
          </a:p>
          <a:p>
            <a:pPr>
              <a:buFontTx/>
              <a:buChar char="-"/>
            </a:pPr>
            <a:r>
              <a:rPr lang="en-US" dirty="0"/>
              <a:t>A node is a computer system running </a:t>
            </a:r>
            <a:r>
              <a:rPr lang="en-US" dirty="0" err="1"/>
              <a:t>blockchain</a:t>
            </a:r>
            <a:r>
              <a:rPr lang="en-US" dirty="0"/>
              <a:t> software</a:t>
            </a:r>
          </a:p>
          <a:p>
            <a:r>
              <a:rPr lang="en-US" dirty="0" err="1"/>
              <a:t>Blockchain</a:t>
            </a:r>
            <a:r>
              <a:rPr lang="en-US" dirty="0"/>
              <a:t> ledger</a:t>
            </a:r>
          </a:p>
          <a:p>
            <a:pPr>
              <a:buFontTx/>
              <a:buChar char="-"/>
            </a:pPr>
            <a:r>
              <a:rPr lang="en-US" dirty="0"/>
              <a:t>Distributed: Stored on each node</a:t>
            </a:r>
          </a:p>
          <a:p>
            <a:pPr>
              <a:buFontTx/>
              <a:buChar char="-"/>
            </a:pPr>
            <a:r>
              <a:rPr lang="en-US" dirty="0"/>
              <a:t>Immutable</a:t>
            </a:r>
          </a:p>
        </p:txBody>
      </p:sp>
    </p:spTree>
    <p:extLst>
      <p:ext uri="{BB962C8B-B14F-4D97-AF65-F5344CB8AC3E}">
        <p14:creationId xmlns:p14="http://schemas.microsoft.com/office/powerpoint/2010/main" val="143761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</a:t>
            </a:r>
            <a:r>
              <a:rPr lang="en-US" dirty="0" err="1"/>
              <a:t>blockchain</a:t>
            </a:r>
            <a:r>
              <a:rPr lang="en-US" dirty="0"/>
              <a:t>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3222066"/>
            <a:ext cx="7037243" cy="307620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48784" y="1470312"/>
            <a:ext cx="8915400" cy="3777622"/>
          </a:xfrm>
        </p:spPr>
        <p:txBody>
          <a:bodyPr/>
          <a:lstStyle/>
          <a:p>
            <a:r>
              <a:rPr lang="en-US" dirty="0"/>
              <a:t>What makes </a:t>
            </a:r>
            <a:r>
              <a:rPr lang="en-US" dirty="0" err="1"/>
              <a:t>blockchain</a:t>
            </a:r>
            <a:r>
              <a:rPr lang="en-US" dirty="0"/>
              <a:t> secure:</a:t>
            </a:r>
          </a:p>
          <a:p>
            <a:pPr>
              <a:buFontTx/>
              <a:buChar char="-"/>
            </a:pPr>
            <a:r>
              <a:rPr lang="en-US" dirty="0"/>
              <a:t>Chain of blocks</a:t>
            </a:r>
          </a:p>
          <a:p>
            <a:pPr>
              <a:buFontTx/>
              <a:buChar char="-"/>
            </a:pPr>
            <a:r>
              <a:rPr lang="en-US" dirty="0"/>
              <a:t>Proof of work</a:t>
            </a:r>
          </a:p>
          <a:p>
            <a:pPr>
              <a:buFontTx/>
              <a:buChar char="-"/>
            </a:pPr>
            <a:r>
              <a:rPr lang="en-US" dirty="0"/>
              <a:t>Distributed network</a:t>
            </a:r>
          </a:p>
        </p:txBody>
      </p:sp>
    </p:spTree>
    <p:extLst>
      <p:ext uri="{BB962C8B-B14F-4D97-AF65-F5344CB8AC3E}">
        <p14:creationId xmlns:p14="http://schemas.microsoft.com/office/powerpoint/2010/main" val="316577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</a:t>
            </a:r>
            <a:r>
              <a:rPr lang="en-US" dirty="0" err="1"/>
              <a:t>blockchain</a:t>
            </a:r>
            <a:r>
              <a:rPr lang="en-US" dirty="0"/>
              <a:t>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648" y="1588076"/>
            <a:ext cx="8915400" cy="3777622"/>
          </a:xfrm>
        </p:spPr>
        <p:txBody>
          <a:bodyPr/>
          <a:lstStyle/>
          <a:p>
            <a:r>
              <a:rPr lang="en-US" dirty="0"/>
              <a:t>Each block contains:</a:t>
            </a:r>
          </a:p>
          <a:p>
            <a:pPr>
              <a:buFontTx/>
              <a:buChar char="-"/>
            </a:pPr>
            <a:r>
              <a:rPr lang="en-US" dirty="0"/>
              <a:t>Data</a:t>
            </a:r>
          </a:p>
          <a:p>
            <a:pPr>
              <a:buFontTx/>
              <a:buChar char="-"/>
            </a:pPr>
            <a:r>
              <a:rPr lang="en-US" dirty="0"/>
              <a:t>Hash of the block</a:t>
            </a:r>
          </a:p>
          <a:p>
            <a:pPr>
              <a:buFontTx/>
              <a:buChar char="-"/>
            </a:pPr>
            <a:r>
              <a:rPr lang="en-US" dirty="0"/>
              <a:t>Hash of the previous block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112" y="2207315"/>
            <a:ext cx="6076444" cy="33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6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</a:t>
            </a:r>
            <a:r>
              <a:rPr lang="en-US" dirty="0" err="1"/>
              <a:t>blockchain</a:t>
            </a:r>
            <a:r>
              <a:rPr lang="en-US" dirty="0"/>
              <a:t>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364" y="1673802"/>
            <a:ext cx="2806931" cy="1620982"/>
          </a:xfrm>
        </p:spPr>
        <p:txBody>
          <a:bodyPr/>
          <a:lstStyle/>
          <a:p>
            <a:r>
              <a:rPr lang="en-US" dirty="0"/>
              <a:t>Chain of blocks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415" y="1491951"/>
            <a:ext cx="4540826" cy="2162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957" y="4059439"/>
            <a:ext cx="4566284" cy="19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8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</a:t>
            </a:r>
            <a:r>
              <a:rPr lang="en-US" dirty="0" err="1"/>
              <a:t>blockchain</a:t>
            </a:r>
            <a:r>
              <a:rPr lang="en-US" dirty="0"/>
              <a:t>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112" y="1619250"/>
            <a:ext cx="8915400" cy="3777622"/>
          </a:xfrm>
        </p:spPr>
        <p:txBody>
          <a:bodyPr/>
          <a:lstStyle/>
          <a:p>
            <a:r>
              <a:rPr lang="en-US" dirty="0"/>
              <a:t>Proof of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516063"/>
            <a:ext cx="6402676" cy="285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5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</a:t>
            </a:r>
            <a:r>
              <a:rPr lang="en-US" dirty="0" err="1"/>
              <a:t>blockchain</a:t>
            </a:r>
            <a:r>
              <a:rPr lang="en-US" dirty="0"/>
              <a:t>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687" y="1581150"/>
            <a:ext cx="8915400" cy="4514850"/>
          </a:xfrm>
        </p:spPr>
        <p:txBody>
          <a:bodyPr/>
          <a:lstStyle/>
          <a:p>
            <a:r>
              <a:rPr lang="en-US" dirty="0"/>
              <a:t>Proof of work:</a:t>
            </a:r>
          </a:p>
          <a:p>
            <a:pPr>
              <a:buFontTx/>
              <a:buChar char="-"/>
            </a:pPr>
            <a:r>
              <a:rPr lang="en-US" dirty="0"/>
              <a:t>Solving complex computational puzzles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5" y="2705100"/>
            <a:ext cx="5867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6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</a:t>
            </a:r>
            <a:r>
              <a:rPr lang="en-US" dirty="0" err="1"/>
              <a:t>blockchain</a:t>
            </a:r>
            <a:r>
              <a:rPr lang="en-US" dirty="0"/>
              <a:t>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323" y="1711902"/>
            <a:ext cx="8915400" cy="3777622"/>
          </a:xfrm>
        </p:spPr>
        <p:txBody>
          <a:bodyPr/>
          <a:lstStyle/>
          <a:p>
            <a:r>
              <a:rPr lang="en-US" dirty="0"/>
              <a:t>Distributed computers:</a:t>
            </a:r>
          </a:p>
          <a:p>
            <a:pPr>
              <a:buFontTx/>
              <a:buChar char="-"/>
            </a:pPr>
            <a:r>
              <a:rPr lang="en-US" dirty="0"/>
              <a:t>Verify new block</a:t>
            </a:r>
          </a:p>
          <a:p>
            <a:pPr>
              <a:buFontTx/>
              <a:buChar char="-"/>
            </a:pPr>
            <a:r>
              <a:rPr lang="en-US" dirty="0"/>
              <a:t>Consensus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72" y="1495468"/>
            <a:ext cx="3676650" cy="22970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749" y="4012070"/>
            <a:ext cx="4510087" cy="22333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650" y="3964445"/>
            <a:ext cx="3358550" cy="23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4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</a:t>
            </a:r>
            <a:r>
              <a:rPr lang="en-US" dirty="0" err="1"/>
              <a:t>blockchain</a:t>
            </a:r>
            <a:r>
              <a:rPr lang="en-US" dirty="0"/>
              <a:t>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796" y="1599334"/>
            <a:ext cx="8915400" cy="1390650"/>
          </a:xfrm>
        </p:spPr>
        <p:txBody>
          <a:bodyPr/>
          <a:lstStyle/>
          <a:p>
            <a:r>
              <a:rPr lang="en-US" dirty="0"/>
              <a:t>Chain of blocks</a:t>
            </a:r>
          </a:p>
          <a:p>
            <a:r>
              <a:rPr lang="en-US" dirty="0"/>
              <a:t>Proof of work</a:t>
            </a:r>
          </a:p>
          <a:p>
            <a:r>
              <a:rPr lang="en-US" dirty="0"/>
              <a:t>Distributed network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16796" y="3418609"/>
            <a:ext cx="8915400" cy="1390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successfully tamper with a </a:t>
            </a:r>
            <a:r>
              <a:rPr lang="en-US" dirty="0" err="1"/>
              <a:t>blockchain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/>
              <a:t>Tamper with almost all the blocks in the chain</a:t>
            </a:r>
          </a:p>
          <a:p>
            <a:pPr>
              <a:buFontTx/>
              <a:buChar char="-"/>
            </a:pPr>
            <a:r>
              <a:rPr lang="en-US" dirty="0"/>
              <a:t>Redo the POW</a:t>
            </a:r>
          </a:p>
          <a:p>
            <a:pPr>
              <a:buFontTx/>
              <a:buChar char="-"/>
            </a:pPr>
            <a:r>
              <a:rPr lang="en-US" dirty="0"/>
              <a:t>Control more than 50% of the P2P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61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970</TotalTime>
  <Words>1592</Words>
  <Application>Microsoft Office PowerPoint</Application>
  <PresentationFormat>Widescreen</PresentationFormat>
  <Paragraphs>128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Century Gothic (Body)</vt:lpstr>
      <vt:lpstr>Wingdings 3</vt:lpstr>
      <vt:lpstr>Wisp</vt:lpstr>
      <vt:lpstr>Blockchain app</vt:lpstr>
      <vt:lpstr>What is blockchain</vt:lpstr>
      <vt:lpstr>How does a blockchain work</vt:lpstr>
      <vt:lpstr>How does a blockchain work</vt:lpstr>
      <vt:lpstr>How does a blockchain work</vt:lpstr>
      <vt:lpstr>How does a blockchain work</vt:lpstr>
      <vt:lpstr>How does a blockchain work</vt:lpstr>
      <vt:lpstr>How does a blockchain work</vt:lpstr>
      <vt:lpstr>How does a blockchain work</vt:lpstr>
      <vt:lpstr>Proof of work drawbacks</vt:lpstr>
      <vt:lpstr>Proof of stake</vt:lpstr>
      <vt:lpstr>Smart contract</vt:lpstr>
      <vt:lpstr>Uniswap</vt:lpstr>
      <vt:lpstr>Market maker</vt:lpstr>
      <vt:lpstr>Liquidity pool</vt:lpstr>
      <vt:lpstr>Automated market maker</vt:lpstr>
      <vt:lpstr>Zuniswap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EDMICRO-DEV03</dc:creator>
  <cp:lastModifiedBy>EDMICRO-DEV03</cp:lastModifiedBy>
  <cp:revision>173</cp:revision>
  <dcterms:created xsi:type="dcterms:W3CDTF">2021-12-16T02:36:21Z</dcterms:created>
  <dcterms:modified xsi:type="dcterms:W3CDTF">2021-12-17T07:44:41Z</dcterms:modified>
</cp:coreProperties>
</file>