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67" d="100"/>
          <a:sy n="67" d="100"/>
        </p:scale>
        <p:origin x="2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712A2-48FB-47BE-B71E-A9B6895C1915}"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D0A89-3896-4BE1-B753-CB6B456E862B}" type="slidenum">
              <a:rPr lang="en-US" smtClean="0"/>
              <a:t>‹#›</a:t>
            </a:fld>
            <a:endParaRPr lang="en-US"/>
          </a:p>
        </p:txBody>
      </p:sp>
    </p:spTree>
    <p:extLst>
      <p:ext uri="{BB962C8B-B14F-4D97-AF65-F5344CB8AC3E}">
        <p14:creationId xmlns:p14="http://schemas.microsoft.com/office/powerpoint/2010/main" val="161336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C172-76BE-4F93-8929-D5A3743A1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6CF-B4F7-4325-94C1-20360E8EA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41C822-08C7-42B3-99B0-10B22CF1426E}"/>
              </a:ext>
            </a:extLst>
          </p:cNvPr>
          <p:cNvSpPr>
            <a:spLocks noGrp="1"/>
          </p:cNvSpPr>
          <p:nvPr>
            <p:ph type="dt" sz="half" idx="10"/>
          </p:nvPr>
        </p:nvSpPr>
        <p:spPr/>
        <p:txBody>
          <a:bodyPr/>
          <a:lstStyle/>
          <a:p>
            <a:fld id="{38BA5BF4-FE66-4B81-BDF0-9B46C4B98EE8}" type="datetime1">
              <a:rPr lang="en-US" smtClean="0"/>
              <a:t>5/23/2021</a:t>
            </a:fld>
            <a:endParaRPr lang="en-US"/>
          </a:p>
        </p:txBody>
      </p:sp>
      <p:sp>
        <p:nvSpPr>
          <p:cNvPr id="5" name="Footer Placeholder 4">
            <a:extLst>
              <a:ext uri="{FF2B5EF4-FFF2-40B4-BE49-F238E27FC236}">
                <a16:creationId xmlns:a16="http://schemas.microsoft.com/office/drawing/2014/main" id="{B29B8A4D-4D98-4B92-AC2F-A4E1542C1A0C}"/>
              </a:ext>
            </a:extLst>
          </p:cNvPr>
          <p:cNvSpPr>
            <a:spLocks noGrp="1"/>
          </p:cNvSpPr>
          <p:nvPr>
            <p:ph type="ftr" sz="quarter" idx="11"/>
          </p:nvPr>
        </p:nvSpPr>
        <p:spPr/>
        <p:txBody>
          <a:bodyPr/>
          <a:lstStyle/>
          <a:p>
            <a:r>
              <a:rPr lang="vi-VN"/>
              <a:t>CS2205.CH1501 - Phương Pháp NCKH</a:t>
            </a:r>
            <a:endParaRPr lang="en-US"/>
          </a:p>
        </p:txBody>
      </p:sp>
      <p:sp>
        <p:nvSpPr>
          <p:cNvPr id="6" name="Slide Number Placeholder 5">
            <a:extLst>
              <a:ext uri="{FF2B5EF4-FFF2-40B4-BE49-F238E27FC236}">
                <a16:creationId xmlns:a16="http://schemas.microsoft.com/office/drawing/2014/main" id="{372F4F35-51C9-4DF7-8921-2565A43E64F7}"/>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267313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CD1-28B5-4A59-BEAF-18BAE5961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9019A-272E-4FC2-AB6A-E3D731441F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D768-6621-4B29-8EF3-CE1ACE09A022}"/>
              </a:ext>
            </a:extLst>
          </p:cNvPr>
          <p:cNvSpPr>
            <a:spLocks noGrp="1"/>
          </p:cNvSpPr>
          <p:nvPr>
            <p:ph type="dt" sz="half" idx="10"/>
          </p:nvPr>
        </p:nvSpPr>
        <p:spPr/>
        <p:txBody>
          <a:bodyPr/>
          <a:lstStyle/>
          <a:p>
            <a:fld id="{E4FEB5A5-0EC2-4E7E-8079-93FD799FFAEA}" type="datetime1">
              <a:rPr lang="en-US" smtClean="0"/>
              <a:t>5/23/2021</a:t>
            </a:fld>
            <a:endParaRPr lang="en-US"/>
          </a:p>
        </p:txBody>
      </p:sp>
      <p:sp>
        <p:nvSpPr>
          <p:cNvPr id="5" name="Footer Placeholder 4">
            <a:extLst>
              <a:ext uri="{FF2B5EF4-FFF2-40B4-BE49-F238E27FC236}">
                <a16:creationId xmlns:a16="http://schemas.microsoft.com/office/drawing/2014/main" id="{F5A2501E-64F8-4B6E-8481-1FABA1832447}"/>
              </a:ext>
            </a:extLst>
          </p:cNvPr>
          <p:cNvSpPr>
            <a:spLocks noGrp="1"/>
          </p:cNvSpPr>
          <p:nvPr>
            <p:ph type="ftr" sz="quarter" idx="11"/>
          </p:nvPr>
        </p:nvSpPr>
        <p:spPr/>
        <p:txBody>
          <a:bodyPr/>
          <a:lstStyle/>
          <a:p>
            <a:r>
              <a:rPr lang="vi-VN"/>
              <a:t>CS2205.CH1501 - Phương Pháp NCKH</a:t>
            </a:r>
            <a:endParaRPr lang="en-US"/>
          </a:p>
        </p:txBody>
      </p:sp>
      <p:sp>
        <p:nvSpPr>
          <p:cNvPr id="6" name="Slide Number Placeholder 5">
            <a:extLst>
              <a:ext uri="{FF2B5EF4-FFF2-40B4-BE49-F238E27FC236}">
                <a16:creationId xmlns:a16="http://schemas.microsoft.com/office/drawing/2014/main" id="{718936DC-E8CB-44AB-B147-59EF27DFDC54}"/>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79572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A7B9F-F86B-430C-8511-052C05F298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FF7E5-A52D-468E-ADCE-2436FAFFB9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3F67D-ADF1-41EF-9372-BCA8A04B3311}"/>
              </a:ext>
            </a:extLst>
          </p:cNvPr>
          <p:cNvSpPr>
            <a:spLocks noGrp="1"/>
          </p:cNvSpPr>
          <p:nvPr>
            <p:ph type="dt" sz="half" idx="10"/>
          </p:nvPr>
        </p:nvSpPr>
        <p:spPr/>
        <p:txBody>
          <a:bodyPr/>
          <a:lstStyle/>
          <a:p>
            <a:fld id="{459B45D7-D81A-4F42-BF05-3DC90FB9D2B1}" type="datetime1">
              <a:rPr lang="en-US" smtClean="0"/>
              <a:t>5/23/2021</a:t>
            </a:fld>
            <a:endParaRPr lang="en-US"/>
          </a:p>
        </p:txBody>
      </p:sp>
      <p:sp>
        <p:nvSpPr>
          <p:cNvPr id="5" name="Footer Placeholder 4">
            <a:extLst>
              <a:ext uri="{FF2B5EF4-FFF2-40B4-BE49-F238E27FC236}">
                <a16:creationId xmlns:a16="http://schemas.microsoft.com/office/drawing/2014/main" id="{E4DC60C0-29F8-47C0-B5B7-AF3C8BD4EB20}"/>
              </a:ext>
            </a:extLst>
          </p:cNvPr>
          <p:cNvSpPr>
            <a:spLocks noGrp="1"/>
          </p:cNvSpPr>
          <p:nvPr>
            <p:ph type="ftr" sz="quarter" idx="11"/>
          </p:nvPr>
        </p:nvSpPr>
        <p:spPr/>
        <p:txBody>
          <a:bodyPr/>
          <a:lstStyle/>
          <a:p>
            <a:r>
              <a:rPr lang="vi-VN"/>
              <a:t>CS2205.CH1501 - Phương Pháp NCKH</a:t>
            </a:r>
            <a:endParaRPr lang="en-US"/>
          </a:p>
        </p:txBody>
      </p:sp>
      <p:sp>
        <p:nvSpPr>
          <p:cNvPr id="6" name="Slide Number Placeholder 5">
            <a:extLst>
              <a:ext uri="{FF2B5EF4-FFF2-40B4-BE49-F238E27FC236}">
                <a16:creationId xmlns:a16="http://schemas.microsoft.com/office/drawing/2014/main" id="{0D6840AB-9DC2-4F2E-B752-428ABE8E6FBE}"/>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386354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6F82-C509-46E8-A4EA-DF37975619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91AB5-F4BA-4412-9E61-AE7EB4C804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0F667-6573-4B76-8F01-D0510726F4E6}"/>
              </a:ext>
            </a:extLst>
          </p:cNvPr>
          <p:cNvSpPr>
            <a:spLocks noGrp="1"/>
          </p:cNvSpPr>
          <p:nvPr>
            <p:ph type="dt" sz="half" idx="10"/>
          </p:nvPr>
        </p:nvSpPr>
        <p:spPr/>
        <p:txBody>
          <a:bodyPr/>
          <a:lstStyle/>
          <a:p>
            <a:fld id="{74EE606D-84E0-4B9D-B85F-3D9AECA8974D}" type="datetime1">
              <a:rPr lang="en-US" smtClean="0"/>
              <a:t>5/23/2021</a:t>
            </a:fld>
            <a:endParaRPr lang="en-US"/>
          </a:p>
        </p:txBody>
      </p:sp>
      <p:sp>
        <p:nvSpPr>
          <p:cNvPr id="5" name="Footer Placeholder 4">
            <a:extLst>
              <a:ext uri="{FF2B5EF4-FFF2-40B4-BE49-F238E27FC236}">
                <a16:creationId xmlns:a16="http://schemas.microsoft.com/office/drawing/2014/main" id="{6B2D41A1-EA9C-4B18-AE71-086589144A50}"/>
              </a:ext>
            </a:extLst>
          </p:cNvPr>
          <p:cNvSpPr>
            <a:spLocks noGrp="1"/>
          </p:cNvSpPr>
          <p:nvPr>
            <p:ph type="ftr" sz="quarter" idx="11"/>
          </p:nvPr>
        </p:nvSpPr>
        <p:spPr/>
        <p:txBody>
          <a:bodyPr/>
          <a:lstStyle/>
          <a:p>
            <a:r>
              <a:rPr lang="vi-VN"/>
              <a:t>CS2205.CH1501 - Phương Pháp NCKH</a:t>
            </a:r>
            <a:endParaRPr lang="en-US"/>
          </a:p>
        </p:txBody>
      </p:sp>
      <p:sp>
        <p:nvSpPr>
          <p:cNvPr id="6" name="Slide Number Placeholder 5">
            <a:extLst>
              <a:ext uri="{FF2B5EF4-FFF2-40B4-BE49-F238E27FC236}">
                <a16:creationId xmlns:a16="http://schemas.microsoft.com/office/drawing/2014/main" id="{96BEC1B0-454A-41A3-A80F-4FBFC47F58F3}"/>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265632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5F1E-B8D6-4B6F-9336-CDB5E2DE4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303767-7DE0-4449-88FF-F6CD61359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B1C754-7ACD-45EC-B0E6-80364921860B}"/>
              </a:ext>
            </a:extLst>
          </p:cNvPr>
          <p:cNvSpPr>
            <a:spLocks noGrp="1"/>
          </p:cNvSpPr>
          <p:nvPr>
            <p:ph type="dt" sz="half" idx="10"/>
          </p:nvPr>
        </p:nvSpPr>
        <p:spPr/>
        <p:txBody>
          <a:bodyPr/>
          <a:lstStyle/>
          <a:p>
            <a:fld id="{97032AAB-49D5-4C69-A54D-B95EEBCAC653}" type="datetime1">
              <a:rPr lang="en-US" smtClean="0"/>
              <a:t>5/23/2021</a:t>
            </a:fld>
            <a:endParaRPr lang="en-US"/>
          </a:p>
        </p:txBody>
      </p:sp>
      <p:sp>
        <p:nvSpPr>
          <p:cNvPr id="5" name="Footer Placeholder 4">
            <a:extLst>
              <a:ext uri="{FF2B5EF4-FFF2-40B4-BE49-F238E27FC236}">
                <a16:creationId xmlns:a16="http://schemas.microsoft.com/office/drawing/2014/main" id="{A2701A0E-F05C-48EA-A91A-B2BF59CEC4B1}"/>
              </a:ext>
            </a:extLst>
          </p:cNvPr>
          <p:cNvSpPr>
            <a:spLocks noGrp="1"/>
          </p:cNvSpPr>
          <p:nvPr>
            <p:ph type="ftr" sz="quarter" idx="11"/>
          </p:nvPr>
        </p:nvSpPr>
        <p:spPr/>
        <p:txBody>
          <a:bodyPr/>
          <a:lstStyle/>
          <a:p>
            <a:r>
              <a:rPr lang="vi-VN"/>
              <a:t>CS2205.CH1501 - Phương Pháp NCKH</a:t>
            </a:r>
            <a:endParaRPr lang="en-US"/>
          </a:p>
        </p:txBody>
      </p:sp>
      <p:sp>
        <p:nvSpPr>
          <p:cNvPr id="6" name="Slide Number Placeholder 5">
            <a:extLst>
              <a:ext uri="{FF2B5EF4-FFF2-40B4-BE49-F238E27FC236}">
                <a16:creationId xmlns:a16="http://schemas.microsoft.com/office/drawing/2014/main" id="{9EB7C80F-B744-4810-BAD0-0E6B9F5C3AA1}"/>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106189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C58A-7733-4736-920D-99D815A3F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F9C26-1406-434A-BCEA-6F370F9AA4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30D67-4FE3-4340-8C9D-93C121B742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D83B8A-86A6-4442-B4E6-D8D807E8D21D}"/>
              </a:ext>
            </a:extLst>
          </p:cNvPr>
          <p:cNvSpPr>
            <a:spLocks noGrp="1"/>
          </p:cNvSpPr>
          <p:nvPr>
            <p:ph type="dt" sz="half" idx="10"/>
          </p:nvPr>
        </p:nvSpPr>
        <p:spPr/>
        <p:txBody>
          <a:bodyPr/>
          <a:lstStyle/>
          <a:p>
            <a:fld id="{FB0F4245-6942-4E93-83A8-64FE273F6CCC}" type="datetime1">
              <a:rPr lang="en-US" smtClean="0"/>
              <a:t>5/23/2021</a:t>
            </a:fld>
            <a:endParaRPr lang="en-US"/>
          </a:p>
        </p:txBody>
      </p:sp>
      <p:sp>
        <p:nvSpPr>
          <p:cNvPr id="6" name="Footer Placeholder 5">
            <a:extLst>
              <a:ext uri="{FF2B5EF4-FFF2-40B4-BE49-F238E27FC236}">
                <a16:creationId xmlns:a16="http://schemas.microsoft.com/office/drawing/2014/main" id="{B5C15553-346A-4159-8926-3201802E4F12}"/>
              </a:ext>
            </a:extLst>
          </p:cNvPr>
          <p:cNvSpPr>
            <a:spLocks noGrp="1"/>
          </p:cNvSpPr>
          <p:nvPr>
            <p:ph type="ftr" sz="quarter" idx="11"/>
          </p:nvPr>
        </p:nvSpPr>
        <p:spPr/>
        <p:txBody>
          <a:bodyPr/>
          <a:lstStyle/>
          <a:p>
            <a:r>
              <a:rPr lang="vi-VN"/>
              <a:t>CS2205.CH1501 - Phương Pháp NCKH</a:t>
            </a:r>
            <a:endParaRPr lang="en-US"/>
          </a:p>
        </p:txBody>
      </p:sp>
      <p:sp>
        <p:nvSpPr>
          <p:cNvPr id="7" name="Slide Number Placeholder 6">
            <a:extLst>
              <a:ext uri="{FF2B5EF4-FFF2-40B4-BE49-F238E27FC236}">
                <a16:creationId xmlns:a16="http://schemas.microsoft.com/office/drawing/2014/main" id="{AD93EB70-5A96-4E51-831A-878FDC7E0498}"/>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230310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78BD-15F9-45A2-AA9C-4E2E440ED3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EE900B-5AB8-4153-B1E3-6845B3F52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0E87C5-FF6A-4655-828E-7E17C522AF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042FFB-AA8D-4F7A-A9ED-04E1CCEFD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B0CDF-F38E-4E1A-91DF-E5FE80BE78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96C4D-F337-4F02-ADF0-8579B7D0CA8F}"/>
              </a:ext>
            </a:extLst>
          </p:cNvPr>
          <p:cNvSpPr>
            <a:spLocks noGrp="1"/>
          </p:cNvSpPr>
          <p:nvPr>
            <p:ph type="dt" sz="half" idx="10"/>
          </p:nvPr>
        </p:nvSpPr>
        <p:spPr/>
        <p:txBody>
          <a:bodyPr/>
          <a:lstStyle/>
          <a:p>
            <a:fld id="{6B07C124-D8DF-436A-BC8B-CA8B99BA585E}" type="datetime1">
              <a:rPr lang="en-US" smtClean="0"/>
              <a:t>5/23/2021</a:t>
            </a:fld>
            <a:endParaRPr lang="en-US"/>
          </a:p>
        </p:txBody>
      </p:sp>
      <p:sp>
        <p:nvSpPr>
          <p:cNvPr id="8" name="Footer Placeholder 7">
            <a:extLst>
              <a:ext uri="{FF2B5EF4-FFF2-40B4-BE49-F238E27FC236}">
                <a16:creationId xmlns:a16="http://schemas.microsoft.com/office/drawing/2014/main" id="{18C229A6-452F-4D37-A27B-CB2FAD0758C0}"/>
              </a:ext>
            </a:extLst>
          </p:cNvPr>
          <p:cNvSpPr>
            <a:spLocks noGrp="1"/>
          </p:cNvSpPr>
          <p:nvPr>
            <p:ph type="ftr" sz="quarter" idx="11"/>
          </p:nvPr>
        </p:nvSpPr>
        <p:spPr/>
        <p:txBody>
          <a:bodyPr/>
          <a:lstStyle/>
          <a:p>
            <a:r>
              <a:rPr lang="vi-VN"/>
              <a:t>CS2205.CH1501 - Phương Pháp NCKH</a:t>
            </a:r>
            <a:endParaRPr lang="en-US"/>
          </a:p>
        </p:txBody>
      </p:sp>
      <p:sp>
        <p:nvSpPr>
          <p:cNvPr id="9" name="Slide Number Placeholder 8">
            <a:extLst>
              <a:ext uri="{FF2B5EF4-FFF2-40B4-BE49-F238E27FC236}">
                <a16:creationId xmlns:a16="http://schemas.microsoft.com/office/drawing/2014/main" id="{7D03DCCB-3BF1-4196-B3B5-BBBA7C031F2E}"/>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164974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73D4-D523-41AF-8FBB-36F3ED1E8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BF40E0-B0B3-4244-BC65-90B42670F189}"/>
              </a:ext>
            </a:extLst>
          </p:cNvPr>
          <p:cNvSpPr>
            <a:spLocks noGrp="1"/>
          </p:cNvSpPr>
          <p:nvPr>
            <p:ph type="dt" sz="half" idx="10"/>
          </p:nvPr>
        </p:nvSpPr>
        <p:spPr/>
        <p:txBody>
          <a:bodyPr/>
          <a:lstStyle/>
          <a:p>
            <a:fld id="{3C68E469-1791-4FB2-8934-A74045494182}" type="datetime1">
              <a:rPr lang="en-US" smtClean="0"/>
              <a:t>5/23/2021</a:t>
            </a:fld>
            <a:endParaRPr lang="en-US"/>
          </a:p>
        </p:txBody>
      </p:sp>
      <p:sp>
        <p:nvSpPr>
          <p:cNvPr id="4" name="Footer Placeholder 3">
            <a:extLst>
              <a:ext uri="{FF2B5EF4-FFF2-40B4-BE49-F238E27FC236}">
                <a16:creationId xmlns:a16="http://schemas.microsoft.com/office/drawing/2014/main" id="{8018904C-5B9B-4F8C-8774-3632AC32E2CD}"/>
              </a:ext>
            </a:extLst>
          </p:cNvPr>
          <p:cNvSpPr>
            <a:spLocks noGrp="1"/>
          </p:cNvSpPr>
          <p:nvPr>
            <p:ph type="ftr" sz="quarter" idx="11"/>
          </p:nvPr>
        </p:nvSpPr>
        <p:spPr/>
        <p:txBody>
          <a:bodyPr/>
          <a:lstStyle/>
          <a:p>
            <a:r>
              <a:rPr lang="vi-VN"/>
              <a:t>CS2205.CH1501 - Phương Pháp NCKH</a:t>
            </a:r>
            <a:endParaRPr lang="en-US"/>
          </a:p>
        </p:txBody>
      </p:sp>
      <p:sp>
        <p:nvSpPr>
          <p:cNvPr id="5" name="Slide Number Placeholder 4">
            <a:extLst>
              <a:ext uri="{FF2B5EF4-FFF2-40B4-BE49-F238E27FC236}">
                <a16:creationId xmlns:a16="http://schemas.microsoft.com/office/drawing/2014/main" id="{E9ACEA7C-53A1-4A56-87B8-4B44BC841285}"/>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145791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D6477-4025-49DA-8D16-8156F3F2302C}"/>
              </a:ext>
            </a:extLst>
          </p:cNvPr>
          <p:cNvSpPr>
            <a:spLocks noGrp="1"/>
          </p:cNvSpPr>
          <p:nvPr>
            <p:ph type="dt" sz="half" idx="10"/>
          </p:nvPr>
        </p:nvSpPr>
        <p:spPr/>
        <p:txBody>
          <a:bodyPr/>
          <a:lstStyle/>
          <a:p>
            <a:fld id="{0EF921A1-B9FC-4409-84DB-10B294CD1AC6}" type="datetime1">
              <a:rPr lang="en-US" smtClean="0"/>
              <a:t>5/23/2021</a:t>
            </a:fld>
            <a:endParaRPr lang="en-US"/>
          </a:p>
        </p:txBody>
      </p:sp>
      <p:sp>
        <p:nvSpPr>
          <p:cNvPr id="3" name="Footer Placeholder 2">
            <a:extLst>
              <a:ext uri="{FF2B5EF4-FFF2-40B4-BE49-F238E27FC236}">
                <a16:creationId xmlns:a16="http://schemas.microsoft.com/office/drawing/2014/main" id="{E6F4BB37-2128-4A96-906C-9CE0199A195B}"/>
              </a:ext>
            </a:extLst>
          </p:cNvPr>
          <p:cNvSpPr>
            <a:spLocks noGrp="1"/>
          </p:cNvSpPr>
          <p:nvPr>
            <p:ph type="ftr" sz="quarter" idx="11"/>
          </p:nvPr>
        </p:nvSpPr>
        <p:spPr/>
        <p:txBody>
          <a:bodyPr/>
          <a:lstStyle/>
          <a:p>
            <a:r>
              <a:rPr lang="vi-VN"/>
              <a:t>CS2205.CH1501 - Phương Pháp NCKH</a:t>
            </a:r>
            <a:endParaRPr lang="en-US"/>
          </a:p>
        </p:txBody>
      </p:sp>
      <p:sp>
        <p:nvSpPr>
          <p:cNvPr id="4" name="Slide Number Placeholder 3">
            <a:extLst>
              <a:ext uri="{FF2B5EF4-FFF2-40B4-BE49-F238E27FC236}">
                <a16:creationId xmlns:a16="http://schemas.microsoft.com/office/drawing/2014/main" id="{C08F825A-39D9-4BBB-8CD1-94C99C9178EB}"/>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290396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9321-A9F6-45A4-A799-301386211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55D187-D6AF-452B-850F-1C4EFEF0F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4D6E5F-6DC3-4467-84F7-2339B2A56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63AE21-2BC1-4BC5-926A-2BAF27676EDF}"/>
              </a:ext>
            </a:extLst>
          </p:cNvPr>
          <p:cNvSpPr>
            <a:spLocks noGrp="1"/>
          </p:cNvSpPr>
          <p:nvPr>
            <p:ph type="dt" sz="half" idx="10"/>
          </p:nvPr>
        </p:nvSpPr>
        <p:spPr/>
        <p:txBody>
          <a:bodyPr/>
          <a:lstStyle/>
          <a:p>
            <a:fld id="{4E62D7DE-A8CB-48E6-8433-1985A5AA5A77}" type="datetime1">
              <a:rPr lang="en-US" smtClean="0"/>
              <a:t>5/23/2021</a:t>
            </a:fld>
            <a:endParaRPr lang="en-US"/>
          </a:p>
        </p:txBody>
      </p:sp>
      <p:sp>
        <p:nvSpPr>
          <p:cNvPr id="6" name="Footer Placeholder 5">
            <a:extLst>
              <a:ext uri="{FF2B5EF4-FFF2-40B4-BE49-F238E27FC236}">
                <a16:creationId xmlns:a16="http://schemas.microsoft.com/office/drawing/2014/main" id="{D07E3859-576F-41F5-8BE9-1A4CAB982095}"/>
              </a:ext>
            </a:extLst>
          </p:cNvPr>
          <p:cNvSpPr>
            <a:spLocks noGrp="1"/>
          </p:cNvSpPr>
          <p:nvPr>
            <p:ph type="ftr" sz="quarter" idx="11"/>
          </p:nvPr>
        </p:nvSpPr>
        <p:spPr/>
        <p:txBody>
          <a:bodyPr/>
          <a:lstStyle/>
          <a:p>
            <a:r>
              <a:rPr lang="vi-VN"/>
              <a:t>CS2205.CH1501 - Phương Pháp NCKH</a:t>
            </a:r>
            <a:endParaRPr lang="en-US"/>
          </a:p>
        </p:txBody>
      </p:sp>
      <p:sp>
        <p:nvSpPr>
          <p:cNvPr id="7" name="Slide Number Placeholder 6">
            <a:extLst>
              <a:ext uri="{FF2B5EF4-FFF2-40B4-BE49-F238E27FC236}">
                <a16:creationId xmlns:a16="http://schemas.microsoft.com/office/drawing/2014/main" id="{CA0FBF02-E801-47E6-AB82-5F7EC086EC0E}"/>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282956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B209-E081-4161-9DA0-4A262F07D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81BA18-48DE-4163-A846-EC666CB7C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C6B4E-B18E-4A0C-99D6-E3943BE76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E253D7-DB32-47EF-AC57-0CED4CBED417}"/>
              </a:ext>
            </a:extLst>
          </p:cNvPr>
          <p:cNvSpPr>
            <a:spLocks noGrp="1"/>
          </p:cNvSpPr>
          <p:nvPr>
            <p:ph type="dt" sz="half" idx="10"/>
          </p:nvPr>
        </p:nvSpPr>
        <p:spPr/>
        <p:txBody>
          <a:bodyPr/>
          <a:lstStyle/>
          <a:p>
            <a:fld id="{115D3477-FF68-4AB9-9CE7-5DCA2EBA9297}" type="datetime1">
              <a:rPr lang="en-US" smtClean="0"/>
              <a:t>5/23/2021</a:t>
            </a:fld>
            <a:endParaRPr lang="en-US"/>
          </a:p>
        </p:txBody>
      </p:sp>
      <p:sp>
        <p:nvSpPr>
          <p:cNvPr id="6" name="Footer Placeholder 5">
            <a:extLst>
              <a:ext uri="{FF2B5EF4-FFF2-40B4-BE49-F238E27FC236}">
                <a16:creationId xmlns:a16="http://schemas.microsoft.com/office/drawing/2014/main" id="{9FF275E9-14FB-4F49-969C-BB960F73DED7}"/>
              </a:ext>
            </a:extLst>
          </p:cNvPr>
          <p:cNvSpPr>
            <a:spLocks noGrp="1"/>
          </p:cNvSpPr>
          <p:nvPr>
            <p:ph type="ftr" sz="quarter" idx="11"/>
          </p:nvPr>
        </p:nvSpPr>
        <p:spPr/>
        <p:txBody>
          <a:bodyPr/>
          <a:lstStyle/>
          <a:p>
            <a:r>
              <a:rPr lang="vi-VN"/>
              <a:t>CS2205.CH1501 - Phương Pháp NCKH</a:t>
            </a:r>
            <a:endParaRPr lang="en-US"/>
          </a:p>
        </p:txBody>
      </p:sp>
      <p:sp>
        <p:nvSpPr>
          <p:cNvPr id="7" name="Slide Number Placeholder 6">
            <a:extLst>
              <a:ext uri="{FF2B5EF4-FFF2-40B4-BE49-F238E27FC236}">
                <a16:creationId xmlns:a16="http://schemas.microsoft.com/office/drawing/2014/main" id="{D93BFF4E-DAB0-45B3-BEDE-DBBAC7749CFA}"/>
              </a:ext>
            </a:extLst>
          </p:cNvPr>
          <p:cNvSpPr>
            <a:spLocks noGrp="1"/>
          </p:cNvSpPr>
          <p:nvPr>
            <p:ph type="sldNum" sz="quarter" idx="12"/>
          </p:nvPr>
        </p:nvSpPr>
        <p:spPr/>
        <p:txBody>
          <a:bodyPr/>
          <a:lstStyle/>
          <a:p>
            <a:fld id="{F4BF70B4-5DDA-4A8F-9863-B207D8AFEF41}" type="slidenum">
              <a:rPr lang="en-US" smtClean="0"/>
              <a:t>‹#›</a:t>
            </a:fld>
            <a:endParaRPr lang="en-US"/>
          </a:p>
        </p:txBody>
      </p:sp>
    </p:spTree>
    <p:extLst>
      <p:ext uri="{BB962C8B-B14F-4D97-AF65-F5344CB8AC3E}">
        <p14:creationId xmlns:p14="http://schemas.microsoft.com/office/powerpoint/2010/main" val="186798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532B22-D196-4BF5-B660-11F4B5F08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CBD9E2-BBD6-42AA-A052-466A31E17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FA27D-3A6B-41CD-85F5-7D3A71F70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390D4-01D9-4F51-A0FE-EFA173894329}" type="datetime1">
              <a:rPr lang="en-US" smtClean="0"/>
              <a:t>5/23/2021</a:t>
            </a:fld>
            <a:endParaRPr lang="en-US"/>
          </a:p>
        </p:txBody>
      </p:sp>
      <p:sp>
        <p:nvSpPr>
          <p:cNvPr id="5" name="Footer Placeholder 4">
            <a:extLst>
              <a:ext uri="{FF2B5EF4-FFF2-40B4-BE49-F238E27FC236}">
                <a16:creationId xmlns:a16="http://schemas.microsoft.com/office/drawing/2014/main" id="{6287D5F9-3439-4A26-BE6D-856262543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CS2205.CH1501 - Phương Pháp NCKH</a:t>
            </a:r>
            <a:endParaRPr lang="en-US"/>
          </a:p>
        </p:txBody>
      </p:sp>
      <p:sp>
        <p:nvSpPr>
          <p:cNvPr id="6" name="Slide Number Placeholder 5">
            <a:extLst>
              <a:ext uri="{FF2B5EF4-FFF2-40B4-BE49-F238E27FC236}">
                <a16:creationId xmlns:a16="http://schemas.microsoft.com/office/drawing/2014/main" id="{25AA37C7-BFB6-4E63-971E-FFF2685CD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F70B4-5DDA-4A8F-9863-B207D8AFEF41}" type="slidenum">
              <a:rPr lang="en-US" smtClean="0"/>
              <a:t>‹#›</a:t>
            </a:fld>
            <a:endParaRPr lang="en-US"/>
          </a:p>
        </p:txBody>
      </p:sp>
    </p:spTree>
    <p:extLst>
      <p:ext uri="{BB962C8B-B14F-4D97-AF65-F5344CB8AC3E}">
        <p14:creationId xmlns:p14="http://schemas.microsoft.com/office/powerpoint/2010/main" val="526574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access.thecvf.com/content_ICCV_2017/papers/He_Mask_R-CNN_ICCV_2017_paper.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8C33-E08C-4E63-9D7A-5CA9633EE719}"/>
              </a:ext>
            </a:extLst>
          </p:cNvPr>
          <p:cNvSpPr>
            <a:spLocks noGrp="1"/>
          </p:cNvSpPr>
          <p:nvPr>
            <p:ph type="ctrTitle"/>
          </p:nvPr>
        </p:nvSpPr>
        <p:spPr>
          <a:xfrm>
            <a:off x="1238250" y="246063"/>
            <a:ext cx="9144000" cy="2387600"/>
          </a:xfrm>
        </p:spPr>
        <p:txBody>
          <a:bodyPr/>
          <a:lstStyle/>
          <a:p>
            <a:r>
              <a:rPr lang="en-US" dirty="0"/>
              <a:t>Mask R-CNN</a:t>
            </a:r>
          </a:p>
        </p:txBody>
      </p:sp>
      <p:sp>
        <p:nvSpPr>
          <p:cNvPr id="3" name="Subtitle 2">
            <a:extLst>
              <a:ext uri="{FF2B5EF4-FFF2-40B4-BE49-F238E27FC236}">
                <a16:creationId xmlns:a16="http://schemas.microsoft.com/office/drawing/2014/main" id="{DFB89AA5-7CA0-4E89-B5DC-764E5A874050}"/>
              </a:ext>
            </a:extLst>
          </p:cNvPr>
          <p:cNvSpPr>
            <a:spLocks noGrp="1"/>
          </p:cNvSpPr>
          <p:nvPr>
            <p:ph type="subTitle" idx="1"/>
          </p:nvPr>
        </p:nvSpPr>
        <p:spPr>
          <a:xfrm>
            <a:off x="1381125" y="3078163"/>
            <a:ext cx="9144000" cy="1655762"/>
          </a:xfrm>
        </p:spPr>
        <p:txBody>
          <a:bodyPr/>
          <a:lstStyle/>
          <a:p>
            <a:r>
              <a:rPr lang="en-US" dirty="0">
                <a:hlinkClick r:id="rId2"/>
              </a:rPr>
              <a:t>https://openaccess.thecvf.com/content_ICCV_2017/papers/He_Mask_R-CNN_ICCV_2017_paper.pdf</a:t>
            </a:r>
            <a:endParaRPr lang="en-US" dirty="0"/>
          </a:p>
          <a:p>
            <a:endParaRPr lang="en-US" dirty="0"/>
          </a:p>
        </p:txBody>
      </p:sp>
      <p:sp>
        <p:nvSpPr>
          <p:cNvPr id="4" name="TextBox 3">
            <a:extLst>
              <a:ext uri="{FF2B5EF4-FFF2-40B4-BE49-F238E27FC236}">
                <a16:creationId xmlns:a16="http://schemas.microsoft.com/office/drawing/2014/main" id="{20F7F346-E9A9-40DD-B811-8BB7D04D4695}"/>
              </a:ext>
            </a:extLst>
          </p:cNvPr>
          <p:cNvSpPr txBox="1"/>
          <p:nvPr/>
        </p:nvSpPr>
        <p:spPr>
          <a:xfrm>
            <a:off x="609600" y="4972050"/>
            <a:ext cx="3848100" cy="1200329"/>
          </a:xfrm>
          <a:prstGeom prst="rect">
            <a:avLst/>
          </a:prstGeom>
          <a:noFill/>
        </p:spPr>
        <p:txBody>
          <a:bodyPr wrap="square" rtlCol="0">
            <a:spAutoFit/>
          </a:bodyPr>
          <a:lstStyle/>
          <a:p>
            <a:r>
              <a:rPr lang="en-US" u="sng" dirty="0"/>
              <a:t>Team members:</a:t>
            </a:r>
          </a:p>
          <a:p>
            <a:pPr lvl="1"/>
            <a:r>
              <a:rPr lang="en-US" dirty="0" err="1"/>
              <a:t>Hoàng</a:t>
            </a:r>
            <a:r>
              <a:rPr lang="en-US" dirty="0"/>
              <a:t> </a:t>
            </a:r>
            <a:r>
              <a:rPr lang="en-US" dirty="0" err="1"/>
              <a:t>Văn</a:t>
            </a:r>
            <a:r>
              <a:rPr lang="en-US" dirty="0"/>
              <a:t> </a:t>
            </a:r>
            <a:r>
              <a:rPr lang="en-US" dirty="0" err="1"/>
              <a:t>Quyết</a:t>
            </a:r>
            <a:endParaRPr lang="en-US" dirty="0"/>
          </a:p>
          <a:p>
            <a:pPr lvl="1"/>
            <a:r>
              <a:rPr lang="en-US" dirty="0" err="1"/>
              <a:t>Đỗ</a:t>
            </a:r>
            <a:r>
              <a:rPr lang="en-US" dirty="0"/>
              <a:t> </a:t>
            </a:r>
            <a:r>
              <a:rPr lang="en-US" dirty="0" err="1"/>
              <a:t>Thị</a:t>
            </a:r>
            <a:r>
              <a:rPr lang="en-US" dirty="0"/>
              <a:t> </a:t>
            </a:r>
            <a:r>
              <a:rPr lang="en-US" dirty="0" err="1"/>
              <a:t>Thùy</a:t>
            </a:r>
            <a:r>
              <a:rPr lang="en-US" dirty="0"/>
              <a:t> Linh</a:t>
            </a:r>
          </a:p>
          <a:p>
            <a:pPr lvl="1"/>
            <a:r>
              <a:rPr lang="en-US" dirty="0"/>
              <a:t>D</a:t>
            </a:r>
            <a:r>
              <a:rPr lang="vi-VN" dirty="0"/>
              <a:t>ư</a:t>
            </a:r>
            <a:r>
              <a:rPr lang="en-US" dirty="0" err="1"/>
              <a:t>ơng</a:t>
            </a:r>
            <a:r>
              <a:rPr lang="en-US" dirty="0"/>
              <a:t> </a:t>
            </a:r>
            <a:r>
              <a:rPr lang="en-US" dirty="0" err="1"/>
              <a:t>Quốc</a:t>
            </a:r>
            <a:r>
              <a:rPr lang="en-US" dirty="0"/>
              <a:t> </a:t>
            </a:r>
            <a:r>
              <a:rPr lang="en-US" dirty="0" err="1"/>
              <a:t>Khang</a:t>
            </a:r>
            <a:endParaRPr lang="en-US" dirty="0"/>
          </a:p>
        </p:txBody>
      </p:sp>
      <p:sp>
        <p:nvSpPr>
          <p:cNvPr id="6" name="Footer Placeholder 5">
            <a:extLst>
              <a:ext uri="{FF2B5EF4-FFF2-40B4-BE49-F238E27FC236}">
                <a16:creationId xmlns:a16="http://schemas.microsoft.com/office/drawing/2014/main" id="{7BBD100E-5FE6-4AE0-AA77-960A5DEC492D}"/>
              </a:ext>
            </a:extLst>
          </p:cNvPr>
          <p:cNvSpPr>
            <a:spLocks noGrp="1"/>
          </p:cNvSpPr>
          <p:nvPr>
            <p:ph type="ftr" sz="quarter" idx="11"/>
          </p:nvPr>
        </p:nvSpPr>
        <p:spPr/>
        <p:txBody>
          <a:bodyPr/>
          <a:lstStyle/>
          <a:p>
            <a:r>
              <a:rPr lang="vi-VN" dirty="0"/>
              <a:t>CS2205.CH1501 - Phương Pháp NCKH</a:t>
            </a:r>
            <a:endParaRPr lang="en-US" dirty="0"/>
          </a:p>
        </p:txBody>
      </p:sp>
    </p:spTree>
    <p:extLst>
      <p:ext uri="{BB962C8B-B14F-4D97-AF65-F5344CB8AC3E}">
        <p14:creationId xmlns:p14="http://schemas.microsoft.com/office/powerpoint/2010/main" val="83524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5501-4C86-4959-B77E-69A0237A8439}"/>
              </a:ext>
            </a:extLst>
          </p:cNvPr>
          <p:cNvSpPr>
            <a:spLocks noGrp="1"/>
          </p:cNvSpPr>
          <p:nvPr>
            <p:ph type="title"/>
          </p:nvPr>
        </p:nvSpPr>
        <p:spPr/>
        <p:txBody>
          <a:bodyPr/>
          <a:lstStyle/>
          <a:p>
            <a:r>
              <a:rPr lang="en-US" dirty="0"/>
              <a:t>What is motivation of this work?</a:t>
            </a:r>
          </a:p>
        </p:txBody>
      </p:sp>
      <p:sp>
        <p:nvSpPr>
          <p:cNvPr id="6" name="Content Placeholder 2">
            <a:extLst>
              <a:ext uri="{FF2B5EF4-FFF2-40B4-BE49-F238E27FC236}">
                <a16:creationId xmlns:a16="http://schemas.microsoft.com/office/drawing/2014/main" id="{993D9AE3-F4D8-4246-898D-995BE3579491}"/>
              </a:ext>
            </a:extLst>
          </p:cNvPr>
          <p:cNvSpPr>
            <a:spLocks noGrp="1"/>
          </p:cNvSpPr>
          <p:nvPr>
            <p:ph idx="1"/>
          </p:nvPr>
        </p:nvSpPr>
        <p:spPr>
          <a:xfrm>
            <a:off x="377825" y="1690688"/>
            <a:ext cx="6179130" cy="4351338"/>
          </a:xfrm>
        </p:spPr>
        <p:txBody>
          <a:bodyPr>
            <a:normAutofit fontScale="85000" lnSpcReduction="10000"/>
          </a:bodyPr>
          <a:lstStyle/>
          <a:p>
            <a:pPr algn="just"/>
            <a:r>
              <a:rPr lang="en-US" sz="2400" b="1" dirty="0"/>
              <a:t>Topic: </a:t>
            </a:r>
            <a:r>
              <a:rPr lang="en-US" sz="2400" i="1" dirty="0"/>
              <a:t>“We present a conceptually simple, flexible, and general framework for </a:t>
            </a:r>
            <a:r>
              <a:rPr lang="en-US" sz="2400" b="1" i="1" dirty="0"/>
              <a:t>object instance segmentation. </a:t>
            </a:r>
            <a:r>
              <a:rPr lang="en-US" sz="2400" i="1" dirty="0"/>
              <a:t>Our approach efficiently detects objects in an image while  simultaneously generating a high-quality segmentation mask for each instance.”</a:t>
            </a:r>
            <a:endParaRPr lang="en-US" sz="2400" dirty="0"/>
          </a:p>
          <a:p>
            <a:pPr algn="just"/>
            <a:r>
              <a:rPr lang="en-US" sz="2400" b="1" dirty="0"/>
              <a:t>Problem: </a:t>
            </a:r>
            <a:r>
              <a:rPr lang="en-US" sz="2400" i="1" dirty="0"/>
              <a:t>“</a:t>
            </a:r>
            <a:r>
              <a:rPr lang="en-US" sz="2400" b="1" i="1" dirty="0"/>
              <a:t>Instance segmentation is challenging because it requires the correct detection of all objects in an image while also precisely segmenting each instance. </a:t>
            </a:r>
            <a:r>
              <a:rPr lang="en-US" sz="2400" i="1" dirty="0"/>
              <a:t>It therefore combines elements from the classical computer vision tasks of object detection, where the goal is to classify individual objects and localize each using a bounding box, and semantic segmentation, where the goal is to classify each pixel into a fixed set of categories without differentiating object instances. </a:t>
            </a:r>
            <a:r>
              <a:rPr lang="en-US" sz="2400" b="1" i="1" dirty="0"/>
              <a:t>Given this, one might expect a complex method </a:t>
            </a:r>
            <a:r>
              <a:rPr lang="en-US" sz="2400" b="1" dirty="0"/>
              <a:t>is required to achieve good results</a:t>
            </a:r>
            <a:r>
              <a:rPr lang="en-US" dirty="0"/>
              <a:t>.”</a:t>
            </a:r>
            <a:endParaRPr lang="en-US" sz="2400" dirty="0"/>
          </a:p>
        </p:txBody>
      </p:sp>
      <p:pic>
        <p:nvPicPr>
          <p:cNvPr id="5" name="Picture 4">
            <a:extLst>
              <a:ext uri="{FF2B5EF4-FFF2-40B4-BE49-F238E27FC236}">
                <a16:creationId xmlns:a16="http://schemas.microsoft.com/office/drawing/2014/main" id="{7C7C2B8B-A23C-4963-A4D9-313A2094B3EA}"/>
              </a:ext>
            </a:extLst>
          </p:cNvPr>
          <p:cNvPicPr>
            <a:picLocks noChangeAspect="1"/>
          </p:cNvPicPr>
          <p:nvPr/>
        </p:nvPicPr>
        <p:blipFill>
          <a:blip r:embed="rId2"/>
          <a:stretch>
            <a:fillRect/>
          </a:stretch>
        </p:blipFill>
        <p:spPr>
          <a:xfrm>
            <a:off x="6692778" y="1690688"/>
            <a:ext cx="5431845" cy="4064794"/>
          </a:xfrm>
          <a:prstGeom prst="rect">
            <a:avLst/>
          </a:prstGeom>
        </p:spPr>
      </p:pic>
      <p:sp>
        <p:nvSpPr>
          <p:cNvPr id="3" name="Footer Placeholder 2">
            <a:extLst>
              <a:ext uri="{FF2B5EF4-FFF2-40B4-BE49-F238E27FC236}">
                <a16:creationId xmlns:a16="http://schemas.microsoft.com/office/drawing/2014/main" id="{3B147E6E-1037-42C3-A536-9823BE56C13F}"/>
              </a:ext>
            </a:extLst>
          </p:cNvPr>
          <p:cNvSpPr>
            <a:spLocks noGrp="1"/>
          </p:cNvSpPr>
          <p:nvPr>
            <p:ph type="ftr" sz="quarter" idx="11"/>
          </p:nvPr>
        </p:nvSpPr>
        <p:spPr/>
        <p:txBody>
          <a:bodyPr/>
          <a:lstStyle/>
          <a:p>
            <a:r>
              <a:rPr lang="vi-VN"/>
              <a:t>CS2205.CH1501 - Phương Pháp NCKH</a:t>
            </a:r>
            <a:endParaRPr lang="en-US"/>
          </a:p>
        </p:txBody>
      </p:sp>
    </p:spTree>
    <p:extLst>
      <p:ext uri="{BB962C8B-B14F-4D97-AF65-F5344CB8AC3E}">
        <p14:creationId xmlns:p14="http://schemas.microsoft.com/office/powerpoint/2010/main" val="428978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390A-A3D2-47E2-A9CF-1A5A22B7C90E}"/>
              </a:ext>
            </a:extLst>
          </p:cNvPr>
          <p:cNvSpPr>
            <a:spLocks noGrp="1"/>
          </p:cNvSpPr>
          <p:nvPr>
            <p:ph type="title"/>
          </p:nvPr>
        </p:nvSpPr>
        <p:spPr/>
        <p:txBody>
          <a:bodyPr/>
          <a:lstStyle/>
          <a:p>
            <a:r>
              <a:rPr lang="en-US" dirty="0"/>
              <a:t>What is the proposed solution?</a:t>
            </a:r>
          </a:p>
        </p:txBody>
      </p:sp>
      <p:sp>
        <p:nvSpPr>
          <p:cNvPr id="3" name="Content Placeholder 2">
            <a:extLst>
              <a:ext uri="{FF2B5EF4-FFF2-40B4-BE49-F238E27FC236}">
                <a16:creationId xmlns:a16="http://schemas.microsoft.com/office/drawing/2014/main" id="{61993D9A-1BE0-4356-8AC7-74BD04413B3C}"/>
              </a:ext>
            </a:extLst>
          </p:cNvPr>
          <p:cNvSpPr>
            <a:spLocks noGrp="1"/>
          </p:cNvSpPr>
          <p:nvPr>
            <p:ph idx="1"/>
          </p:nvPr>
        </p:nvSpPr>
        <p:spPr>
          <a:xfrm>
            <a:off x="838200" y="1495425"/>
            <a:ext cx="10706100" cy="2531491"/>
          </a:xfrm>
        </p:spPr>
        <p:txBody>
          <a:bodyPr>
            <a:normAutofit/>
          </a:bodyPr>
          <a:lstStyle/>
          <a:p>
            <a:pPr algn="just"/>
            <a:r>
              <a:rPr lang="en-US" sz="2200" dirty="0"/>
              <a:t>“Our method, called Mask R-CNN, </a:t>
            </a:r>
            <a:r>
              <a:rPr lang="en-US" sz="2200" b="1" dirty="0"/>
              <a:t>extends Faster R-CNN by adding a branch for predicting segmentation masks</a:t>
            </a:r>
            <a:r>
              <a:rPr lang="en-US" sz="2200" dirty="0"/>
              <a:t> on each Region of Interest (</a:t>
            </a:r>
            <a:r>
              <a:rPr lang="en-US" sz="2200" dirty="0" err="1"/>
              <a:t>RoI</a:t>
            </a:r>
            <a:r>
              <a:rPr lang="en-US" sz="2200" dirty="0"/>
              <a:t>), in parallel with the existing branch for classification and bounding box </a:t>
            </a:r>
            <a:r>
              <a:rPr lang="en-US" sz="2200" dirty="0" err="1"/>
              <a:t>regression.The</a:t>
            </a:r>
            <a:r>
              <a:rPr lang="en-US" sz="2200" dirty="0"/>
              <a:t> mask branch is a small FCN applied to each </a:t>
            </a:r>
            <a:r>
              <a:rPr lang="en-US" sz="2200" dirty="0" err="1"/>
              <a:t>RoI</a:t>
            </a:r>
            <a:r>
              <a:rPr lang="en-US" sz="2200" dirty="0"/>
              <a:t>, predicting a segmentation mask in a pixel-</a:t>
            </a:r>
            <a:r>
              <a:rPr lang="en-US" sz="2200" dirty="0" err="1"/>
              <a:t>topixel</a:t>
            </a:r>
            <a:r>
              <a:rPr lang="en-US" sz="2200" dirty="0"/>
              <a:t> manner. Mask R-CNN is simple to implement and train given the Faster R-CNN framework, which facilitates a wide range of flexible architecture designs. Additionally, the mask branch only adds a small computational overhead, enabling a fast system and rapid experimentation.”</a:t>
            </a:r>
          </a:p>
        </p:txBody>
      </p:sp>
      <p:pic>
        <p:nvPicPr>
          <p:cNvPr id="4" name="Picture 3">
            <a:extLst>
              <a:ext uri="{FF2B5EF4-FFF2-40B4-BE49-F238E27FC236}">
                <a16:creationId xmlns:a16="http://schemas.microsoft.com/office/drawing/2014/main" id="{5D787254-2E39-4172-A398-A52351880A6B}"/>
              </a:ext>
            </a:extLst>
          </p:cNvPr>
          <p:cNvPicPr>
            <a:picLocks noChangeAspect="1"/>
          </p:cNvPicPr>
          <p:nvPr/>
        </p:nvPicPr>
        <p:blipFill>
          <a:blip r:embed="rId2"/>
          <a:stretch>
            <a:fillRect/>
          </a:stretch>
        </p:blipFill>
        <p:spPr>
          <a:xfrm>
            <a:off x="3385621" y="3741674"/>
            <a:ext cx="5420757" cy="2831084"/>
          </a:xfrm>
          <a:prstGeom prst="rect">
            <a:avLst/>
          </a:prstGeom>
        </p:spPr>
      </p:pic>
      <p:sp>
        <p:nvSpPr>
          <p:cNvPr id="5" name="Footer Placeholder 4">
            <a:extLst>
              <a:ext uri="{FF2B5EF4-FFF2-40B4-BE49-F238E27FC236}">
                <a16:creationId xmlns:a16="http://schemas.microsoft.com/office/drawing/2014/main" id="{70A5E31C-88CD-4BB5-A920-143B3BC801B0}"/>
              </a:ext>
            </a:extLst>
          </p:cNvPr>
          <p:cNvSpPr>
            <a:spLocks noGrp="1"/>
          </p:cNvSpPr>
          <p:nvPr>
            <p:ph type="ftr" sz="quarter" idx="11"/>
          </p:nvPr>
        </p:nvSpPr>
        <p:spPr/>
        <p:txBody>
          <a:bodyPr/>
          <a:lstStyle/>
          <a:p>
            <a:r>
              <a:rPr lang="vi-VN"/>
              <a:t>CS2205.CH1501 - Phương Pháp NCKH</a:t>
            </a:r>
            <a:endParaRPr lang="en-US"/>
          </a:p>
        </p:txBody>
      </p:sp>
    </p:spTree>
    <p:extLst>
      <p:ext uri="{BB962C8B-B14F-4D97-AF65-F5344CB8AC3E}">
        <p14:creationId xmlns:p14="http://schemas.microsoft.com/office/powerpoint/2010/main" val="243455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2AA4-BA2E-4CB3-974F-6B105423C079}"/>
              </a:ext>
            </a:extLst>
          </p:cNvPr>
          <p:cNvSpPr>
            <a:spLocks noGrp="1"/>
          </p:cNvSpPr>
          <p:nvPr>
            <p:ph type="title"/>
          </p:nvPr>
        </p:nvSpPr>
        <p:spPr/>
        <p:txBody>
          <a:bodyPr/>
          <a:lstStyle/>
          <a:p>
            <a:r>
              <a:rPr lang="en-US" dirty="0"/>
              <a:t>What is the work’s evaluation of the proposed solution?</a:t>
            </a:r>
          </a:p>
        </p:txBody>
      </p:sp>
      <p:sp>
        <p:nvSpPr>
          <p:cNvPr id="3" name="Content Placeholder 2">
            <a:extLst>
              <a:ext uri="{FF2B5EF4-FFF2-40B4-BE49-F238E27FC236}">
                <a16:creationId xmlns:a16="http://schemas.microsoft.com/office/drawing/2014/main" id="{10B8374D-6B5F-4DBF-8783-21B77C03292E}"/>
              </a:ext>
            </a:extLst>
          </p:cNvPr>
          <p:cNvSpPr>
            <a:spLocks noGrp="1"/>
          </p:cNvSpPr>
          <p:nvPr>
            <p:ph idx="1"/>
          </p:nvPr>
        </p:nvSpPr>
        <p:spPr>
          <a:xfrm>
            <a:off x="838200" y="1825625"/>
            <a:ext cx="10515600" cy="1997075"/>
          </a:xfrm>
        </p:spPr>
        <p:txBody>
          <a:bodyPr>
            <a:normAutofit/>
          </a:bodyPr>
          <a:lstStyle/>
          <a:p>
            <a:r>
              <a:rPr lang="en-US" sz="2200" i="1" dirty="0"/>
              <a:t>“Without bells and whistles, Mask R-CNN surpasses all previous state-of-the-art single-model results on the COCO instance segmentation task, including the heavily engineered entries from the 2016 competition winner. As a by-product, our method also excels on the COCO object detection task. In ablation experiments, we evaluate multiple basic instantiations, which allows us to demonstrate its robustness and analyze the effects of core factors.”</a:t>
            </a:r>
          </a:p>
          <a:p>
            <a:endParaRPr lang="en-US" sz="2200" i="1" dirty="0"/>
          </a:p>
        </p:txBody>
      </p:sp>
      <p:pic>
        <p:nvPicPr>
          <p:cNvPr id="4" name="Picture 3">
            <a:extLst>
              <a:ext uri="{FF2B5EF4-FFF2-40B4-BE49-F238E27FC236}">
                <a16:creationId xmlns:a16="http://schemas.microsoft.com/office/drawing/2014/main" id="{42F11886-CC37-4050-B29D-B85BE4DD560A}"/>
              </a:ext>
            </a:extLst>
          </p:cNvPr>
          <p:cNvPicPr>
            <a:picLocks noChangeAspect="1"/>
          </p:cNvPicPr>
          <p:nvPr/>
        </p:nvPicPr>
        <p:blipFill>
          <a:blip r:embed="rId2"/>
          <a:stretch>
            <a:fillRect/>
          </a:stretch>
        </p:blipFill>
        <p:spPr>
          <a:xfrm>
            <a:off x="939800" y="4092575"/>
            <a:ext cx="10822340" cy="2501900"/>
          </a:xfrm>
          <a:prstGeom prst="rect">
            <a:avLst/>
          </a:prstGeom>
          <a:ln w="12700">
            <a:solidFill>
              <a:schemeClr val="tx1"/>
            </a:solidFill>
          </a:ln>
        </p:spPr>
      </p:pic>
      <p:sp>
        <p:nvSpPr>
          <p:cNvPr id="5" name="Footer Placeholder 4">
            <a:extLst>
              <a:ext uri="{FF2B5EF4-FFF2-40B4-BE49-F238E27FC236}">
                <a16:creationId xmlns:a16="http://schemas.microsoft.com/office/drawing/2014/main" id="{5B7D8970-0382-43CF-B143-30496F3A9625}"/>
              </a:ext>
            </a:extLst>
          </p:cNvPr>
          <p:cNvSpPr>
            <a:spLocks noGrp="1"/>
          </p:cNvSpPr>
          <p:nvPr>
            <p:ph type="ftr" sz="quarter" idx="11"/>
          </p:nvPr>
        </p:nvSpPr>
        <p:spPr/>
        <p:txBody>
          <a:bodyPr/>
          <a:lstStyle/>
          <a:p>
            <a:r>
              <a:rPr lang="vi-VN"/>
              <a:t>CS2205.CH1501 - Phương Pháp NCKH</a:t>
            </a:r>
            <a:endParaRPr lang="en-US"/>
          </a:p>
        </p:txBody>
      </p:sp>
    </p:spTree>
    <p:extLst>
      <p:ext uri="{BB962C8B-B14F-4D97-AF65-F5344CB8AC3E}">
        <p14:creationId xmlns:p14="http://schemas.microsoft.com/office/powerpoint/2010/main" val="129765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407</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Mask R-CNN</vt:lpstr>
      <vt:lpstr>What is motivation of this work?</vt:lpstr>
      <vt:lpstr>What is the proposed solution?</vt:lpstr>
      <vt:lpstr>What is the work’s evaluation of the proposed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quyet hoang</dc:creator>
  <cp:lastModifiedBy>quyet hoang</cp:lastModifiedBy>
  <cp:revision>19</cp:revision>
  <dcterms:created xsi:type="dcterms:W3CDTF">2021-05-17T12:26:37Z</dcterms:created>
  <dcterms:modified xsi:type="dcterms:W3CDTF">2021-05-23T15:41:37Z</dcterms:modified>
</cp:coreProperties>
</file>