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7"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9" d="100"/>
          <a:sy n="149" d="100"/>
        </p:scale>
        <p:origin x="34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8/20/2020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n.spoj.com/problems/LIGH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vn.spoj.com/problems/ARE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QBSQUAR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MTXOAYOC/"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vn.spoj.com/problems/FOOTBALLRANK/"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LIGHT</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hlinkClick r:id="rId2"/>
              </a:rPr>
              <a:t>https://vn.spoj.com/problems/LIGHT/</a:t>
            </a:r>
            <a:endParaRPr lang="en-US" sz="1000" dirty="0"/>
          </a:p>
          <a:p>
            <a:endParaRPr lang="vi-VN" sz="1000" dirty="0"/>
          </a:p>
          <a:p>
            <a:r>
              <a:rPr lang="vi-VN" sz="1000" dirty="0"/>
              <a:t>LIGHT - Hệ thống đèn</a:t>
            </a:r>
          </a:p>
          <a:p>
            <a:r>
              <a:rPr lang="vi-VN" sz="1000" dirty="0"/>
              <a:t>Khu vực đặt các bể xăng của một Tổng Công Ty Xăng Dầu có dạng một hình chữ nhật được chia thành m * n ô vuông. Các ô vuông được đánh tọa độ 1 -&gt; m từ trên xuống, 1 -&gt; n từ trái sang.</a:t>
            </a:r>
          </a:p>
          <a:p>
            <a:r>
              <a:rPr lang="vi-VN" sz="1000" dirty="0"/>
              <a:t>Tại k ô của lưới có đặt các bể xăng. Người ta cần xây dựng một hệ thống đèn pha chiếu sáng, mỗi đèn chỉ chiếu dọc theo hoặc là hàng hoặc là cột của lưới ô vuông sao cho mỗi bể chứa xăng phải được chiếu sáng bởi ít nhất một đèn pha chiếu dọc theo hàng hoặc cột chứa nó. Biết:</a:t>
            </a:r>
          </a:p>
          <a:p>
            <a:r>
              <a:rPr lang="vi-VN" sz="1000" dirty="0"/>
              <a:t>- ai là chi phí xây dựng đèn chiếu sáng dọc theo hàng.</a:t>
            </a:r>
          </a:p>
          <a:p>
            <a:r>
              <a:rPr lang="vi-VN" sz="1000" dirty="0"/>
              <a:t>- bj là chi phí xây dựng đèn chiếu sáng dọc theo cột.</a:t>
            </a:r>
          </a:p>
          <a:p>
            <a:endParaRPr lang="vi-VN" sz="1000" dirty="0"/>
          </a:p>
          <a:p>
            <a:r>
              <a:rPr lang="vi-VN" sz="1000" dirty="0"/>
              <a:t>Yêu cầu: Tìm cách xây dựng hệ thống đèn với tổng chi phí xây dựng là nhỏ nhất.</a:t>
            </a:r>
          </a:p>
          <a:p>
            <a:endParaRPr lang="vi-VN" sz="1000" dirty="0"/>
          </a:p>
        </p:txBody>
      </p:sp>
    </p:spTree>
    <p:extLst>
      <p:ext uri="{BB962C8B-B14F-4D97-AF65-F5344CB8AC3E}">
        <p14:creationId xmlns:p14="http://schemas.microsoft.com/office/powerpoint/2010/main" val="37300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LIGHT</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t>Input</a:t>
            </a:r>
          </a:p>
          <a:p>
            <a:r>
              <a:rPr lang="vi-VN" sz="1000" dirty="0"/>
              <a:t>- Dòng đầu tiên chứa 3 số nguyên dương m, n, k (m, n &lt;= 100).</a:t>
            </a:r>
          </a:p>
          <a:p>
            <a:r>
              <a:rPr lang="vi-VN" sz="1000" dirty="0"/>
              <a:t>- Dòng thứ hai chứa m số nguyên a1, a2, ..., am.</a:t>
            </a:r>
          </a:p>
          <a:p>
            <a:r>
              <a:rPr lang="vi-VN" sz="1000" dirty="0"/>
              <a:t>- Dòng thứ ba chứa n số nguyên b1, b2, ..., bn.</a:t>
            </a:r>
          </a:p>
          <a:p>
            <a:r>
              <a:rPr lang="vi-VN" sz="1000" dirty="0"/>
              <a:t>- Dòng thứ i trong k dòng tiếp theo chứa tọa độ của bể xăng thứ i.</a:t>
            </a:r>
          </a:p>
          <a:p>
            <a:endParaRPr lang="vi-VN" sz="1000" dirty="0"/>
          </a:p>
          <a:p>
            <a:r>
              <a:rPr lang="vi-VN" sz="1000" dirty="0"/>
              <a:t>Output</a:t>
            </a:r>
          </a:p>
          <a:p>
            <a:r>
              <a:rPr lang="vi-VN" sz="1000" dirty="0"/>
              <a:t>Một dòng duy nhất ghi tổng chi phí theo cách xây dựng tìm được.</a:t>
            </a:r>
          </a:p>
          <a:p>
            <a:endParaRPr lang="vi-VN" sz="1000" dirty="0"/>
          </a:p>
          <a:p>
            <a:r>
              <a:rPr lang="vi-VN" sz="1000" dirty="0"/>
              <a:t>Example</a:t>
            </a:r>
          </a:p>
          <a:p>
            <a:r>
              <a:rPr lang="vi-VN" sz="1000" dirty="0"/>
              <a:t>Input:</a:t>
            </a:r>
          </a:p>
          <a:p>
            <a:r>
              <a:rPr lang="vi-VN" sz="1000" dirty="0"/>
              <a:t>2 3 4</a:t>
            </a:r>
          </a:p>
          <a:p>
            <a:r>
              <a:rPr lang="vi-VN" sz="1000" dirty="0"/>
              <a:t>15 17</a:t>
            </a:r>
          </a:p>
          <a:p>
            <a:r>
              <a:rPr lang="vi-VN" sz="1000" dirty="0"/>
              <a:t>2 4 6</a:t>
            </a:r>
          </a:p>
          <a:p>
            <a:r>
              <a:rPr lang="vi-VN" sz="1000" dirty="0"/>
              <a:t>1 1</a:t>
            </a:r>
          </a:p>
          <a:p>
            <a:r>
              <a:rPr lang="vi-VN" sz="1000" dirty="0"/>
              <a:t>2 2</a:t>
            </a:r>
          </a:p>
          <a:p>
            <a:r>
              <a:rPr lang="vi-VN" sz="1000" dirty="0"/>
              <a:t>2 3</a:t>
            </a:r>
          </a:p>
          <a:p>
            <a:r>
              <a:rPr lang="vi-VN" sz="1000" dirty="0"/>
              <a:t>2 1</a:t>
            </a:r>
          </a:p>
          <a:p>
            <a:endParaRPr lang="vi-VN" sz="1000" dirty="0"/>
          </a:p>
          <a:p>
            <a:r>
              <a:rPr lang="vi-VN" sz="1000" dirty="0"/>
              <a:t>Output:</a:t>
            </a:r>
          </a:p>
          <a:p>
            <a:r>
              <a:rPr lang="vi-VN" sz="1000" dirty="0"/>
              <a:t>12</a:t>
            </a:r>
            <a:endParaRPr lang="en-US" sz="1000" dirty="0"/>
          </a:p>
        </p:txBody>
      </p:sp>
    </p:spTree>
    <p:extLst>
      <p:ext uri="{BB962C8B-B14F-4D97-AF65-F5344CB8AC3E}">
        <p14:creationId xmlns:p14="http://schemas.microsoft.com/office/powerpoint/2010/main" val="38112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AREA</a:t>
            </a:r>
            <a:endParaRPr lang="ko-KR" altLang="en-US" dirty="0"/>
          </a:p>
        </p:txBody>
      </p:sp>
      <p:sp>
        <p:nvSpPr>
          <p:cNvPr id="5" name="Content Placeholder 4"/>
          <p:cNvSpPr>
            <a:spLocks noGrp="1"/>
          </p:cNvSpPr>
          <p:nvPr>
            <p:ph idx="10"/>
          </p:nvPr>
        </p:nvSpPr>
        <p:spPr>
          <a:xfrm>
            <a:off x="1979712" y="884466"/>
            <a:ext cx="6768752" cy="3746917"/>
          </a:xfrm>
        </p:spPr>
        <p:txBody>
          <a:bodyPr/>
          <a:lstStyle/>
          <a:p>
            <a:r>
              <a:rPr lang="vi-VN" sz="1000" dirty="0">
                <a:hlinkClick r:id="rId2"/>
              </a:rPr>
              <a:t>https://vn.spoj.com/problems/AREA/</a:t>
            </a:r>
            <a:endParaRPr lang="en-US" sz="1000" dirty="0"/>
          </a:p>
          <a:p>
            <a:endParaRPr lang="vi-VN" sz="1000" dirty="0"/>
          </a:p>
          <a:p>
            <a:r>
              <a:rPr lang="vi-VN" sz="1000" dirty="0"/>
              <a:t>AREA - Diện tích hình chữ nhật</a:t>
            </a:r>
          </a:p>
          <a:p>
            <a:r>
              <a:rPr lang="vi-VN" sz="1000" dirty="0"/>
              <a:t>Trên mặt phẳng toạ độ người ta vẽ ra N hình chữ nhật . Hãy tính diện tích che phủ bởi N hình chữ nhật này, biết rằng N hình chữ nhật này song song với 2 trục Ox và Oy .</a:t>
            </a:r>
          </a:p>
          <a:p>
            <a:r>
              <a:rPr lang="vi-VN" sz="1000" dirty="0"/>
              <a:t>Input</a:t>
            </a:r>
          </a:p>
          <a:p>
            <a:r>
              <a:rPr lang="vi-VN" sz="1000" dirty="0"/>
              <a:t>Dòng 1 : số nguyên N ( 1 ≤ N ≤ 10000 ) .</a:t>
            </a:r>
          </a:p>
          <a:p>
            <a:r>
              <a:rPr lang="vi-VN" sz="1000" dirty="0"/>
              <a:t>N dòng tiếp theo , mỗi dòng gồm 4 số nguyên x1 , y1 , x2 , y2 tương ứng là toạ độ góc trái dưới và góc phải trên của hình chữ nhật thứ i.( 0 ≤ x1 ≤ x2 ≤ 30000 , 0 ≤ y1≤ y2 ≤ 30000 ) .</a:t>
            </a:r>
          </a:p>
          <a:p>
            <a:r>
              <a:rPr lang="vi-VN" sz="1000" dirty="0"/>
              <a:t>Output</a:t>
            </a:r>
          </a:p>
          <a:p>
            <a:r>
              <a:rPr lang="vi-VN" sz="1000" dirty="0"/>
              <a:t>Gồm 1 dòng ghi ra diện tích phủ bởi N hình chữ nhật</a:t>
            </a:r>
          </a:p>
          <a:p>
            <a:endParaRPr lang="en-US" sz="1000" dirty="0"/>
          </a:p>
          <a:p>
            <a:r>
              <a:rPr lang="vi-VN" sz="1000" dirty="0"/>
              <a:t>Example</a:t>
            </a:r>
          </a:p>
          <a:p>
            <a:r>
              <a:rPr lang="vi-VN" sz="1000" dirty="0"/>
              <a:t>Input:</a:t>
            </a:r>
          </a:p>
          <a:p>
            <a:r>
              <a:rPr lang="vi-VN" sz="1000" dirty="0"/>
              <a:t>2</a:t>
            </a:r>
          </a:p>
          <a:p>
            <a:r>
              <a:rPr lang="vi-VN" sz="1000" dirty="0"/>
              <a:t>10 10 20 20</a:t>
            </a:r>
          </a:p>
          <a:p>
            <a:r>
              <a:rPr lang="vi-VN" sz="1000" dirty="0"/>
              <a:t>15 15 25 30</a:t>
            </a:r>
          </a:p>
          <a:p>
            <a:endParaRPr lang="vi-VN" sz="1000" dirty="0"/>
          </a:p>
          <a:p>
            <a:r>
              <a:rPr lang="vi-VN" sz="1000" dirty="0"/>
              <a:t>Output:</a:t>
            </a:r>
          </a:p>
          <a:p>
            <a:r>
              <a:rPr lang="vi-VN" sz="1000" dirty="0"/>
              <a:t>225 </a:t>
            </a:r>
            <a:endParaRPr lang="en-US" sz="1000" dirty="0"/>
          </a:p>
        </p:txBody>
      </p:sp>
    </p:spTree>
    <p:extLst>
      <p:ext uri="{BB962C8B-B14F-4D97-AF65-F5344CB8AC3E}">
        <p14:creationId xmlns:p14="http://schemas.microsoft.com/office/powerpoint/2010/main" val="328542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Hard</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https://vn.spoj.com/problems/QBSQUARE/</a:t>
            </a:r>
            <a:endParaRPr lang="en-US" sz="900" dirty="0"/>
          </a:p>
          <a:p>
            <a:r>
              <a:rPr lang="vi-VN" sz="900" dirty="0"/>
              <a:t>Cho một bảng kích thước MxN, được chia thành lưới ô vuông đơn vị M dòng N cột ( 1 &lt;= M, N &lt;= 1000 )</a:t>
            </a:r>
          </a:p>
          <a:p>
            <a:r>
              <a:rPr lang="vi-VN" sz="900" dirty="0"/>
              <a:t>Trên các ô của bảng ghi số 0 hoặc 1. Các dòng của bảng được đánh số 1, 2... M theo thứ tự từ trên xuống dưới và các cột của bảng được đánh số 1, 2..., N theo thứ tự từ trái qua phải</a:t>
            </a:r>
          </a:p>
          <a:p>
            <a:r>
              <a:rPr lang="vi-VN" sz="900" dirty="0"/>
              <a:t>Yêu cầu:</a:t>
            </a:r>
            <a:r>
              <a:rPr lang="en-US" sz="900" dirty="0"/>
              <a:t> </a:t>
            </a:r>
            <a:r>
              <a:rPr lang="vi-VN" sz="900" dirty="0"/>
              <a:t>Hãy tìm một hình vuông gồm các ô của bảng thoả mãn các điều kiện sau:</a:t>
            </a:r>
          </a:p>
          <a:p>
            <a:r>
              <a:rPr lang="vi-VN" sz="900" dirty="0"/>
              <a:t>1 - Hình vuông là đồng nhất: tức là các ô thuộc hình vuông đó phải ghi các số giống nhau (0 hoặc 1)</a:t>
            </a:r>
          </a:p>
          <a:p>
            <a:r>
              <a:rPr lang="vi-VN" sz="900" dirty="0"/>
              <a:t>2 - Cạnh hình vuông song song với cạnh bảng.</a:t>
            </a:r>
          </a:p>
          <a:p>
            <a:r>
              <a:rPr lang="vi-VN" sz="900" dirty="0"/>
              <a:t>3 - Kích thước hình vuông là lớn nhất có thể</a:t>
            </a:r>
            <a:endParaRPr lang="en-US" sz="900" dirty="0"/>
          </a:p>
          <a:p>
            <a:r>
              <a:rPr lang="vi-VN" sz="900" dirty="0"/>
              <a:t>Input</a:t>
            </a:r>
          </a:p>
          <a:p>
            <a:r>
              <a:rPr lang="vi-VN" sz="900" dirty="0"/>
              <a:t>Dòng 1: Ghi hai số m, n</a:t>
            </a:r>
          </a:p>
          <a:p>
            <a:r>
              <a:rPr lang="vi-VN" sz="900" dirty="0"/>
              <a:t>M dòng tiếp theo, dòng thứ i ghi N số mà số thứ j là số ghi trên ô (i, j) của bảng</a:t>
            </a:r>
          </a:p>
          <a:p>
            <a:r>
              <a:rPr lang="vi-VN" sz="900" dirty="0"/>
              <a:t>Output</a:t>
            </a:r>
          </a:p>
          <a:p>
            <a:r>
              <a:rPr lang="vi-VN" sz="900" dirty="0"/>
              <a:t>Gồm 1 dòng duy nhất ghi kích thước cạnh của hình vuông tìm được</a:t>
            </a:r>
          </a:p>
        </p:txBody>
      </p:sp>
      <p:sp>
        <p:nvSpPr>
          <p:cNvPr id="8" name="Title 2"/>
          <p:cNvSpPr>
            <a:spLocks noGrp="1"/>
          </p:cNvSpPr>
          <p:nvPr>
            <p:ph type="title"/>
          </p:nvPr>
        </p:nvSpPr>
        <p:spPr>
          <a:xfrm>
            <a:off x="1547664" y="0"/>
            <a:ext cx="7596336" cy="884466"/>
          </a:xfrm>
        </p:spPr>
        <p:txBody>
          <a:bodyPr/>
          <a:lstStyle/>
          <a:p>
            <a:r>
              <a:rPr lang="en-US" b="0" dirty="0">
                <a:latin typeface="inherit"/>
              </a:rPr>
              <a:t>1.</a:t>
            </a:r>
            <a:r>
              <a:rPr lang="vi-VN" b="0" dirty="0">
                <a:latin typeface="inherit"/>
              </a:rPr>
              <a:t> </a:t>
            </a:r>
            <a:r>
              <a:rPr lang="en-GB" b="0" dirty="0">
                <a:latin typeface="inherit"/>
              </a:rPr>
              <a:t>QBSQUARE - </a:t>
            </a:r>
            <a:r>
              <a:rPr lang="en-GB" b="0" dirty="0" err="1">
                <a:latin typeface="inherit"/>
              </a:rPr>
              <a:t>Hình</a:t>
            </a:r>
            <a:r>
              <a:rPr lang="en-GB" b="0" dirty="0">
                <a:latin typeface="inherit"/>
              </a:rPr>
              <a:t> </a:t>
            </a:r>
            <a:r>
              <a:rPr lang="en-GB" b="0" dirty="0" err="1">
                <a:latin typeface="inherit"/>
              </a:rPr>
              <a:t>vuông</a:t>
            </a:r>
            <a:r>
              <a:rPr lang="en-GB" b="0" dirty="0">
                <a:latin typeface="inherit"/>
              </a:rPr>
              <a:t> 0 1</a:t>
            </a:r>
            <a:endParaRPr lang="en-US" b="0" dirty="0"/>
          </a:p>
        </p:txBody>
      </p:sp>
    </p:spTree>
    <p:extLst>
      <p:ext uri="{BB962C8B-B14F-4D97-AF65-F5344CB8AC3E}">
        <p14:creationId xmlns:p14="http://schemas.microsoft.com/office/powerpoint/2010/main" val="44348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sz="900" dirty="0">
                <a:sym typeface="Wingdings" pitchFamily="2" charset="2"/>
              </a:rPr>
              <a:t>Example:</a:t>
            </a:r>
          </a:p>
          <a:p>
            <a:r>
              <a:rPr lang="en-GB" sz="900" b="1" dirty="0"/>
              <a:t>Input:</a:t>
            </a:r>
            <a:r>
              <a:rPr lang="en-GB" sz="900" dirty="0"/>
              <a:t> 				</a:t>
            </a:r>
            <a:r>
              <a:rPr lang="en-US" sz="900" b="1" dirty="0"/>
              <a:t>Output:</a:t>
            </a:r>
            <a:r>
              <a:rPr lang="en-US" sz="900" dirty="0"/>
              <a:t> 7</a:t>
            </a:r>
            <a:endParaRPr lang="en-GB" sz="900" dirty="0"/>
          </a:p>
          <a:p>
            <a:r>
              <a:rPr lang="en-US" sz="900" dirty="0"/>
              <a:t>11 13 </a:t>
            </a:r>
          </a:p>
          <a:p>
            <a:r>
              <a:rPr lang="en-US" sz="900" dirty="0"/>
              <a:t>0 0 0 0 0 1 0 0 0 0 0 0 0 </a:t>
            </a:r>
          </a:p>
          <a:p>
            <a:r>
              <a:rPr lang="en-US" sz="900" dirty="0"/>
              <a:t>0 0 0 0 1 1 1 0 0 0 0 0 0 </a:t>
            </a:r>
          </a:p>
          <a:p>
            <a:r>
              <a:rPr lang="en-US" sz="900" dirty="0"/>
              <a:t>0 0 1 1 1 1 1 1 1 0 0 0 0 </a:t>
            </a:r>
          </a:p>
          <a:p>
            <a:r>
              <a:rPr lang="en-US" sz="900" dirty="0"/>
              <a:t>0 0 1 1 1 1 1 1 1 0 0 0 0 </a:t>
            </a:r>
          </a:p>
          <a:p>
            <a:r>
              <a:rPr lang="en-US" sz="900" dirty="0"/>
              <a:t>0 1 1 1 1 1 1 1 1 1 0 0 0 </a:t>
            </a:r>
          </a:p>
          <a:p>
            <a:r>
              <a:rPr lang="en-US" sz="900" dirty="0"/>
              <a:t>1 1 1 1 1 1 1 1 1 1 1 0 0 </a:t>
            </a:r>
          </a:p>
          <a:p>
            <a:r>
              <a:rPr lang="en-US" sz="900" dirty="0"/>
              <a:t>0 1 1 1 1 1 1 1 1 1 0 0 0 </a:t>
            </a:r>
          </a:p>
          <a:p>
            <a:r>
              <a:rPr lang="en-US" sz="900" dirty="0"/>
              <a:t>0 0 1 1 1 1 1 1 1 0 0 0 0 </a:t>
            </a:r>
          </a:p>
          <a:p>
            <a:r>
              <a:rPr lang="en-US" sz="900" dirty="0"/>
              <a:t>0 0 1 1 1 1 1 1 1 0 0 0 0 </a:t>
            </a:r>
          </a:p>
          <a:p>
            <a:r>
              <a:rPr lang="en-US" sz="900" dirty="0"/>
              <a:t>0 0 0 0 1 1 1 0 0 0 0 1 1 </a:t>
            </a:r>
          </a:p>
          <a:p>
            <a:r>
              <a:rPr lang="en-US" sz="900" dirty="0"/>
              <a:t>\0 0 0 0 0 1 0 0 0 0 0 1 1</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1.</a:t>
            </a:r>
            <a:r>
              <a:rPr lang="vi-VN" b="0" dirty="0">
                <a:latin typeface="inherit"/>
              </a:rPr>
              <a:t> </a:t>
            </a:r>
            <a:r>
              <a:rPr lang="en-GB" b="0" dirty="0">
                <a:latin typeface="inherit"/>
              </a:rPr>
              <a:t>QBSQUARE - </a:t>
            </a:r>
            <a:r>
              <a:rPr lang="en-GB" b="0" dirty="0" err="1">
                <a:latin typeface="inherit"/>
              </a:rPr>
              <a:t>Hình</a:t>
            </a:r>
            <a:r>
              <a:rPr lang="en-GB" b="0" dirty="0">
                <a:latin typeface="inherit"/>
              </a:rPr>
              <a:t> </a:t>
            </a:r>
            <a:r>
              <a:rPr lang="en-GB" b="0" dirty="0" err="1">
                <a:latin typeface="inherit"/>
              </a:rPr>
              <a:t>vuông</a:t>
            </a:r>
            <a:r>
              <a:rPr lang="en-GB" b="0" dirty="0">
                <a:latin typeface="inherit"/>
              </a:rPr>
              <a:t> 0 1</a:t>
            </a:r>
            <a:endParaRPr lang="en-US" b="0" dirty="0"/>
          </a:p>
        </p:txBody>
      </p:sp>
    </p:spTree>
    <p:extLst>
      <p:ext uri="{BB962C8B-B14F-4D97-AF65-F5344CB8AC3E}">
        <p14:creationId xmlns:p14="http://schemas.microsoft.com/office/powerpoint/2010/main" val="125379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https://vn.spoj.com/problems/MTXOAYOC/</a:t>
            </a:r>
            <a:endParaRPr lang="en-US" sz="900" dirty="0"/>
          </a:p>
          <a:p>
            <a:r>
              <a:rPr lang="vi-VN" sz="900" dirty="0"/>
              <a:t>Cho hai số m và n. Hãy tạo một ma trận xoáy ốc từ ngoài vào trong theo chiều kim đồng hồ với kích thước của bảng là mxn (1&lt;= m,n &lt;= 100).</a:t>
            </a:r>
            <a:endParaRPr lang="en-US" sz="900" dirty="0"/>
          </a:p>
          <a:p>
            <a:endParaRPr lang="vi-VN" sz="900" dirty="0"/>
          </a:p>
          <a:p>
            <a:r>
              <a:rPr lang="vi-VN" sz="900" dirty="0"/>
              <a:t>Input: Chứa hai số nguyên dương m và n</a:t>
            </a:r>
          </a:p>
          <a:p>
            <a:r>
              <a:rPr lang="vi-VN" sz="900" dirty="0"/>
              <a:t>Output: Đưa ra các dòng của ma trận xoáy ốc</a:t>
            </a:r>
          </a:p>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2. MTXOAYOC - Ma </a:t>
            </a:r>
            <a:r>
              <a:rPr lang="en-US" b="0" dirty="0" err="1">
                <a:latin typeface="inherit"/>
              </a:rPr>
              <a:t>trận</a:t>
            </a:r>
            <a:r>
              <a:rPr lang="en-US" b="0" dirty="0">
                <a:latin typeface="inherit"/>
              </a:rPr>
              <a:t> </a:t>
            </a:r>
            <a:r>
              <a:rPr lang="en-US" b="0" dirty="0" err="1">
                <a:latin typeface="inherit"/>
              </a:rPr>
              <a:t>xoáy</a:t>
            </a:r>
            <a:r>
              <a:rPr lang="en-US" b="0" dirty="0">
                <a:latin typeface="inherit"/>
              </a:rPr>
              <a:t> </a:t>
            </a:r>
            <a:r>
              <a:rPr lang="en-US" b="0" dirty="0" err="1">
                <a:latin typeface="inherit"/>
              </a:rPr>
              <a:t>ốc</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4946770"/>
              </p:ext>
            </p:extLst>
          </p:nvPr>
        </p:nvGraphicFramePr>
        <p:xfrm>
          <a:off x="1907704" y="3389283"/>
          <a:ext cx="6768752" cy="620648"/>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09168">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US" sz="900" b="0" i="0" kern="1200" dirty="0">
                          <a:solidFill>
                            <a:schemeClr val="tx1"/>
                          </a:solidFill>
                          <a:effectLst/>
                          <a:latin typeface="+mn-lt"/>
                          <a:ea typeface="+mn-ea"/>
                          <a:cs typeface="+mn-cs"/>
                        </a:rPr>
                        <a:t>3 4</a:t>
                      </a:r>
                      <a:endParaRPr lang="en-US" sz="900" dirty="0">
                        <a:effectLst/>
                      </a:endParaRPr>
                    </a:p>
                  </a:txBody>
                  <a:tcPr marL="0" marR="0" marT="0" marB="0">
                    <a:lnL>
                      <a:noFill/>
                    </a:lnL>
                    <a:lnR>
                      <a:noFill/>
                    </a:lnR>
                    <a:lnT>
                      <a:noFill/>
                    </a:lnT>
                    <a:lnB>
                      <a:noFill/>
                    </a:lnB>
                  </a:tcPr>
                </a:tc>
                <a:tc>
                  <a:txBody>
                    <a:bodyPr/>
                    <a:lstStyle/>
                    <a:p>
                      <a:r>
                        <a:rPr lang="en-US" sz="900" b="0" i="0" kern="1200" dirty="0">
                          <a:solidFill>
                            <a:schemeClr val="tx1"/>
                          </a:solidFill>
                          <a:effectLst/>
                          <a:latin typeface="+mn-lt"/>
                          <a:ea typeface="+mn-ea"/>
                          <a:cs typeface="+mn-cs"/>
                        </a:rPr>
                        <a:t>1   2   3  4</a:t>
                      </a:r>
                      <a:br>
                        <a:rPr lang="en-US" sz="900" dirty="0"/>
                      </a:br>
                      <a:r>
                        <a:rPr lang="en-US" sz="900" b="0" i="0" kern="1200" dirty="0">
                          <a:solidFill>
                            <a:schemeClr val="tx1"/>
                          </a:solidFill>
                          <a:effectLst/>
                          <a:latin typeface="+mn-lt"/>
                          <a:ea typeface="+mn-ea"/>
                          <a:cs typeface="+mn-cs"/>
                        </a:rPr>
                        <a:t>10 11 12 5</a:t>
                      </a:r>
                      <a:br>
                        <a:rPr lang="en-US" sz="900" dirty="0"/>
                      </a:br>
                      <a:r>
                        <a:rPr lang="en-US" sz="900" b="0" i="0" kern="1200" dirty="0">
                          <a:solidFill>
                            <a:schemeClr val="tx1"/>
                          </a:solidFill>
                          <a:effectLst/>
                          <a:latin typeface="+mn-lt"/>
                          <a:ea typeface="+mn-ea"/>
                          <a:cs typeface="+mn-cs"/>
                        </a:rPr>
                        <a:t>9   8   7  6 </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784425"/>
            <a:ext cx="236444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4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Normal</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https://vn.spoj.com/problems/FOOTBALLRANK/</a:t>
            </a:r>
            <a:endParaRPr lang="en-US" sz="900" dirty="0"/>
          </a:p>
          <a:p>
            <a:r>
              <a:rPr lang="vi-VN" sz="900" dirty="0"/>
              <a:t>Bảng kết quả của một giải vô địch bóng đá được cho bởi ma trận A[n*n] (có n đội tham gia và mỗi đội phải đá vòng tròn 1 lượt, tức là mỗi đội phải đá n – 1 trận).</a:t>
            </a:r>
          </a:p>
          <a:p>
            <a:r>
              <a:rPr lang="vi-VN" sz="900" dirty="0"/>
              <a:t>Trong đó:</a:t>
            </a:r>
            <a:br>
              <a:rPr lang="vi-VN" sz="900" dirty="0"/>
            </a:br>
            <a:r>
              <a:rPr lang="vi-VN" sz="900" dirty="0"/>
              <a:t>+  Tất cả các phần tử thuộc đường chéo chính bằng 0</a:t>
            </a:r>
            <a:br>
              <a:rPr lang="vi-VN" sz="900" dirty="0"/>
            </a:br>
            <a:r>
              <a:rPr lang="vi-VN" sz="900" dirty="0"/>
              <a:t>+ A[i][j] = 3 nếu đội i thắng đội j, và đội i có 3 điểm.</a:t>
            </a:r>
            <a:br>
              <a:rPr lang="vi-VN" sz="900" dirty="0"/>
            </a:br>
            <a:r>
              <a:rPr lang="vi-VN" sz="900" dirty="0"/>
              <a:t>+ A[i][j] = 1 nếu đội i hòa với đội j, và đội i có 1 điểm.</a:t>
            </a:r>
            <a:br>
              <a:rPr lang="vi-VN" sz="900" dirty="0"/>
            </a:br>
            <a:r>
              <a:rPr lang="vi-VN" sz="900" dirty="0"/>
              <a:t>+ A[i][j] = 0 nếu đội i thua đội j, và đội i có 0 điểm.</a:t>
            </a:r>
          </a:p>
          <a:p>
            <a:r>
              <a:rPr lang="vi-VN" sz="900" dirty="0"/>
              <a:t>Hãy thực hiện các công việc sau:</a:t>
            </a:r>
            <a:br>
              <a:rPr lang="vi-VN" sz="900" dirty="0"/>
            </a:br>
            <a:r>
              <a:rPr lang="vi-VN" sz="900" dirty="0"/>
              <a:t>a. In ra màn hình tất cả các đội có số điểm lớn nhất.</a:t>
            </a:r>
            <a:br>
              <a:rPr lang="vi-VN" sz="900" dirty="0"/>
            </a:br>
            <a:r>
              <a:rPr lang="vi-VN" sz="900" dirty="0"/>
              <a:t>        b. In ra màn hình tất cả các đội có số trận thắng nhiều hơn thua?</a:t>
            </a:r>
            <a:br>
              <a:rPr lang="vi-VN" sz="900" dirty="0"/>
            </a:br>
            <a:r>
              <a:rPr lang="vi-VN" sz="900" dirty="0"/>
              <a:t>        c. Hãy chỉ ra các đội không thua trận nào?</a:t>
            </a:r>
          </a:p>
          <a:p>
            <a:r>
              <a:rPr lang="vi-VN" sz="900" dirty="0"/>
              <a:t>Input:</a:t>
            </a:r>
          </a:p>
          <a:p>
            <a:r>
              <a:rPr lang="vi-VN" sz="900" dirty="0"/>
              <a:t>- Dòng 1 chứa số nguyên dương n (n &lt;= 50);</a:t>
            </a:r>
            <a:br>
              <a:rPr lang="vi-VN" sz="900" dirty="0"/>
            </a:br>
            <a:r>
              <a:rPr lang="vi-VN" sz="900" dirty="0"/>
              <a:t>- n dòng tiếp theo, mỗi dòng chứa n số nguyên là số điểm </a:t>
            </a:r>
            <a:r>
              <a:rPr lang="en-US" sz="900" dirty="0" err="1"/>
              <a:t>của</a:t>
            </a:r>
            <a:r>
              <a:rPr lang="vi-VN" sz="900" dirty="0"/>
              <a:t> mỗi đội.</a:t>
            </a:r>
          </a:p>
          <a:p>
            <a:r>
              <a:rPr lang="vi-VN" sz="900" dirty="0"/>
              <a:t>Output</a:t>
            </a:r>
          </a:p>
          <a:p>
            <a:r>
              <a:rPr lang="vi-VN" sz="900" dirty="0"/>
              <a:t>- Dòng 1 là kết quả câu a</a:t>
            </a:r>
            <a:br>
              <a:rPr lang="vi-VN" sz="900" dirty="0"/>
            </a:br>
            <a:r>
              <a:rPr lang="vi-VN" sz="900" dirty="0"/>
              <a:t>- Dòng 2 là kết quả câu b</a:t>
            </a:r>
            <a:br>
              <a:rPr lang="vi-VN" sz="900" dirty="0"/>
            </a:br>
            <a:r>
              <a:rPr lang="vi-VN" sz="900" dirty="0"/>
              <a:t>- Dòng 2 là kết quả câu c</a:t>
            </a:r>
          </a:p>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3. </a:t>
            </a:r>
            <a:r>
              <a:rPr lang="vi-VN" b="0" dirty="0">
                <a:latin typeface="inherit"/>
              </a:rPr>
              <a:t>FOOTBALLRANK - Bóng đá</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1525619"/>
              </p:ext>
            </p:extLst>
          </p:nvPr>
        </p:nvGraphicFramePr>
        <p:xfrm>
          <a:off x="3419872" y="3939902"/>
          <a:ext cx="5328592" cy="894968"/>
        </p:xfrm>
        <a:graphic>
          <a:graphicData uri="http://schemas.openxmlformats.org/drawingml/2006/table">
            <a:tbl>
              <a:tblPr/>
              <a:tblGrid>
                <a:gridCol w="266429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209168">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US" sz="900" b="0" i="0" kern="1200" dirty="0">
                          <a:solidFill>
                            <a:schemeClr val="tx1"/>
                          </a:solidFill>
                          <a:effectLst/>
                          <a:latin typeface="+mn-lt"/>
                          <a:ea typeface="+mn-ea"/>
                          <a:cs typeface="+mn-cs"/>
                        </a:rPr>
                        <a:t>4</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0 0 0 1</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3 0 3 1</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3 0 0 1</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1 1 1 0 </a:t>
                      </a:r>
                      <a:endParaRPr lang="en-US" sz="900" dirty="0">
                        <a:effectLst/>
                      </a:endParaRPr>
                    </a:p>
                  </a:txBody>
                  <a:tcPr marL="0" marR="0" marT="0" marB="0">
                    <a:lnL>
                      <a:noFill/>
                    </a:lnL>
                    <a:lnR>
                      <a:noFill/>
                    </a:lnR>
                    <a:lnT>
                      <a:noFill/>
                    </a:lnT>
                    <a:lnB>
                      <a:noFill/>
                    </a:lnB>
                  </a:tcPr>
                </a:tc>
                <a:tc>
                  <a:txBody>
                    <a:bodyPr/>
                    <a:lstStyle/>
                    <a:p>
                      <a:r>
                        <a:rPr lang="en-US" sz="900" b="0" i="0" kern="1200" dirty="0">
                          <a:solidFill>
                            <a:schemeClr val="tx1"/>
                          </a:solidFill>
                          <a:effectLst/>
                          <a:latin typeface="+mn-lt"/>
                          <a:ea typeface="+mn-ea"/>
                          <a:cs typeface="+mn-cs"/>
                        </a:rPr>
                        <a:t>2</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2</a:t>
                      </a:r>
                      <a:br>
                        <a:rPr lang="en-US" sz="900" b="0" i="0" kern="1200" dirty="0">
                          <a:solidFill>
                            <a:schemeClr val="tx1"/>
                          </a:solidFill>
                          <a:effectLst/>
                          <a:latin typeface="+mn-lt"/>
                          <a:ea typeface="+mn-ea"/>
                          <a:cs typeface="+mn-cs"/>
                        </a:rPr>
                      </a:br>
                      <a:r>
                        <a:rPr lang="en-US" sz="900" b="0" i="0" kern="1200" dirty="0">
                          <a:solidFill>
                            <a:schemeClr val="tx1"/>
                          </a:solidFill>
                          <a:effectLst/>
                          <a:latin typeface="+mn-lt"/>
                          <a:ea typeface="+mn-ea"/>
                          <a:cs typeface="+mn-cs"/>
                        </a:rPr>
                        <a:t>2 4</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60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A4C38A-EBA8-004C-8905-88A6EF023AF4}"/>
              </a:ext>
            </a:extLst>
          </p:cNvPr>
          <p:cNvSpPr>
            <a:spLocks noGrp="1"/>
          </p:cNvSpPr>
          <p:nvPr>
            <p:ph type="title"/>
          </p:nvPr>
        </p:nvSpPr>
        <p:spPr/>
        <p:txBody>
          <a:bodyPr/>
          <a:lstStyle/>
          <a:p>
            <a:r>
              <a:rPr lang="en-US" dirty="0"/>
              <a:t>4. </a:t>
            </a:r>
            <a:r>
              <a:rPr lang="vi-VN" dirty="0"/>
              <a:t>Pacman</a:t>
            </a:r>
          </a:p>
        </p:txBody>
      </p:sp>
      <p:sp>
        <p:nvSpPr>
          <p:cNvPr id="4" name="Chỗ dành sẵn cho Nội dung 3">
            <a:extLst>
              <a:ext uri="{FF2B5EF4-FFF2-40B4-BE49-F238E27FC236}">
                <a16:creationId xmlns:a16="http://schemas.microsoft.com/office/drawing/2014/main" id="{739F548C-8F7F-924A-8473-9E8E1000C37A}"/>
              </a:ext>
            </a:extLst>
          </p:cNvPr>
          <p:cNvSpPr>
            <a:spLocks noGrp="1"/>
          </p:cNvSpPr>
          <p:nvPr>
            <p:ph idx="10"/>
          </p:nvPr>
        </p:nvSpPr>
        <p:spPr>
          <a:xfrm>
            <a:off x="1619672" y="1234497"/>
            <a:ext cx="6912768" cy="3497493"/>
          </a:xfrm>
        </p:spPr>
        <p:txBody>
          <a:bodyPr/>
          <a:lstStyle/>
          <a:p>
            <a:r>
              <a:rPr lang="vi-VN" dirty="0"/>
              <a:t>Cho một bản đồ có kích thước NxN (N &lt;= 100) chưa các số 0, 1, 2</a:t>
            </a:r>
          </a:p>
          <a:p>
            <a:r>
              <a:rPr lang="vi-VN" dirty="0"/>
              <a:t>Quy ước pacman là số 2 trên bản đồ, số 1 là các hòn đá cản đường và số 0 là vàng.</a:t>
            </a:r>
            <a:endParaRPr lang="en-US" dirty="0"/>
          </a:p>
          <a:p>
            <a:endParaRPr lang="en-US" dirty="0"/>
          </a:p>
          <a:p>
            <a:r>
              <a:rPr lang="en-US" dirty="0" err="1"/>
              <a:t>Ví</a:t>
            </a:r>
            <a:r>
              <a:rPr lang="en-US" dirty="0"/>
              <a:t> </a:t>
            </a:r>
            <a:r>
              <a:rPr lang="en-US" dirty="0" err="1"/>
              <a:t>dụ</a:t>
            </a:r>
            <a:r>
              <a:rPr lang="en-US" dirty="0"/>
              <a:t> </a:t>
            </a:r>
            <a:r>
              <a:rPr lang="en-US" dirty="0" err="1"/>
              <a:t>bản</a:t>
            </a:r>
            <a:r>
              <a:rPr lang="en-US" dirty="0"/>
              <a:t> </a:t>
            </a:r>
            <a:r>
              <a:rPr lang="en-US" dirty="0" err="1"/>
              <a:t>đồ</a:t>
            </a:r>
            <a:r>
              <a:rPr lang="en-US" dirty="0"/>
              <a:t> </a:t>
            </a:r>
            <a:r>
              <a:rPr lang="en-US" dirty="0" err="1"/>
              <a:t>có</a:t>
            </a:r>
            <a:r>
              <a:rPr lang="en-US" dirty="0"/>
              <a:t> </a:t>
            </a:r>
            <a:r>
              <a:rPr lang="en-US" dirty="0" err="1"/>
              <a:t>kích</a:t>
            </a:r>
            <a:r>
              <a:rPr lang="en-US" dirty="0"/>
              <a:t> </a:t>
            </a:r>
            <a:r>
              <a:rPr lang="en-US" dirty="0" err="1"/>
              <a:t>thước</a:t>
            </a:r>
            <a:r>
              <a:rPr lang="en-US" dirty="0"/>
              <a:t> 5x5:</a:t>
            </a:r>
          </a:p>
          <a:p>
            <a:r>
              <a:rPr lang="en-US" dirty="0"/>
              <a:t>0 0 1 1 1 </a:t>
            </a:r>
          </a:p>
          <a:p>
            <a:r>
              <a:rPr lang="en-US" dirty="0"/>
              <a:t>0 1 1 1 1 </a:t>
            </a:r>
          </a:p>
          <a:p>
            <a:r>
              <a:rPr lang="en-US" dirty="0"/>
              <a:t>0 2 0 0 0 </a:t>
            </a:r>
          </a:p>
          <a:p>
            <a:r>
              <a:rPr lang="en-US" dirty="0"/>
              <a:t>0 1 1 0 0 </a:t>
            </a:r>
          </a:p>
          <a:p>
            <a:r>
              <a:rPr lang="en-US" dirty="0"/>
              <a:t>0 0 1 0 1 </a:t>
            </a:r>
          </a:p>
          <a:p>
            <a:r>
              <a:rPr lang="en-US" dirty="0"/>
              <a:t>Pacman </a:t>
            </a:r>
            <a:r>
              <a:rPr lang="en-US" dirty="0" err="1"/>
              <a:t>đang</a:t>
            </a:r>
            <a:r>
              <a:rPr lang="en-US" dirty="0"/>
              <a:t> ở </a:t>
            </a:r>
            <a:r>
              <a:rPr lang="en-US" dirty="0" err="1"/>
              <a:t>vị</a:t>
            </a:r>
            <a:r>
              <a:rPr lang="en-US" dirty="0"/>
              <a:t> </a:t>
            </a:r>
            <a:r>
              <a:rPr lang="en-US" dirty="0" err="1"/>
              <a:t>trí</a:t>
            </a:r>
            <a:r>
              <a:rPr lang="en-US" dirty="0"/>
              <a:t> (2,1)</a:t>
            </a:r>
          </a:p>
        </p:txBody>
      </p:sp>
    </p:spTree>
    <p:extLst>
      <p:ext uri="{BB962C8B-B14F-4D97-AF65-F5344CB8AC3E}">
        <p14:creationId xmlns:p14="http://schemas.microsoft.com/office/powerpoint/2010/main" val="213898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Pacman</a:t>
            </a:r>
            <a:endParaRPr lang="en-US" dirty="0"/>
          </a:p>
        </p:txBody>
      </p:sp>
      <p:sp>
        <p:nvSpPr>
          <p:cNvPr id="4" name="Content Placeholder 3"/>
          <p:cNvSpPr>
            <a:spLocks noGrp="1"/>
          </p:cNvSpPr>
          <p:nvPr>
            <p:ph idx="10"/>
          </p:nvPr>
        </p:nvSpPr>
        <p:spPr>
          <a:xfrm>
            <a:off x="1619672" y="987574"/>
            <a:ext cx="6912768" cy="2995737"/>
          </a:xfrm>
        </p:spPr>
        <p:txBody>
          <a:bodyPr/>
          <a:lstStyle/>
          <a:p>
            <a:r>
              <a:rPr lang="vi-VN" dirty="0"/>
              <a:t>Pacman chỉ có thể di chuyển ngang, dọc hoặc chéo. Nếu gặp vàng thì số vàng thu thập được tăng lên 1, nếu gặp đá cản đường</a:t>
            </a:r>
            <a:r>
              <a:rPr lang="en-US" dirty="0"/>
              <a:t> </a:t>
            </a:r>
            <a:r>
              <a:rPr lang="en-US" dirty="0" err="1"/>
              <a:t>hoặc</a:t>
            </a:r>
            <a:r>
              <a:rPr lang="en-US" dirty="0"/>
              <a:t> </a:t>
            </a:r>
            <a:r>
              <a:rPr lang="en-US" dirty="0" err="1"/>
              <a:t>đường</a:t>
            </a:r>
            <a:r>
              <a:rPr lang="en-US" dirty="0"/>
              <a:t> </a:t>
            </a:r>
            <a:r>
              <a:rPr lang="en-US" dirty="0" err="1"/>
              <a:t>biên</a:t>
            </a:r>
            <a:r>
              <a:rPr lang="vi-VN" dirty="0"/>
              <a:t> thì dừng lại.</a:t>
            </a:r>
            <a:endParaRPr lang="en-US" dirty="0"/>
          </a:p>
          <a:p>
            <a:r>
              <a:rPr lang="en-US" dirty="0" err="1"/>
              <a:t>Những</a:t>
            </a:r>
            <a:r>
              <a:rPr lang="en-US" dirty="0"/>
              <a:t> ô </a:t>
            </a:r>
            <a:r>
              <a:rPr lang="en-US" dirty="0" err="1"/>
              <a:t>được</a:t>
            </a:r>
            <a:r>
              <a:rPr lang="en-US" dirty="0"/>
              <a:t> </a:t>
            </a:r>
            <a:r>
              <a:rPr lang="en-US" dirty="0" err="1"/>
              <a:t>đánh</a:t>
            </a:r>
            <a:r>
              <a:rPr lang="en-US" dirty="0"/>
              <a:t> </a:t>
            </a:r>
            <a:r>
              <a:rPr lang="en-US" dirty="0" err="1"/>
              <a:t>dấu</a:t>
            </a:r>
            <a:r>
              <a:rPr lang="en-US" dirty="0"/>
              <a:t> </a:t>
            </a:r>
            <a:r>
              <a:rPr lang="en-US" dirty="0" err="1"/>
              <a:t>màu</a:t>
            </a:r>
            <a:r>
              <a:rPr lang="en-US" dirty="0"/>
              <a:t> </a:t>
            </a:r>
            <a:r>
              <a:rPr lang="en-US" dirty="0" err="1"/>
              <a:t>đỏ</a:t>
            </a:r>
            <a:r>
              <a:rPr lang="en-US" dirty="0"/>
              <a:t> </a:t>
            </a:r>
            <a:r>
              <a:rPr lang="en-US" dirty="0" err="1"/>
              <a:t>là</a:t>
            </a:r>
            <a:r>
              <a:rPr lang="en-US" dirty="0"/>
              <a:t> ô </a:t>
            </a:r>
            <a:r>
              <a:rPr lang="en-US" dirty="0" err="1"/>
              <a:t>pacman</a:t>
            </a:r>
            <a:r>
              <a:rPr lang="en-US" dirty="0"/>
              <a:t> </a:t>
            </a:r>
            <a:r>
              <a:rPr lang="en-US" dirty="0" err="1"/>
              <a:t>có</a:t>
            </a:r>
            <a:r>
              <a:rPr lang="en-US" dirty="0"/>
              <a:t> </a:t>
            </a:r>
            <a:r>
              <a:rPr lang="en-US" dirty="0" err="1"/>
              <a:t>thể</a:t>
            </a:r>
            <a:r>
              <a:rPr lang="en-US" dirty="0"/>
              <a:t> </a:t>
            </a:r>
            <a:r>
              <a:rPr lang="en-US" dirty="0" err="1"/>
              <a:t>đi</a:t>
            </a:r>
            <a:r>
              <a:rPr lang="en-US" dirty="0"/>
              <a:t> qua:</a:t>
            </a:r>
          </a:p>
          <a:p>
            <a:r>
              <a:rPr lang="en-US" dirty="0"/>
              <a:t>0 0 1 1 1 </a:t>
            </a:r>
          </a:p>
          <a:p>
            <a:r>
              <a:rPr lang="en-US" dirty="0">
                <a:solidFill>
                  <a:srgbClr val="FF0000"/>
                </a:solidFill>
              </a:rPr>
              <a:t>0</a:t>
            </a:r>
            <a:r>
              <a:rPr lang="en-US" dirty="0"/>
              <a:t> 1 1 1 1 </a:t>
            </a:r>
          </a:p>
          <a:p>
            <a:r>
              <a:rPr lang="en-US" dirty="0">
                <a:solidFill>
                  <a:srgbClr val="FF0000"/>
                </a:solidFill>
              </a:rPr>
              <a:t>0</a:t>
            </a:r>
            <a:r>
              <a:rPr lang="en-US" dirty="0"/>
              <a:t> </a:t>
            </a:r>
            <a:r>
              <a:rPr lang="en-US" dirty="0">
                <a:solidFill>
                  <a:srgbClr val="FF0000"/>
                </a:solidFill>
              </a:rPr>
              <a:t>2</a:t>
            </a:r>
            <a:r>
              <a:rPr lang="en-US" dirty="0"/>
              <a:t> </a:t>
            </a:r>
            <a:r>
              <a:rPr lang="en-US" dirty="0">
                <a:solidFill>
                  <a:srgbClr val="FF0000"/>
                </a:solidFill>
              </a:rPr>
              <a:t>0</a:t>
            </a:r>
            <a:r>
              <a:rPr lang="en-US" dirty="0"/>
              <a:t> </a:t>
            </a:r>
            <a:r>
              <a:rPr lang="en-US" dirty="0">
                <a:solidFill>
                  <a:srgbClr val="FF0000"/>
                </a:solidFill>
              </a:rPr>
              <a:t>0</a:t>
            </a:r>
            <a:r>
              <a:rPr lang="en-US" dirty="0"/>
              <a:t> </a:t>
            </a:r>
            <a:r>
              <a:rPr lang="en-US" dirty="0">
                <a:solidFill>
                  <a:srgbClr val="FF0000"/>
                </a:solidFill>
              </a:rPr>
              <a:t>0</a:t>
            </a:r>
            <a:r>
              <a:rPr lang="en-US" dirty="0"/>
              <a:t> </a:t>
            </a:r>
          </a:p>
          <a:p>
            <a:r>
              <a:rPr lang="en-US" dirty="0">
                <a:solidFill>
                  <a:srgbClr val="FF0000"/>
                </a:solidFill>
              </a:rPr>
              <a:t>0</a:t>
            </a:r>
            <a:r>
              <a:rPr lang="en-US" dirty="0"/>
              <a:t> 1 1 0 0 </a:t>
            </a:r>
          </a:p>
          <a:p>
            <a:r>
              <a:rPr lang="en-US" dirty="0"/>
              <a:t>0 0 1 0 1 </a:t>
            </a:r>
            <a:endParaRPr lang="vi-VN" dirty="0"/>
          </a:p>
          <a:p>
            <a:r>
              <a:rPr lang="en-US" dirty="0" err="1"/>
              <a:t>Vậy</a:t>
            </a:r>
            <a:r>
              <a:rPr lang="en-US" dirty="0"/>
              <a:t> </a:t>
            </a:r>
            <a:r>
              <a:rPr lang="en-US" dirty="0" err="1"/>
              <a:t>số</a:t>
            </a:r>
            <a:r>
              <a:rPr lang="en-US" dirty="0"/>
              <a:t> </a:t>
            </a:r>
            <a:r>
              <a:rPr lang="en-US" dirty="0" err="1"/>
              <a:t>vàng</a:t>
            </a:r>
            <a:r>
              <a:rPr lang="en-US" dirty="0"/>
              <a:t> </a:t>
            </a:r>
            <a:r>
              <a:rPr lang="en-US" dirty="0" err="1"/>
              <a:t>thu</a:t>
            </a:r>
            <a:r>
              <a:rPr lang="en-US" dirty="0"/>
              <a:t> </a:t>
            </a:r>
            <a:r>
              <a:rPr lang="en-US" dirty="0" err="1"/>
              <a:t>được</a:t>
            </a:r>
            <a:r>
              <a:rPr lang="en-US" dirty="0"/>
              <a:t> </a:t>
            </a:r>
            <a:r>
              <a:rPr lang="en-US" dirty="0" err="1"/>
              <a:t>sau</a:t>
            </a:r>
            <a:r>
              <a:rPr lang="en-US" dirty="0"/>
              <a:t> </a:t>
            </a:r>
            <a:r>
              <a:rPr lang="en-US" dirty="0" err="1"/>
              <a:t>khi</a:t>
            </a:r>
            <a:r>
              <a:rPr lang="en-US" dirty="0"/>
              <a:t> </a:t>
            </a:r>
            <a:r>
              <a:rPr lang="en-US" dirty="0" err="1"/>
              <a:t>pacman</a:t>
            </a:r>
            <a:r>
              <a:rPr lang="en-US" dirty="0"/>
              <a:t> di </a:t>
            </a:r>
            <a:r>
              <a:rPr lang="en-US" dirty="0" err="1"/>
              <a:t>chuyển</a:t>
            </a:r>
            <a:r>
              <a:rPr lang="en-US" dirty="0"/>
              <a:t> </a:t>
            </a:r>
            <a:r>
              <a:rPr lang="en-US" dirty="0" err="1"/>
              <a:t>đến</a:t>
            </a:r>
            <a:r>
              <a:rPr lang="en-US" dirty="0"/>
              <a:t> </a:t>
            </a:r>
            <a:r>
              <a:rPr lang="en-US" dirty="0" err="1"/>
              <a:t>những</a:t>
            </a:r>
            <a:r>
              <a:rPr lang="en-US" dirty="0"/>
              <a:t> </a:t>
            </a:r>
            <a:r>
              <a:rPr lang="en-US" dirty="0" err="1"/>
              <a:t>nơi</a:t>
            </a:r>
            <a:r>
              <a:rPr lang="en-US" dirty="0"/>
              <a:t> </a:t>
            </a:r>
            <a:r>
              <a:rPr lang="en-US" dirty="0" err="1"/>
              <a:t>có</a:t>
            </a:r>
            <a:r>
              <a:rPr lang="en-US" dirty="0"/>
              <a:t> </a:t>
            </a:r>
            <a:r>
              <a:rPr lang="en-US" dirty="0" err="1"/>
              <a:t>thể</a:t>
            </a:r>
            <a:r>
              <a:rPr lang="en-US" dirty="0"/>
              <a:t> di </a:t>
            </a:r>
            <a:r>
              <a:rPr lang="en-US" dirty="0" err="1"/>
              <a:t>chuyển</a:t>
            </a:r>
            <a:r>
              <a:rPr lang="en-US" dirty="0"/>
              <a:t> </a:t>
            </a:r>
            <a:r>
              <a:rPr lang="en-US" dirty="0" err="1"/>
              <a:t>là</a:t>
            </a:r>
            <a:r>
              <a:rPr lang="en-US" dirty="0"/>
              <a:t> 6.</a:t>
            </a:r>
          </a:p>
          <a:p>
            <a:r>
              <a:rPr lang="vi-VN" dirty="0"/>
              <a:t>Viết chương trình in ra số vàng mà pacman thu thập được.</a:t>
            </a:r>
          </a:p>
          <a:p>
            <a:endParaRPr lang="en-US" dirty="0"/>
          </a:p>
        </p:txBody>
      </p:sp>
    </p:spTree>
    <p:extLst>
      <p:ext uri="{BB962C8B-B14F-4D97-AF65-F5344CB8AC3E}">
        <p14:creationId xmlns:p14="http://schemas.microsoft.com/office/powerpoint/2010/main" val="140604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Pacman</a:t>
            </a:r>
            <a:endParaRPr lang="en-US" dirty="0"/>
          </a:p>
        </p:txBody>
      </p:sp>
      <p:sp>
        <p:nvSpPr>
          <p:cNvPr id="4" name="Content Placeholder 3"/>
          <p:cNvSpPr>
            <a:spLocks noGrp="1"/>
          </p:cNvSpPr>
          <p:nvPr>
            <p:ph idx="10"/>
          </p:nvPr>
        </p:nvSpPr>
        <p:spPr>
          <a:xfrm>
            <a:off x="1619672" y="987574"/>
            <a:ext cx="6912768" cy="3744416"/>
          </a:xfrm>
        </p:spPr>
        <p:txBody>
          <a:bodyPr/>
          <a:lstStyle/>
          <a:p>
            <a:r>
              <a:rPr lang="en-US" dirty="0"/>
              <a:t>Sample input:</a:t>
            </a:r>
          </a:p>
          <a:p>
            <a:r>
              <a:rPr lang="en-US" dirty="0"/>
              <a:t>2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test case</a:t>
            </a:r>
            <a:endParaRPr lang="en-US" dirty="0"/>
          </a:p>
          <a:p>
            <a:r>
              <a:rPr lang="en-US" dirty="0"/>
              <a:t>5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test case 1</a:t>
            </a:r>
            <a:endParaRPr lang="en-US" dirty="0"/>
          </a:p>
          <a:p>
            <a:r>
              <a:rPr lang="en-US" dirty="0"/>
              <a:t>0 0 1 1 1 </a:t>
            </a:r>
          </a:p>
          <a:p>
            <a:r>
              <a:rPr lang="en-US" dirty="0"/>
              <a:t>0 1 1 1 1 </a:t>
            </a:r>
          </a:p>
          <a:p>
            <a:r>
              <a:rPr lang="en-US" dirty="0"/>
              <a:t>0 2 0 0 0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test case 1</a:t>
            </a:r>
            <a:endParaRPr lang="en-US" dirty="0"/>
          </a:p>
          <a:p>
            <a:r>
              <a:rPr lang="en-US" dirty="0"/>
              <a:t>0 1 1 0 0 </a:t>
            </a:r>
          </a:p>
          <a:p>
            <a:r>
              <a:rPr lang="en-US" dirty="0"/>
              <a:t>0 0 1 0 1 </a:t>
            </a:r>
          </a:p>
          <a:p>
            <a:r>
              <a:rPr lang="en-US" dirty="0"/>
              <a:t>5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test case 2</a:t>
            </a:r>
            <a:endParaRPr lang="en-US" dirty="0"/>
          </a:p>
          <a:p>
            <a:r>
              <a:rPr lang="en-US" dirty="0"/>
              <a:t>1 0 1 0 2 </a:t>
            </a:r>
          </a:p>
          <a:p>
            <a:r>
              <a:rPr lang="en-US" dirty="0"/>
              <a:t>0 0 1 0 1 </a:t>
            </a:r>
          </a:p>
          <a:p>
            <a:r>
              <a:rPr lang="en-US" dirty="0"/>
              <a:t>1 0 1 0 0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test case 2</a:t>
            </a:r>
            <a:endParaRPr lang="en-US" dirty="0"/>
          </a:p>
          <a:p>
            <a:r>
              <a:rPr lang="en-US" dirty="0"/>
              <a:t>0 0 0 0 1 </a:t>
            </a:r>
          </a:p>
          <a:p>
            <a:r>
              <a:rPr lang="en-US" dirty="0"/>
              <a:t>0 1 1 1 1 </a:t>
            </a:r>
          </a:p>
        </p:txBody>
      </p:sp>
    </p:spTree>
    <p:extLst>
      <p:ext uri="{BB962C8B-B14F-4D97-AF65-F5344CB8AC3E}">
        <p14:creationId xmlns:p14="http://schemas.microsoft.com/office/powerpoint/2010/main" val="425465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Pacman</a:t>
            </a:r>
            <a:endParaRPr lang="en-US" dirty="0"/>
          </a:p>
        </p:txBody>
      </p:sp>
      <p:sp>
        <p:nvSpPr>
          <p:cNvPr id="4" name="Content Placeholder 3"/>
          <p:cNvSpPr>
            <a:spLocks noGrp="1"/>
          </p:cNvSpPr>
          <p:nvPr>
            <p:ph idx="10"/>
          </p:nvPr>
        </p:nvSpPr>
        <p:spPr>
          <a:xfrm>
            <a:off x="1619672" y="1059582"/>
            <a:ext cx="6912768" cy="2995737"/>
          </a:xfrm>
        </p:spPr>
        <p:txBody>
          <a:bodyPr/>
          <a:lstStyle/>
          <a:p>
            <a:r>
              <a:rPr lang="en-US" dirty="0"/>
              <a:t>Sample output:</a:t>
            </a:r>
          </a:p>
          <a:p>
            <a:r>
              <a:rPr lang="en-US" dirty="0"/>
              <a:t>#1 6</a:t>
            </a:r>
          </a:p>
          <a:p>
            <a:r>
              <a:rPr lang="en-US" dirty="0"/>
              <a:t>#2 2</a:t>
            </a:r>
          </a:p>
        </p:txBody>
      </p:sp>
    </p:spTree>
    <p:extLst>
      <p:ext uri="{BB962C8B-B14F-4D97-AF65-F5344CB8AC3E}">
        <p14:creationId xmlns:p14="http://schemas.microsoft.com/office/powerpoint/2010/main" val="16924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1606</Words>
  <Application>Microsoft Office PowerPoint</Application>
  <PresentationFormat>On-screen Show (16:9)</PresentationFormat>
  <Paragraphs>153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맑은 고딕</vt:lpstr>
      <vt:lpstr>Arial</vt:lpstr>
      <vt:lpstr>Calibri</vt:lpstr>
      <vt:lpstr>inherit</vt:lpstr>
      <vt:lpstr>Wingdings</vt:lpstr>
      <vt:lpstr>Office Theme</vt:lpstr>
      <vt:lpstr>Custom Design</vt:lpstr>
      <vt:lpstr>PowerPoint Presentation</vt:lpstr>
      <vt:lpstr>1. QBSQUARE - Hình vuông 0 1</vt:lpstr>
      <vt:lpstr>1. QBSQUARE - Hình vuông 0 1</vt:lpstr>
      <vt:lpstr>2. MTXOAYOC - Ma trận xoáy ốc</vt:lpstr>
      <vt:lpstr>3. FOOTBALLRANK - Bóng đá</vt:lpstr>
      <vt:lpstr>4. Pacman</vt:lpstr>
      <vt:lpstr>4. Pacman</vt:lpstr>
      <vt:lpstr>4. Pacman</vt:lpstr>
      <vt:lpstr>4. Pacman</vt:lpstr>
      <vt:lpstr>5. LIGHT</vt:lpstr>
      <vt:lpstr>5. LIGHT</vt:lpstr>
      <vt:lpstr>6. AREA</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Tran Trung Hieu 20141570</cp:lastModifiedBy>
  <cp:revision>111</cp:revision>
  <dcterms:created xsi:type="dcterms:W3CDTF">2014-04-01T16:27:38Z</dcterms:created>
  <dcterms:modified xsi:type="dcterms:W3CDTF">2020-08-20T17:02:51Z</dcterms:modified>
</cp:coreProperties>
</file>