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8/28/2020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n.spoj.com/problems/TOANDFRO/"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vn.spoj.com/problems/QBST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vn.spoj.com/problems/QMAX/"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283968" y="3243850"/>
            <a:ext cx="4860032" cy="584775"/>
          </a:xfrm>
          <a:prstGeom prst="rect">
            <a:avLst/>
          </a:prstGeom>
          <a:noFill/>
          <a:ln w="9525">
            <a:noFill/>
            <a:miter lim="800000"/>
            <a:headEnd/>
            <a:tailEnd/>
          </a:ln>
        </p:spPr>
        <p:txBody>
          <a:bodyPr wrap="square">
            <a:spAutoFit/>
          </a:bodyPr>
          <a:lstStyle/>
          <a:p>
            <a:r>
              <a:rPr lang="vi-VN" altLang="ko-KR" sz="3200" b="1" dirty="0">
                <a:solidFill>
                  <a:schemeClr val="tx1">
                    <a:lumMod val="75000"/>
                    <a:lumOff val="25000"/>
                  </a:schemeClr>
                </a:solidFill>
                <a:latin typeface="Arial" pitchFamily="34" charset="0"/>
                <a:ea typeface="맑은 고딕" pitchFamily="50" charset="-127"/>
                <a:cs typeface="Arial" pitchFamily="34" charset="0"/>
              </a:rPr>
              <a:t>Bài tập luyện tập</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grpSp>
        <p:nvGrpSpPr>
          <p:cNvPr id="11" name="Group 10"/>
          <p:cNvGrpSpPr/>
          <p:nvPr/>
        </p:nvGrpSpPr>
        <p:grpSpPr>
          <a:xfrm>
            <a:off x="7956376" y="267494"/>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5. </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smtClean="0"/>
              <a:t>Input</a:t>
            </a:r>
            <a:endParaRPr lang="vi-VN" sz="1000" dirty="0"/>
          </a:p>
          <a:p>
            <a:r>
              <a:rPr lang="vi-VN" sz="1000" dirty="0"/>
              <a:t>Dòng 1: n, m</a:t>
            </a:r>
          </a:p>
          <a:p>
            <a:r>
              <a:rPr lang="vi-VN" sz="1000" dirty="0"/>
              <a:t>m dòng tiếp theo, mỗi dòng chứa u, v, k cho biết một phép biến đổi</a:t>
            </a:r>
          </a:p>
          <a:p>
            <a:r>
              <a:rPr lang="vi-VN" sz="1000" dirty="0"/>
              <a:t>Dòng thứ m+2: p</a:t>
            </a:r>
          </a:p>
          <a:p>
            <a:r>
              <a:rPr lang="vi-VN" sz="1000" dirty="0"/>
              <a:t>p dòng tiếp theo, mỗi dòng chứa u, v cho biết một phép biến đổi</a:t>
            </a:r>
          </a:p>
          <a:p>
            <a:r>
              <a:rPr lang="vi-VN" sz="1000" dirty="0"/>
              <a:t>Output</a:t>
            </a:r>
          </a:p>
          <a:p>
            <a:r>
              <a:rPr lang="vi-VN" sz="1000" dirty="0"/>
              <a:t>Gồm p dòng chứa kết quả tương ứng cho từng câu hỏi.</a:t>
            </a:r>
          </a:p>
          <a:p>
            <a:r>
              <a:rPr lang="vi-VN" sz="1000" dirty="0"/>
              <a:t>Example</a:t>
            </a:r>
          </a:p>
          <a:p>
            <a:r>
              <a:rPr lang="vi-VN" sz="1000" dirty="0"/>
              <a:t>Input:</a:t>
            </a:r>
          </a:p>
          <a:p>
            <a:r>
              <a:rPr lang="vi-VN" sz="1000" dirty="0"/>
              <a:t>6 2</a:t>
            </a:r>
          </a:p>
          <a:p>
            <a:r>
              <a:rPr lang="vi-VN" sz="1000" dirty="0"/>
              <a:t>1 3 2</a:t>
            </a:r>
          </a:p>
          <a:p>
            <a:r>
              <a:rPr lang="vi-VN" sz="1000" dirty="0"/>
              <a:t>4 6 3</a:t>
            </a:r>
          </a:p>
          <a:p>
            <a:r>
              <a:rPr lang="vi-VN" sz="1000" dirty="0"/>
              <a:t>1</a:t>
            </a:r>
          </a:p>
          <a:p>
            <a:r>
              <a:rPr lang="vi-VN" sz="1000" dirty="0"/>
              <a:t>3 4</a:t>
            </a:r>
          </a:p>
          <a:p>
            <a:r>
              <a:rPr lang="vi-VN" sz="1000" dirty="0"/>
              <a:t>Output:</a:t>
            </a:r>
          </a:p>
          <a:p>
            <a:r>
              <a:rPr lang="vi-VN" sz="1000" dirty="0"/>
              <a:t>3</a:t>
            </a:r>
            <a:endParaRPr lang="en-US" sz="1000" dirty="0"/>
          </a:p>
        </p:txBody>
      </p:sp>
    </p:spTree>
    <p:extLst>
      <p:ext uri="{BB962C8B-B14F-4D97-AF65-F5344CB8AC3E}">
        <p14:creationId xmlns:p14="http://schemas.microsoft.com/office/powerpoint/2010/main" val="293675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altLang="ko-KR" sz="900" dirty="0" smtClean="0">
                <a:sym typeface="Wingdings" pitchFamily="2" charset="2"/>
              </a:rPr>
              <a:t>Type: String</a:t>
            </a:r>
          </a:p>
          <a:p>
            <a:pPr marL="342900" indent="-342900">
              <a:buFont typeface="Wingdings" pitchFamily="2" charset="2"/>
              <a:buChar char="Ø"/>
            </a:pPr>
            <a:r>
              <a:rPr lang="en-US" altLang="ko-KR" sz="900" dirty="0" smtClean="0">
                <a:sym typeface="Wingdings" pitchFamily="2" charset="2"/>
              </a:rPr>
              <a:t>Level: Easy</a:t>
            </a:r>
          </a:p>
          <a:p>
            <a:pPr marL="342900" indent="-342900">
              <a:buFont typeface="Wingdings" pitchFamily="2" charset="2"/>
              <a:buChar char="Ø"/>
            </a:pPr>
            <a:r>
              <a:rPr lang="en-US" altLang="ko-KR" sz="900" dirty="0" err="1" smtClean="0">
                <a:sym typeface="Wingdings" pitchFamily="2" charset="2"/>
              </a:rPr>
              <a:t>Href</a:t>
            </a:r>
            <a:r>
              <a:rPr lang="en-US" altLang="ko-KR" sz="900" dirty="0" smtClean="0">
                <a:sym typeface="Wingdings" pitchFamily="2" charset="2"/>
              </a:rPr>
              <a:t>: </a:t>
            </a:r>
            <a:r>
              <a:rPr lang="en-US" sz="900" dirty="0">
                <a:hlinkClick r:id="rId2"/>
              </a:rPr>
              <a:t>https://vn.spoj.com/problems/TOANDFRO</a:t>
            </a:r>
            <a:r>
              <a:rPr lang="en-US" sz="900" dirty="0" smtClean="0">
                <a:hlinkClick r:id="rId2"/>
              </a:rPr>
              <a:t>/</a:t>
            </a:r>
            <a:endParaRPr lang="en-US" sz="900" dirty="0" smtClean="0"/>
          </a:p>
          <a:p>
            <a:r>
              <a:rPr lang="vi-VN" sz="900" dirty="0" smtClean="0"/>
              <a:t>Mo </a:t>
            </a:r>
            <a:r>
              <a:rPr lang="vi-VN" sz="900" dirty="0"/>
              <a:t>và Larry đã nghĩ ra một cách mã hóa tin nhắn. Đầu tiên, họ quyết định bí mật về số lượng cột và viết thông báo (chỉ chữ cái) xuống các cột, chèn thêm các chữ cái ngẫu nhiên để tạo thành một mảng chữ cái hình chữ nhật. Ví dụ: nếu thông báo là </a:t>
            </a:r>
            <a:r>
              <a:rPr lang="vi-VN" sz="900" dirty="0" smtClean="0"/>
              <a:t>"</a:t>
            </a:r>
            <a:r>
              <a:rPr lang="en-GB" sz="900" dirty="0"/>
              <a:t>There’s no place like home on a snowy night</a:t>
            </a:r>
            <a:r>
              <a:rPr lang="vi-VN" sz="900" dirty="0" smtClean="0"/>
              <a:t>" </a:t>
            </a:r>
            <a:r>
              <a:rPr lang="vi-VN" sz="900" dirty="0"/>
              <a:t>và có năm cột, Mo sẽ viết </a:t>
            </a:r>
            <a:r>
              <a:rPr lang="vi-VN" sz="900" dirty="0" smtClean="0"/>
              <a:t>ra</a:t>
            </a:r>
            <a:endParaRPr lang="en-US" sz="900" dirty="0" smtClean="0"/>
          </a:p>
          <a:p>
            <a:endParaRPr lang="en-US" sz="900" dirty="0" smtClean="0">
              <a:sym typeface="Wingdings" pitchFamily="2" charset="2"/>
            </a:endParaRPr>
          </a:p>
          <a:p>
            <a:endParaRPr lang="en-US" sz="900" dirty="0">
              <a:sym typeface="Wingdings" pitchFamily="2" charset="2"/>
            </a:endParaRPr>
          </a:p>
          <a:p>
            <a:endParaRPr lang="en-US" sz="900" dirty="0" smtClean="0">
              <a:sym typeface="Wingdings" pitchFamily="2" charset="2"/>
            </a:endParaRPr>
          </a:p>
          <a:p>
            <a:endParaRPr lang="en-US" sz="900" dirty="0">
              <a:sym typeface="Wingdings" pitchFamily="2" charset="2"/>
            </a:endParaRPr>
          </a:p>
          <a:p>
            <a:endParaRPr lang="en-US" sz="900" dirty="0" smtClean="0">
              <a:sym typeface="Wingdings" pitchFamily="2" charset="2"/>
            </a:endParaRPr>
          </a:p>
          <a:p>
            <a:endParaRPr lang="en-US" sz="900" dirty="0">
              <a:sym typeface="Wingdings" pitchFamily="2" charset="2"/>
            </a:endParaRPr>
          </a:p>
          <a:p>
            <a:endParaRPr lang="en-US" sz="900" dirty="0" smtClean="0">
              <a:sym typeface="Wingdings" pitchFamily="2" charset="2"/>
            </a:endParaRPr>
          </a:p>
          <a:p>
            <a:r>
              <a:rPr lang="vi-VN" sz="900" dirty="0">
                <a:sym typeface="Wingdings" pitchFamily="2" charset="2"/>
              </a:rPr>
              <a:t>Lưu ý rằng Mo chỉ bao gồm các chữ cái và viết tất cả chúng bằng chữ thường. Trong ví dụ này, Mo đã sử dụng ký tự ‘x’ để đệm thông báo tạo thành một hình chữ nhật, mặc dù anh ta có thể sử dụng bất kỳ chữ cái nào. Sau đó Mo gửi tin nhắn cho Larry bằng cách viết các chữ cái theo từng hàng, xen kẽ từ trái sang phải và từ phải sang trái. Vì vậy, ở trên sẽ được mã hóa </a:t>
            </a:r>
            <a:r>
              <a:rPr lang="vi-VN" sz="900" dirty="0" smtClean="0">
                <a:sym typeface="Wingdings" pitchFamily="2" charset="2"/>
              </a:rPr>
              <a:t>thành</a:t>
            </a:r>
            <a:endParaRPr lang="en-US" sz="900" dirty="0" smtClean="0">
              <a:sym typeface="Wingdings" pitchFamily="2" charset="2"/>
            </a:endParaRPr>
          </a:p>
          <a:p>
            <a:r>
              <a:rPr lang="vi-VN" sz="900" dirty="0">
                <a:sym typeface="Wingdings" pitchFamily="2" charset="2"/>
              </a:rPr>
              <a:t>Công việc của bạn là khôi phục cho Larry tin nhắn gốc (cùng với bất kỳ chữ cái đệm nào) từ tin nhắn đã mã hóa</a:t>
            </a:r>
            <a:r>
              <a:rPr lang="vi-VN" sz="900" dirty="0" smtClean="0">
                <a:sym typeface="Wingdings" pitchFamily="2" charset="2"/>
              </a:rPr>
              <a:t>.</a:t>
            </a:r>
            <a:endParaRPr lang="en-US" sz="900" dirty="0" smtClean="0">
              <a:sym typeface="Wingdings" pitchFamily="2" charset="2"/>
            </a:endParaRPr>
          </a:p>
          <a:p>
            <a:r>
              <a:rPr lang="en-US" sz="900" dirty="0" smtClean="0">
                <a:sym typeface="Wingdings" pitchFamily="2" charset="2"/>
              </a:rPr>
              <a:t>Input:</a:t>
            </a:r>
          </a:p>
          <a:p>
            <a:r>
              <a:rPr lang="vi-VN" sz="900" dirty="0">
                <a:sym typeface="Wingdings" pitchFamily="2" charset="2"/>
              </a:rPr>
              <a:t>Sẽ có nhiều bộ đầu vào. Đầu vào cho mỗi bộ sẽ bao gồm hai dòng. Dòng đầu tiên sẽ chứa một số nguyên trong phạm vi 2 ... 20 cho biết số cột được sử dụng. Dòng tiếp theo là một chuỗi gồm tối đa 200 chữ thường. Tập hợp đầu vào cuối cùng được theo sau bởi một dòng chứa một số 0, cho biết kết thúc của đầu vào</a:t>
            </a:r>
            <a:r>
              <a:rPr lang="vi-VN" sz="900" dirty="0" smtClean="0">
                <a:sym typeface="Wingdings" pitchFamily="2" charset="2"/>
              </a:rPr>
              <a:t>.</a:t>
            </a:r>
            <a:endParaRPr lang="en-US" sz="900" dirty="0" smtClean="0">
              <a:sym typeface="Wingdings" pitchFamily="2" charset="2"/>
            </a:endParaRPr>
          </a:p>
          <a:p>
            <a:r>
              <a:rPr lang="en-US" sz="900" dirty="0" smtClean="0">
                <a:sym typeface="Wingdings" pitchFamily="2" charset="2"/>
              </a:rPr>
              <a:t>Output:</a:t>
            </a:r>
          </a:p>
          <a:p>
            <a:r>
              <a:rPr lang="en-US" sz="900" dirty="0" smtClean="0">
                <a:sym typeface="Wingdings" pitchFamily="2" charset="2"/>
              </a:rPr>
              <a:t>In</a:t>
            </a:r>
            <a:r>
              <a:rPr lang="vi-VN" sz="900" dirty="0" smtClean="0">
                <a:sym typeface="Wingdings" pitchFamily="2" charset="2"/>
              </a:rPr>
              <a:t> </a:t>
            </a:r>
            <a:r>
              <a:rPr lang="vi-VN" sz="900" dirty="0">
                <a:sym typeface="Wingdings" pitchFamily="2" charset="2"/>
              </a:rPr>
              <a:t>ra </a:t>
            </a:r>
            <a:r>
              <a:rPr lang="en-US" sz="900" dirty="0" smtClean="0">
                <a:sym typeface="Wingdings" pitchFamily="2" charset="2"/>
              </a:rPr>
              <a:t>tin </a:t>
            </a:r>
            <a:r>
              <a:rPr lang="en-US" sz="900" dirty="0" err="1" smtClean="0">
                <a:sym typeface="Wingdings" pitchFamily="2" charset="2"/>
              </a:rPr>
              <a:t>nhắn</a:t>
            </a:r>
            <a:r>
              <a:rPr lang="vi-VN" sz="900" dirty="0" smtClean="0">
                <a:sym typeface="Wingdings" pitchFamily="2" charset="2"/>
              </a:rPr>
              <a:t> </a:t>
            </a:r>
            <a:r>
              <a:rPr lang="vi-VN" sz="900" dirty="0">
                <a:sym typeface="Wingdings" pitchFamily="2" charset="2"/>
              </a:rPr>
              <a:t>văn bản </a:t>
            </a:r>
            <a:r>
              <a:rPr lang="vi-VN" sz="900" dirty="0" smtClean="0">
                <a:sym typeface="Wingdings" pitchFamily="2" charset="2"/>
              </a:rPr>
              <a:t>ban </a:t>
            </a:r>
            <a:r>
              <a:rPr lang="vi-VN" sz="900" dirty="0">
                <a:sym typeface="Wingdings" pitchFamily="2" charset="2"/>
              </a:rPr>
              <a:t>đầu, không có khoảng trắng.</a:t>
            </a:r>
            <a:endParaRPr lang="en-US" sz="900" dirty="0" smtClean="0">
              <a:sym typeface="Wingdings" pitchFamily="2" charset="2"/>
            </a:endParaRPr>
          </a:p>
          <a:p>
            <a:r>
              <a:rPr lang="en-US" sz="900" dirty="0" smtClean="0">
                <a:sym typeface="Wingdings" pitchFamily="2" charset="2"/>
              </a:rPr>
              <a:t>Example:</a:t>
            </a:r>
          </a:p>
        </p:txBody>
      </p:sp>
      <p:sp>
        <p:nvSpPr>
          <p:cNvPr id="8" name="Title 2"/>
          <p:cNvSpPr>
            <a:spLocks noGrp="1"/>
          </p:cNvSpPr>
          <p:nvPr>
            <p:ph type="title"/>
          </p:nvPr>
        </p:nvSpPr>
        <p:spPr>
          <a:xfrm>
            <a:off x="1547664" y="0"/>
            <a:ext cx="7596336" cy="884466"/>
          </a:xfrm>
        </p:spPr>
        <p:txBody>
          <a:bodyPr/>
          <a:lstStyle/>
          <a:p>
            <a:r>
              <a:rPr lang="en-US" b="0" dirty="0" smtClean="0">
                <a:latin typeface="inherit"/>
              </a:rPr>
              <a:t>1. </a:t>
            </a:r>
            <a:r>
              <a:rPr lang="en-US" b="0" dirty="0">
                <a:latin typeface="inherit"/>
              </a:rPr>
              <a:t>TOANDFRO - To and </a:t>
            </a:r>
            <a:r>
              <a:rPr lang="en-US" b="0" dirty="0" smtClean="0">
                <a:latin typeface="inherit"/>
              </a:rPr>
              <a:t>Fro</a:t>
            </a:r>
            <a:endParaRPr lang="en-US" b="0" dirty="0"/>
          </a:p>
        </p:txBody>
      </p:sp>
      <p:sp>
        <p:nvSpPr>
          <p:cNvPr id="3" name="Rectangle 1"/>
          <p:cNvSpPr>
            <a:spLocks noChangeArrowheads="1"/>
          </p:cNvSpPr>
          <p:nvPr/>
        </p:nvSpPr>
        <p:spPr bwMode="auto">
          <a:xfrm>
            <a:off x="45720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126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779662"/>
            <a:ext cx="720080" cy="11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2128144"/>
            <a:ext cx="2815977" cy="4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a:off x="4211960" y="2211710"/>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242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171450" indent="-171450">
              <a:buFont typeface="Wingdings" pitchFamily="2" charset="2"/>
              <a:buChar char="Ø"/>
            </a:pPr>
            <a:r>
              <a:rPr lang="en-US" sz="900" dirty="0">
                <a:sym typeface="Wingdings" pitchFamily="2" charset="2"/>
              </a:rPr>
              <a:t>Example:</a:t>
            </a:r>
          </a:p>
        </p:txBody>
      </p:sp>
      <p:sp>
        <p:nvSpPr>
          <p:cNvPr id="8" name="Title 2"/>
          <p:cNvSpPr>
            <a:spLocks noGrp="1"/>
          </p:cNvSpPr>
          <p:nvPr>
            <p:ph type="title"/>
          </p:nvPr>
        </p:nvSpPr>
        <p:spPr>
          <a:xfrm>
            <a:off x="1547664" y="0"/>
            <a:ext cx="7596336" cy="884466"/>
          </a:xfrm>
        </p:spPr>
        <p:txBody>
          <a:bodyPr/>
          <a:lstStyle/>
          <a:p>
            <a:r>
              <a:rPr lang="en-US" b="0" dirty="0" smtClean="0">
                <a:latin typeface="inherit"/>
              </a:rPr>
              <a:t>1. </a:t>
            </a:r>
            <a:r>
              <a:rPr lang="en-US" b="0" dirty="0">
                <a:latin typeface="inherit"/>
              </a:rPr>
              <a:t>TOANDFRO - To and </a:t>
            </a:r>
            <a:r>
              <a:rPr lang="en-US" b="0" dirty="0" smtClean="0">
                <a:latin typeface="inherit"/>
              </a:rPr>
              <a:t>Fro</a:t>
            </a:r>
            <a:endParaRPr lang="en-US" b="0" dirty="0"/>
          </a:p>
        </p:txBody>
      </p:sp>
      <p:sp>
        <p:nvSpPr>
          <p:cNvPr id="3" name="Rectangle 1"/>
          <p:cNvSpPr>
            <a:spLocks noChangeArrowheads="1"/>
          </p:cNvSpPr>
          <p:nvPr/>
        </p:nvSpPr>
        <p:spPr bwMode="auto">
          <a:xfrm>
            <a:off x="45720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98264784"/>
              </p:ext>
            </p:extLst>
          </p:nvPr>
        </p:nvGraphicFramePr>
        <p:xfrm>
          <a:off x="1907704" y="1059582"/>
          <a:ext cx="6048672" cy="1032128"/>
        </p:xfrm>
        <a:graphic>
          <a:graphicData uri="http://schemas.openxmlformats.org/drawingml/2006/table">
            <a:tbl>
              <a:tblPr/>
              <a:tblGrid>
                <a:gridCol w="3024336"/>
                <a:gridCol w="3024336"/>
              </a:tblGrid>
              <a:tr h="209168">
                <a:tc>
                  <a:txBody>
                    <a:bodyPr/>
                    <a:lstStyle/>
                    <a:p>
                      <a:pPr algn="just"/>
                      <a:r>
                        <a:rPr lang="en-US" sz="900" dirty="0" smtClean="0">
                          <a:effectLst/>
                        </a:rPr>
                        <a:t>Input</a:t>
                      </a:r>
                      <a:endParaRPr lang="en-US" sz="900" dirty="0">
                        <a:effectLst/>
                      </a:endParaRPr>
                    </a:p>
                  </a:txBody>
                  <a:tcPr marL="0" marR="0" marT="0" marB="0">
                    <a:lnL>
                      <a:noFill/>
                    </a:lnL>
                    <a:lnR>
                      <a:noFill/>
                    </a:lnR>
                    <a:lnT>
                      <a:noFill/>
                    </a:lnT>
                    <a:lnB>
                      <a:noFill/>
                    </a:lnB>
                  </a:tcPr>
                </a:tc>
                <a:tc>
                  <a:txBody>
                    <a:bodyPr/>
                    <a:lstStyle/>
                    <a:p>
                      <a:pPr algn="just"/>
                      <a:r>
                        <a:rPr lang="en-US" sz="900">
                          <a:effectLst/>
                        </a:rPr>
                        <a:t>Output</a:t>
                      </a:r>
                    </a:p>
                  </a:txBody>
                  <a:tcPr marL="0" marR="0" marT="0" marB="0">
                    <a:lnL>
                      <a:noFill/>
                    </a:lnL>
                    <a:lnR>
                      <a:noFill/>
                    </a:lnR>
                    <a:lnT>
                      <a:noFill/>
                    </a:lnT>
                    <a:lnB>
                      <a:noFill/>
                    </a:lnB>
                  </a:tcPr>
                </a:tc>
              </a:tr>
              <a:tr h="0">
                <a:tc>
                  <a:txBody>
                    <a:bodyPr/>
                    <a:lstStyle/>
                    <a:p>
                      <a:r>
                        <a:rPr lang="en-US" sz="900" dirty="0" smtClean="0"/>
                        <a:t>5 </a:t>
                      </a:r>
                    </a:p>
                    <a:p>
                      <a:r>
                        <a:rPr lang="en-US" sz="900" dirty="0" err="1" smtClean="0"/>
                        <a:t>toioynnkpheleaigshareconhtomesnlewx</a:t>
                      </a:r>
                      <a:r>
                        <a:rPr lang="en-US" sz="900" dirty="0" smtClean="0"/>
                        <a:t> </a:t>
                      </a:r>
                    </a:p>
                    <a:p>
                      <a:r>
                        <a:rPr lang="en-US" sz="900" dirty="0" smtClean="0"/>
                        <a:t>3 </a:t>
                      </a:r>
                    </a:p>
                    <a:p>
                      <a:r>
                        <a:rPr lang="en-US" sz="900" dirty="0" err="1" smtClean="0"/>
                        <a:t>ttyohhieneesiaabss</a:t>
                      </a:r>
                      <a:r>
                        <a:rPr lang="en-US" sz="900" dirty="0" smtClean="0"/>
                        <a:t> </a:t>
                      </a:r>
                    </a:p>
                    <a:p>
                      <a:r>
                        <a:rPr lang="en-US" sz="900" dirty="0" smtClean="0"/>
                        <a:t>0 </a:t>
                      </a:r>
                      <a:br>
                        <a:rPr lang="en-US" sz="900" dirty="0" smtClean="0"/>
                      </a:br>
                      <a:endParaRPr lang="en-US" sz="900" dirty="0">
                        <a:effectLst/>
                      </a:endParaRPr>
                    </a:p>
                  </a:txBody>
                  <a:tcPr marL="0" marR="0" marT="0" marB="0">
                    <a:lnL>
                      <a:noFill/>
                    </a:lnL>
                    <a:lnR>
                      <a:noFill/>
                    </a:lnR>
                    <a:lnT>
                      <a:noFill/>
                    </a:lnT>
                    <a:lnB>
                      <a:noFill/>
                    </a:lnB>
                  </a:tcPr>
                </a:tc>
                <a:tc>
                  <a:txBody>
                    <a:bodyPr/>
                    <a:lstStyle/>
                    <a:p>
                      <a:r>
                        <a:rPr lang="en-US" sz="900" dirty="0" err="1" smtClean="0"/>
                        <a:t>theresnoplacelikehomeonasnowynightx</a:t>
                      </a:r>
                      <a:r>
                        <a:rPr lang="en-US" sz="900" dirty="0" smtClean="0"/>
                        <a:t> </a:t>
                      </a:r>
                    </a:p>
                    <a:p>
                      <a:r>
                        <a:rPr lang="en-US" sz="900" dirty="0" err="1" smtClean="0"/>
                        <a:t>thisistheeasyoneab</a:t>
                      </a:r>
                      <a:endParaRPr lang="en-US" sz="900" b="0" i="0" kern="1200" dirty="0">
                        <a:solidFill>
                          <a:schemeClr val="tx1"/>
                        </a:solidFill>
                        <a:effectLst/>
                        <a:latin typeface="+mn-lt"/>
                        <a:ea typeface="+mn-ea"/>
                        <a:cs typeface="+mn-cs"/>
                      </a:endParaRPr>
                    </a:p>
                  </a:txBody>
                  <a:tcPr marL="0" marR="0" marT="0" marB="0">
                    <a:lnL>
                      <a:noFill/>
                    </a:lnL>
                    <a:lnR>
                      <a:noFill/>
                    </a:lnR>
                    <a:lnT>
                      <a:noFill/>
                    </a:lnT>
                    <a:lnB>
                      <a:noFill/>
                    </a:lnB>
                  </a:tcPr>
                </a:tc>
              </a:tr>
            </a:tbl>
          </a:graphicData>
        </a:graphic>
      </p:graphicFrame>
    </p:spTree>
    <p:extLst>
      <p:ext uri="{BB962C8B-B14F-4D97-AF65-F5344CB8AC3E}">
        <p14:creationId xmlns:p14="http://schemas.microsoft.com/office/powerpoint/2010/main" val="2172104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altLang="ko-KR" sz="900" dirty="0" smtClean="0">
                <a:sym typeface="Wingdings" pitchFamily="2" charset="2"/>
              </a:rPr>
              <a:t>Type: String</a:t>
            </a:r>
          </a:p>
          <a:p>
            <a:pPr marL="342900" indent="-342900">
              <a:buFont typeface="Wingdings" pitchFamily="2" charset="2"/>
              <a:buChar char="Ø"/>
            </a:pPr>
            <a:r>
              <a:rPr lang="en-US" altLang="ko-KR" sz="900" dirty="0" smtClean="0">
                <a:sym typeface="Wingdings" pitchFamily="2" charset="2"/>
              </a:rPr>
              <a:t>Level: Hard</a:t>
            </a:r>
          </a:p>
          <a:p>
            <a:pPr marL="342900" indent="-342900">
              <a:buFont typeface="Wingdings" pitchFamily="2" charset="2"/>
              <a:buChar char="Ø"/>
            </a:pPr>
            <a:r>
              <a:rPr lang="en-US" altLang="ko-KR" sz="900" dirty="0" err="1" smtClean="0">
                <a:sym typeface="Wingdings" pitchFamily="2" charset="2"/>
              </a:rPr>
              <a:t>Href</a:t>
            </a:r>
            <a:r>
              <a:rPr lang="en-US" altLang="ko-KR" sz="900" dirty="0" smtClean="0">
                <a:sym typeface="Wingdings" pitchFamily="2" charset="2"/>
              </a:rPr>
              <a:t>: </a:t>
            </a:r>
            <a:r>
              <a:rPr lang="en-US" sz="900" dirty="0">
                <a:hlinkClick r:id="rId2"/>
              </a:rPr>
              <a:t>https://vn.spoj.com/problems/QBSTR</a:t>
            </a:r>
            <a:r>
              <a:rPr lang="en-US" sz="900" dirty="0" smtClean="0">
                <a:hlinkClick r:id="rId2"/>
              </a:rPr>
              <a:t>/</a:t>
            </a:r>
            <a:endParaRPr lang="en-US" sz="900" dirty="0" smtClean="0"/>
          </a:p>
          <a:p>
            <a:r>
              <a:rPr lang="vi-VN" sz="900" dirty="0"/>
              <a:t>Xâu ký tự X được gọi là xâu con của xâu ký tự Y nếu ta có thể xoá đi một số ký tự trong xâu Y để được xâu X.</a:t>
            </a:r>
          </a:p>
          <a:p>
            <a:r>
              <a:rPr lang="vi-VN" sz="900" dirty="0"/>
              <a:t>Cho biết hai xâu ký tự A và B, hãy tìm xâu ký tự C có độ dài lớn nhất và là con của cả A và B.</a:t>
            </a:r>
          </a:p>
          <a:p>
            <a:r>
              <a:rPr lang="vi-VN" sz="900" dirty="0"/>
              <a:t>Input</a:t>
            </a:r>
          </a:p>
          <a:p>
            <a:r>
              <a:rPr lang="vi-VN" sz="900" dirty="0"/>
              <a:t>Dòng 1: chứa xâu A</a:t>
            </a:r>
          </a:p>
          <a:p>
            <a:r>
              <a:rPr lang="vi-VN" sz="900" dirty="0"/>
              <a:t>Dòng 2: chứa xâu B</a:t>
            </a:r>
          </a:p>
          <a:p>
            <a:r>
              <a:rPr lang="vi-VN" sz="900" dirty="0"/>
              <a:t>Output</a:t>
            </a:r>
          </a:p>
          <a:p>
            <a:r>
              <a:rPr lang="vi-VN" sz="900" dirty="0"/>
              <a:t>Chỉ gồm một dòng ghi độ dài xâu C tìm </a:t>
            </a:r>
            <a:r>
              <a:rPr lang="vi-VN" sz="900" dirty="0" smtClean="0"/>
              <a:t>được</a:t>
            </a:r>
            <a:endParaRPr lang="en-US" sz="900" dirty="0" smtClean="0"/>
          </a:p>
          <a:p>
            <a:endParaRPr lang="en-US" sz="900" dirty="0"/>
          </a:p>
          <a:p>
            <a:pPr marL="171450" indent="-171450">
              <a:buFont typeface="Wingdings" pitchFamily="2" charset="2"/>
              <a:buChar char="Ø"/>
            </a:pPr>
            <a:r>
              <a:rPr lang="en-US" sz="900" dirty="0"/>
              <a:t>Example</a:t>
            </a:r>
          </a:p>
          <a:p>
            <a:endParaRPr lang="vi-VN" sz="900" dirty="0"/>
          </a:p>
        </p:txBody>
      </p:sp>
      <p:sp>
        <p:nvSpPr>
          <p:cNvPr id="8" name="Title 2"/>
          <p:cNvSpPr>
            <a:spLocks noGrp="1"/>
          </p:cNvSpPr>
          <p:nvPr>
            <p:ph type="title"/>
          </p:nvPr>
        </p:nvSpPr>
        <p:spPr>
          <a:xfrm>
            <a:off x="1547664" y="0"/>
            <a:ext cx="7596336" cy="884466"/>
          </a:xfrm>
        </p:spPr>
        <p:txBody>
          <a:bodyPr/>
          <a:lstStyle/>
          <a:p>
            <a:r>
              <a:rPr lang="en-US" b="0" dirty="0">
                <a:latin typeface="inherit"/>
              </a:rPr>
              <a:t>2. QBSTR - </a:t>
            </a:r>
            <a:r>
              <a:rPr lang="en-US" b="0" dirty="0" err="1">
                <a:latin typeface="inherit"/>
              </a:rPr>
              <a:t>Xâu</a:t>
            </a:r>
            <a:r>
              <a:rPr lang="en-US" b="0" dirty="0">
                <a:latin typeface="inherit"/>
              </a:rPr>
              <a:t> con </a:t>
            </a:r>
            <a:r>
              <a:rPr lang="en-US" b="0" dirty="0" err="1">
                <a:latin typeface="inherit"/>
              </a:rPr>
              <a:t>chung</a:t>
            </a:r>
            <a:r>
              <a:rPr lang="en-US" b="0" dirty="0">
                <a:latin typeface="inherit"/>
              </a:rPr>
              <a:t> </a:t>
            </a:r>
            <a:r>
              <a:rPr lang="en-US" b="0" dirty="0" err="1">
                <a:latin typeface="inherit"/>
              </a:rPr>
              <a:t>dài</a:t>
            </a:r>
            <a:r>
              <a:rPr lang="en-US" b="0" dirty="0">
                <a:latin typeface="inherit"/>
              </a:rPr>
              <a:t> </a:t>
            </a:r>
            <a:r>
              <a:rPr lang="en-US" b="0" dirty="0" err="1">
                <a:latin typeface="inherit"/>
              </a:rPr>
              <a:t>nhất</a:t>
            </a:r>
            <a:endParaRPr lang="en-US" b="0" dirty="0"/>
          </a:p>
        </p:txBody>
      </p:sp>
      <p:sp>
        <p:nvSpPr>
          <p:cNvPr id="3" name="Rectangle 1"/>
          <p:cNvSpPr>
            <a:spLocks noChangeArrowheads="1"/>
          </p:cNvSpPr>
          <p:nvPr/>
        </p:nvSpPr>
        <p:spPr bwMode="auto">
          <a:xfrm>
            <a:off x="45720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30400586"/>
              </p:ext>
            </p:extLst>
          </p:nvPr>
        </p:nvGraphicFramePr>
        <p:xfrm>
          <a:off x="1907704" y="2859782"/>
          <a:ext cx="6768752" cy="483488"/>
        </p:xfrm>
        <a:graphic>
          <a:graphicData uri="http://schemas.openxmlformats.org/drawingml/2006/table">
            <a:tbl>
              <a:tblPr/>
              <a:tblGrid>
                <a:gridCol w="3384376"/>
                <a:gridCol w="3384376"/>
              </a:tblGrid>
              <a:tr h="209168">
                <a:tc>
                  <a:txBody>
                    <a:bodyPr/>
                    <a:lstStyle/>
                    <a:p>
                      <a:pPr algn="just"/>
                      <a:r>
                        <a:rPr lang="en-US" sz="900" dirty="0" smtClean="0">
                          <a:effectLst/>
                        </a:rPr>
                        <a:t>Input</a:t>
                      </a:r>
                      <a:endParaRPr lang="en-US" sz="900" dirty="0">
                        <a:effectLst/>
                      </a:endParaRPr>
                    </a:p>
                  </a:txBody>
                  <a:tcPr marL="0" marR="0" marT="0" marB="0">
                    <a:lnL>
                      <a:noFill/>
                    </a:lnL>
                    <a:lnR>
                      <a:noFill/>
                    </a:lnR>
                    <a:lnT>
                      <a:noFill/>
                    </a:lnT>
                    <a:lnB>
                      <a:noFill/>
                    </a:lnB>
                  </a:tcPr>
                </a:tc>
                <a:tc>
                  <a:txBody>
                    <a:bodyPr/>
                    <a:lstStyle/>
                    <a:p>
                      <a:pPr algn="just"/>
                      <a:r>
                        <a:rPr lang="en-US" sz="900">
                          <a:effectLst/>
                        </a:rPr>
                        <a:t>Output</a:t>
                      </a:r>
                    </a:p>
                  </a:txBody>
                  <a:tcPr marL="0" marR="0" marT="0" marB="0">
                    <a:lnL>
                      <a:noFill/>
                    </a:lnL>
                    <a:lnR>
                      <a:noFill/>
                    </a:lnR>
                    <a:lnT>
                      <a:noFill/>
                    </a:lnT>
                    <a:lnB>
                      <a:noFill/>
                    </a:lnB>
                  </a:tcPr>
                </a:tc>
              </a:tr>
              <a:tr h="0">
                <a:tc>
                  <a:txBody>
                    <a:bodyPr/>
                    <a:lstStyle/>
                    <a:p>
                      <a:r>
                        <a:rPr lang="en-US" sz="900" dirty="0" smtClean="0"/>
                        <a:t>Abc1def2ghi3</a:t>
                      </a:r>
                    </a:p>
                    <a:p>
                      <a:r>
                        <a:rPr lang="en-US" sz="900" dirty="0" smtClean="0"/>
                        <a:t>Abcdefghi123</a:t>
                      </a:r>
                      <a:endParaRPr lang="en-US" sz="900" dirty="0">
                        <a:effectLst/>
                      </a:endParaRPr>
                    </a:p>
                  </a:txBody>
                  <a:tcPr marL="0" marR="0" marT="0" marB="0">
                    <a:lnL>
                      <a:noFill/>
                    </a:lnL>
                    <a:lnR>
                      <a:noFill/>
                    </a:lnR>
                    <a:lnT>
                      <a:noFill/>
                    </a:lnT>
                    <a:lnB>
                      <a:noFill/>
                    </a:lnB>
                  </a:tcPr>
                </a:tc>
                <a:tc>
                  <a:txBody>
                    <a:bodyPr/>
                    <a:lstStyle/>
                    <a:p>
                      <a:r>
                        <a:rPr lang="en-US" sz="900" b="0" i="0" kern="1200" dirty="0" smtClean="0">
                          <a:solidFill>
                            <a:schemeClr val="tx1"/>
                          </a:solidFill>
                          <a:effectLst/>
                          <a:latin typeface="+mn-lt"/>
                          <a:ea typeface="+mn-ea"/>
                          <a:cs typeface="+mn-cs"/>
                        </a:rPr>
                        <a:t>10</a:t>
                      </a:r>
                      <a:endParaRPr lang="en-US" sz="900" b="0" i="0" kern="1200" dirty="0">
                        <a:solidFill>
                          <a:schemeClr val="tx1"/>
                        </a:solidFill>
                        <a:effectLst/>
                        <a:latin typeface="+mn-lt"/>
                        <a:ea typeface="+mn-ea"/>
                        <a:cs typeface="+mn-cs"/>
                      </a:endParaRPr>
                    </a:p>
                  </a:txBody>
                  <a:tcPr marL="0" marR="0" marT="0" marB="0">
                    <a:lnL>
                      <a:noFill/>
                    </a:lnL>
                    <a:lnR>
                      <a:noFill/>
                    </a:lnR>
                    <a:lnT>
                      <a:noFill/>
                    </a:lnT>
                    <a:lnB>
                      <a:noFill/>
                    </a:lnB>
                  </a:tcPr>
                </a:tc>
              </a:tr>
            </a:tbl>
          </a:graphicData>
        </a:graphic>
      </p:graphicFrame>
    </p:spTree>
    <p:extLst>
      <p:ext uri="{BB962C8B-B14F-4D97-AF65-F5344CB8AC3E}">
        <p14:creationId xmlns:p14="http://schemas.microsoft.com/office/powerpoint/2010/main" val="3644483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18FFD553-3D4C-CB4A-A772-E31A5F514008}"/>
              </a:ext>
            </a:extLst>
          </p:cNvPr>
          <p:cNvSpPr>
            <a:spLocks noGrp="1"/>
          </p:cNvSpPr>
          <p:nvPr>
            <p:ph type="title"/>
          </p:nvPr>
        </p:nvSpPr>
        <p:spPr/>
        <p:txBody>
          <a:bodyPr/>
          <a:lstStyle/>
          <a:p>
            <a:r>
              <a:rPr lang="en-US" dirty="0" smtClean="0"/>
              <a:t>3. </a:t>
            </a:r>
            <a:r>
              <a:rPr lang="vi-VN" dirty="0" smtClean="0"/>
              <a:t>Xây </a:t>
            </a:r>
            <a:r>
              <a:rPr lang="vi-VN" dirty="0"/>
              <a:t>tháp</a:t>
            </a:r>
          </a:p>
        </p:txBody>
      </p:sp>
      <p:sp>
        <p:nvSpPr>
          <p:cNvPr id="4" name="Chỗ dành sẵn cho Nội dung 3">
            <a:extLst>
              <a:ext uri="{FF2B5EF4-FFF2-40B4-BE49-F238E27FC236}">
                <a16:creationId xmlns="" xmlns:a16="http://schemas.microsoft.com/office/drawing/2014/main" id="{622761C5-A7D1-0D45-B68A-34E42022C751}"/>
              </a:ext>
            </a:extLst>
          </p:cNvPr>
          <p:cNvSpPr>
            <a:spLocks noGrp="1"/>
          </p:cNvSpPr>
          <p:nvPr>
            <p:ph idx="10"/>
          </p:nvPr>
        </p:nvSpPr>
        <p:spPr>
          <a:xfrm>
            <a:off x="1619672" y="1208841"/>
            <a:ext cx="6912768" cy="2995737"/>
          </a:xfrm>
        </p:spPr>
        <p:txBody>
          <a:bodyPr/>
          <a:lstStyle/>
          <a:p>
            <a:r>
              <a:rPr lang="vi-VN"/>
              <a:t>Cho N viên gạch có cân nặng là A1, A2, A3, ... An và độ cao của 2 tòa tháp M1, M2. Biết số gạch đã cho vừa đủ để xây dựng 2 tòa tháp (M1 + M2 = N). Hãy viết chương trình tính chi phí nhỏ nhất để xây dựng 2 tòa tháp, biết rằng chi phí xây dựng tháp được tính bằng công thức: cân nặng của viên gạch nhân với tầng để đặt viên gạch đó.</a:t>
            </a:r>
          </a:p>
          <a:p>
            <a:r>
              <a:rPr lang="vi-VN"/>
              <a:t>Ví dụ: Cho N = 5, M1 = 3, M2 = 2</a:t>
            </a:r>
          </a:p>
          <a:p>
            <a:r>
              <a:rPr lang="vi-VN"/>
              <a:t>Cho các viên gạch có cân nặng lần lượt là: 7kg, 3kg, 4kg, 1kg, 5kg</a:t>
            </a:r>
          </a:p>
          <a:p>
            <a:r>
              <a:rPr lang="vi-VN"/>
              <a:t>Tòa tháp M1 được xây dựng với chi phí là:</a:t>
            </a:r>
          </a:p>
          <a:p>
            <a:r>
              <a:rPr lang="vi-VN"/>
              <a:t>1 x 3 = 3 (viên gạch 1kg đặt ở tầng 3 của tháp M1)</a:t>
            </a:r>
          </a:p>
          <a:p>
            <a:r>
              <a:rPr lang="vi-VN"/>
              <a:t>3 x 2 = 6 (viên gạch 3kg đặt ở tầng 2 của tháp M1)</a:t>
            </a:r>
          </a:p>
          <a:p>
            <a:r>
              <a:rPr lang="vi-VN"/>
              <a:t>7 x 1 = 7 (viên gạch 7kg đặt ở tầng 1 của tháp M1)</a:t>
            </a:r>
          </a:p>
          <a:p>
            <a:r>
              <a:rPr lang="vi-VN"/>
              <a:t>Tổng chi phí xây dựng tháp M1 là 16. </a:t>
            </a:r>
          </a:p>
        </p:txBody>
      </p:sp>
    </p:spTree>
    <p:extLst>
      <p:ext uri="{BB962C8B-B14F-4D97-AF65-F5344CB8AC3E}">
        <p14:creationId xmlns:p14="http://schemas.microsoft.com/office/powerpoint/2010/main" val="30274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6053004A-3EF3-5F49-9DBB-8E2C473B2D9C}"/>
              </a:ext>
            </a:extLst>
          </p:cNvPr>
          <p:cNvSpPr>
            <a:spLocks noGrp="1"/>
          </p:cNvSpPr>
          <p:nvPr>
            <p:ph type="title"/>
          </p:nvPr>
        </p:nvSpPr>
        <p:spPr/>
        <p:txBody>
          <a:bodyPr/>
          <a:lstStyle/>
          <a:p>
            <a:r>
              <a:rPr lang="en-US" dirty="0" smtClean="0"/>
              <a:t>3. </a:t>
            </a:r>
            <a:r>
              <a:rPr lang="vi-VN" dirty="0" smtClean="0"/>
              <a:t>Xây </a:t>
            </a:r>
            <a:r>
              <a:rPr lang="vi-VN" dirty="0"/>
              <a:t>tháp</a:t>
            </a:r>
          </a:p>
        </p:txBody>
      </p:sp>
      <p:sp>
        <p:nvSpPr>
          <p:cNvPr id="4" name="Chỗ dành sẵn cho Nội dung 3">
            <a:extLst>
              <a:ext uri="{FF2B5EF4-FFF2-40B4-BE49-F238E27FC236}">
                <a16:creationId xmlns="" xmlns:a16="http://schemas.microsoft.com/office/drawing/2014/main" id="{D7CBAF80-80A2-1946-9481-59BFCF602AEB}"/>
              </a:ext>
            </a:extLst>
          </p:cNvPr>
          <p:cNvSpPr>
            <a:spLocks noGrp="1"/>
          </p:cNvSpPr>
          <p:nvPr>
            <p:ph idx="10"/>
          </p:nvPr>
        </p:nvSpPr>
        <p:spPr>
          <a:xfrm>
            <a:off x="1619672" y="1221669"/>
            <a:ext cx="6912768" cy="2995737"/>
          </a:xfrm>
        </p:spPr>
        <p:txBody>
          <a:bodyPr/>
          <a:lstStyle/>
          <a:p>
            <a:r>
              <a:rPr lang="vi-VN"/>
              <a:t>Tòa tháp M2:</a:t>
            </a:r>
          </a:p>
          <a:p>
            <a:r>
              <a:rPr lang="vi-VN"/>
              <a:t>4 x 2 = 8 (viên gạch 4kg đặt ở tầng 2 của tháp M2)</a:t>
            </a:r>
          </a:p>
          <a:p>
            <a:r>
              <a:rPr lang="vi-VN"/>
              <a:t>5 x 1 = 5 (viên gạch 5kg đặt ở tầng 1 của tháp M2)</a:t>
            </a:r>
          </a:p>
          <a:p>
            <a:r>
              <a:rPr lang="vi-VN"/>
              <a:t>Tổng chi phí xây dựng tháp M2 là 13</a:t>
            </a:r>
          </a:p>
          <a:p>
            <a:r>
              <a:rPr lang="vi-VN"/>
              <a:t>Vậy tổng chi phí nhỏ nhất để xây dựng 2 tòa tháp là 16 + 13 = 29</a:t>
            </a:r>
          </a:p>
          <a:p>
            <a:r>
              <a:rPr lang="vi-VN"/>
              <a:t>Điều kiện:</a:t>
            </a:r>
          </a:p>
          <a:p>
            <a:r>
              <a:rPr lang="vi-VN"/>
              <a:t>1 &lt;= N, M1, M2 &lt;= 50</a:t>
            </a:r>
          </a:p>
          <a:p>
            <a:r>
              <a:rPr lang="vi-VN"/>
              <a:t>1 &lt;= cân nặng viên gạch &lt;= 1000</a:t>
            </a:r>
          </a:p>
          <a:p>
            <a:r>
              <a:rPr lang="vi-VN"/>
              <a:t>Sample input:</a:t>
            </a:r>
          </a:p>
          <a:p>
            <a:endParaRPr lang="vi-VN"/>
          </a:p>
        </p:txBody>
      </p:sp>
    </p:spTree>
    <p:extLst>
      <p:ext uri="{BB962C8B-B14F-4D97-AF65-F5344CB8AC3E}">
        <p14:creationId xmlns:p14="http://schemas.microsoft.com/office/powerpoint/2010/main" val="421381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76F81C19-6F71-5147-9721-3A96533ABC0C}"/>
              </a:ext>
            </a:extLst>
          </p:cNvPr>
          <p:cNvSpPr>
            <a:spLocks noGrp="1"/>
          </p:cNvSpPr>
          <p:nvPr>
            <p:ph type="title"/>
          </p:nvPr>
        </p:nvSpPr>
        <p:spPr/>
        <p:txBody>
          <a:bodyPr/>
          <a:lstStyle/>
          <a:p>
            <a:r>
              <a:rPr lang="en-US" dirty="0" smtClean="0"/>
              <a:t>3. </a:t>
            </a:r>
            <a:r>
              <a:rPr lang="vi-VN" dirty="0" smtClean="0"/>
              <a:t>Xây </a:t>
            </a:r>
            <a:r>
              <a:rPr lang="vi-VN" dirty="0"/>
              <a:t>tháp</a:t>
            </a:r>
          </a:p>
        </p:txBody>
      </p:sp>
      <p:sp>
        <p:nvSpPr>
          <p:cNvPr id="4" name="Chỗ dành sẵn cho Nội dung 3">
            <a:extLst>
              <a:ext uri="{FF2B5EF4-FFF2-40B4-BE49-F238E27FC236}">
                <a16:creationId xmlns="" xmlns:a16="http://schemas.microsoft.com/office/drawing/2014/main" id="{BB84C89A-92EF-9945-AE38-3C9EF4F15926}"/>
              </a:ext>
            </a:extLst>
          </p:cNvPr>
          <p:cNvSpPr>
            <a:spLocks noGrp="1"/>
          </p:cNvSpPr>
          <p:nvPr>
            <p:ph idx="10"/>
          </p:nvPr>
        </p:nvSpPr>
        <p:spPr>
          <a:xfrm>
            <a:off x="1619672" y="1176770"/>
            <a:ext cx="6912768" cy="2995737"/>
          </a:xfrm>
        </p:spPr>
        <p:txBody>
          <a:bodyPr/>
          <a:lstStyle/>
          <a:p>
            <a:r>
              <a:rPr lang="vi-VN">
                <a:sym typeface="Wingdings" pitchFamily="2" charset="2"/>
              </a:rPr>
              <a:t>3    số test case</a:t>
            </a:r>
          </a:p>
          <a:p>
            <a:r>
              <a:rPr lang="vi-VN">
                <a:sym typeface="Wingdings" pitchFamily="2" charset="2"/>
              </a:rPr>
              <a:t>5 2 3    tương ứng N, M1, M2</a:t>
            </a:r>
          </a:p>
          <a:p>
            <a:r>
              <a:rPr lang="vi-VN">
                <a:sym typeface="Wingdings" pitchFamily="2" charset="2"/>
              </a:rPr>
              <a:t>7 3 4 1 5   số cân nặng tương ứng của N viên gạch</a:t>
            </a:r>
          </a:p>
          <a:p>
            <a:r>
              <a:rPr lang="vi-VN">
                <a:sym typeface="Wingdings" pitchFamily="2" charset="2"/>
              </a:rPr>
              <a:t>7 6 1</a:t>
            </a:r>
          </a:p>
          <a:p>
            <a:r>
              <a:rPr lang="vi-VN">
                <a:sym typeface="Wingdings" pitchFamily="2" charset="2"/>
              </a:rPr>
              <a:t>1 2 3 4 5 6 7</a:t>
            </a:r>
          </a:p>
          <a:p>
            <a:r>
              <a:rPr lang="vi-VN">
                <a:sym typeface="Wingdings" pitchFamily="2" charset="2"/>
              </a:rPr>
              <a:t>9 4 5</a:t>
            </a:r>
          </a:p>
          <a:p>
            <a:r>
              <a:rPr lang="vi-VN">
                <a:sym typeface="Wingdings" pitchFamily="2" charset="2"/>
              </a:rPr>
              <a:t>9 8 7 6 5 4 3 2 1</a:t>
            </a:r>
          </a:p>
          <a:p>
            <a:r>
              <a:rPr lang="vi-VN">
                <a:sym typeface="Wingdings" pitchFamily="2" charset="2"/>
              </a:rPr>
              <a:t>Sample output</a:t>
            </a:r>
          </a:p>
          <a:p>
            <a:r>
              <a:rPr lang="vi-VN">
                <a:sym typeface="Wingdings" pitchFamily="2" charset="2"/>
              </a:rPr>
              <a:t>#1 29</a:t>
            </a:r>
          </a:p>
          <a:p>
            <a:r>
              <a:rPr lang="vi-VN">
                <a:sym typeface="Wingdings" pitchFamily="2" charset="2"/>
              </a:rPr>
              <a:t>#2 63</a:t>
            </a:r>
          </a:p>
          <a:p>
            <a:r>
              <a:rPr lang="vi-VN">
                <a:sym typeface="Wingdings" pitchFamily="2" charset="2"/>
              </a:rPr>
              <a:t>#3 95</a:t>
            </a:r>
            <a:endParaRPr lang="vi-VN"/>
          </a:p>
        </p:txBody>
      </p:sp>
    </p:spTree>
    <p:extLst>
      <p:ext uri="{BB962C8B-B14F-4D97-AF65-F5344CB8AC3E}">
        <p14:creationId xmlns:p14="http://schemas.microsoft.com/office/powerpoint/2010/main" val="323486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058A1359-345A-EC43-B1C7-79B227065664}"/>
              </a:ext>
            </a:extLst>
          </p:cNvPr>
          <p:cNvSpPr>
            <a:spLocks noGrp="1"/>
          </p:cNvSpPr>
          <p:nvPr>
            <p:ph type="title"/>
          </p:nvPr>
        </p:nvSpPr>
        <p:spPr/>
        <p:txBody>
          <a:bodyPr/>
          <a:lstStyle/>
          <a:p>
            <a:r>
              <a:rPr lang="en-US" dirty="0" smtClean="0"/>
              <a:t>4. </a:t>
            </a:r>
            <a:r>
              <a:rPr lang="vi-VN" dirty="0" smtClean="0"/>
              <a:t>Chuỗi </a:t>
            </a:r>
            <a:r>
              <a:rPr lang="vi-VN" dirty="0"/>
              <a:t>con đối xứng dài nhất</a:t>
            </a:r>
          </a:p>
        </p:txBody>
      </p:sp>
      <p:sp>
        <p:nvSpPr>
          <p:cNvPr id="4" name="Chỗ dành sẵn cho Nội dung 3">
            <a:extLst>
              <a:ext uri="{FF2B5EF4-FFF2-40B4-BE49-F238E27FC236}">
                <a16:creationId xmlns="" xmlns:a16="http://schemas.microsoft.com/office/drawing/2014/main" id="{1C85B0CE-2452-8F4E-8A40-18FF2FE86158}"/>
              </a:ext>
            </a:extLst>
          </p:cNvPr>
          <p:cNvSpPr>
            <a:spLocks noGrp="1"/>
          </p:cNvSpPr>
          <p:nvPr>
            <p:ph idx="10"/>
          </p:nvPr>
        </p:nvSpPr>
        <p:spPr>
          <a:xfrm>
            <a:off x="1619672" y="1317881"/>
            <a:ext cx="6912768" cy="3242574"/>
          </a:xfrm>
        </p:spPr>
        <p:txBody>
          <a:bodyPr/>
          <a:lstStyle/>
          <a:p>
            <a:r>
              <a:rPr lang="vi-VN" altLang="ko-KR" dirty="0">
                <a:latin typeface="Arial" pitchFamily="34" charset="0"/>
                <a:cs typeface="Arial" pitchFamily="34" charset="0"/>
              </a:rPr>
              <a:t>Cho 1 chuỗi có độ dài tối đa là 1000 ký tự viết thường</a:t>
            </a:r>
          </a:p>
          <a:p>
            <a:r>
              <a:rPr lang="vi-VN" altLang="ko-KR" dirty="0"/>
              <a:t>In ra độ dài của chuỗi con đối xứng dài nhất</a:t>
            </a:r>
          </a:p>
          <a:p>
            <a:r>
              <a:rPr lang="vi-VN" altLang="ko-KR" dirty="0">
                <a:latin typeface="Arial" pitchFamily="34" charset="0"/>
                <a:cs typeface="Arial" pitchFamily="34" charset="0"/>
              </a:rPr>
              <a:t>Chuỗi đối xứng là chuỗi khi đọc từ trái sang phải hay từ phải sang trái ta đều như nhau</a:t>
            </a:r>
          </a:p>
          <a:p>
            <a:r>
              <a:rPr lang="vi-VN" altLang="ko-KR" dirty="0">
                <a:latin typeface="Arial" pitchFamily="34" charset="0"/>
                <a:cs typeface="Arial" pitchFamily="34" charset="0"/>
              </a:rPr>
              <a:t>Sample input:</a:t>
            </a:r>
          </a:p>
          <a:p>
            <a:pPr marL="342900" indent="-342900">
              <a:buAutoNum type="arabicPlain" startAt="2"/>
            </a:pPr>
            <a:r>
              <a:rPr lang="vi-VN" altLang="ko-KR" dirty="0">
                <a:sym typeface="Wingdings" pitchFamily="2" charset="2"/>
              </a:rPr>
              <a:t> số test case</a:t>
            </a:r>
          </a:p>
          <a:p>
            <a:r>
              <a:rPr lang="vi-VN" altLang="ko-KR" dirty="0">
                <a:sym typeface="Wingdings" pitchFamily="2" charset="2"/>
              </a:rPr>
              <a:t>ab</a:t>
            </a:r>
          </a:p>
          <a:p>
            <a:r>
              <a:rPr lang="vi-VN" altLang="ko-KR" dirty="0">
                <a:sym typeface="Wingdings" pitchFamily="2" charset="2"/>
              </a:rPr>
              <a:t>aaa</a:t>
            </a:r>
          </a:p>
          <a:p>
            <a:endParaRPr lang="vi-VN" altLang="ko-KR" dirty="0">
              <a:sym typeface="Wingdings" pitchFamily="2" charset="2"/>
            </a:endParaRPr>
          </a:p>
          <a:p>
            <a:r>
              <a:rPr lang="vi-VN" altLang="ko-KR" dirty="0">
                <a:sym typeface="Wingdings" pitchFamily="2" charset="2"/>
              </a:rPr>
              <a:t>Sample output:</a:t>
            </a:r>
          </a:p>
          <a:p>
            <a:r>
              <a:rPr lang="vi-VN" altLang="ko-KR" dirty="0">
                <a:sym typeface="Wingdings" pitchFamily="2" charset="2"/>
              </a:rPr>
              <a:t>#1 1</a:t>
            </a:r>
          </a:p>
          <a:p>
            <a:r>
              <a:rPr lang="vi-VN" altLang="ko-KR" dirty="0">
                <a:sym typeface="Wingdings" pitchFamily="2" charset="2"/>
              </a:rPr>
              <a:t>#2 3</a:t>
            </a:r>
            <a:endParaRPr lang="vi-VN"/>
          </a:p>
        </p:txBody>
      </p:sp>
    </p:spTree>
    <p:extLst>
      <p:ext uri="{BB962C8B-B14F-4D97-AF65-F5344CB8AC3E}">
        <p14:creationId xmlns:p14="http://schemas.microsoft.com/office/powerpoint/2010/main" val="342765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5 . </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smtClean="0">
                <a:hlinkClick r:id="rId2"/>
              </a:rPr>
              <a:t>https</a:t>
            </a:r>
            <a:r>
              <a:rPr lang="vi-VN" sz="1000" dirty="0">
                <a:hlinkClick r:id="rId2"/>
              </a:rPr>
              <a:t>://vn.spoj.com/problems/QMAX</a:t>
            </a:r>
            <a:r>
              <a:rPr lang="vi-VN" sz="1000" dirty="0" smtClean="0">
                <a:hlinkClick r:id="rId2"/>
              </a:rPr>
              <a:t>/</a:t>
            </a:r>
            <a:endParaRPr lang="en-US" sz="1000" dirty="0" smtClean="0"/>
          </a:p>
          <a:p>
            <a:endParaRPr lang="vi-VN" sz="1000" dirty="0"/>
          </a:p>
          <a:p>
            <a:r>
              <a:rPr lang="vi-VN" sz="1000" dirty="0"/>
              <a:t>QMAX - Giá trị lớn </a:t>
            </a:r>
            <a:r>
              <a:rPr lang="vi-VN" sz="1000" dirty="0" smtClean="0"/>
              <a:t>nhất</a:t>
            </a:r>
            <a:endParaRPr lang="vi-VN" sz="1000" dirty="0"/>
          </a:p>
          <a:p>
            <a:r>
              <a:rPr lang="vi-VN" sz="1000" dirty="0"/>
              <a:t>Cho một dãy gồm n phần tử có giá trị ban đầu bằng 0</a:t>
            </a:r>
            <a:r>
              <a:rPr lang="vi-VN" sz="1000" dirty="0" smtClean="0"/>
              <a:t>.</a:t>
            </a:r>
            <a:endParaRPr lang="vi-VN" sz="1000" dirty="0"/>
          </a:p>
          <a:p>
            <a:r>
              <a:rPr lang="vi-VN" sz="1000" dirty="0"/>
              <a:t>Cho m phép biến đổi, mỗi phép có dạng (u, v, k): tăng mỗi phần tử từ vị trí u đến vị trí v lên k đơn vị</a:t>
            </a:r>
            <a:r>
              <a:rPr lang="vi-VN" sz="1000" dirty="0" smtClean="0"/>
              <a:t>.</a:t>
            </a:r>
            <a:endParaRPr lang="vi-VN" sz="1000" dirty="0"/>
          </a:p>
          <a:p>
            <a:r>
              <a:rPr lang="vi-VN" sz="1000" dirty="0"/>
              <a:t>Cho q câu hỏi, mỗi câu có dạng (u, v): cho biết phần tử có giá trị lớn nhất thuộc đoạn [u, v</a:t>
            </a:r>
            <a:r>
              <a:rPr lang="vi-VN" sz="1000" dirty="0" smtClean="0"/>
              <a:t>]</a:t>
            </a:r>
            <a:endParaRPr lang="vi-VN" sz="1000" dirty="0"/>
          </a:p>
          <a:p>
            <a:r>
              <a:rPr lang="vi-VN" sz="1000" dirty="0"/>
              <a:t>Giới hạn</a:t>
            </a:r>
          </a:p>
          <a:p>
            <a:r>
              <a:rPr lang="vi-VN" sz="1000" dirty="0"/>
              <a:t>n, m, q &lt;= 50000</a:t>
            </a:r>
          </a:p>
          <a:p>
            <a:r>
              <a:rPr lang="vi-VN" sz="1000" dirty="0"/>
              <a:t>k &gt; 0</a:t>
            </a:r>
          </a:p>
          <a:p>
            <a:r>
              <a:rPr lang="vi-VN" sz="1000" dirty="0"/>
              <a:t>Giá trị của một phần tử luôn không vượt quá </a:t>
            </a:r>
            <a:r>
              <a:rPr lang="vi-VN" sz="1000" dirty="0" smtClean="0"/>
              <a:t>231-1</a:t>
            </a:r>
            <a:endParaRPr lang="vi-VN" sz="1000" dirty="0"/>
          </a:p>
        </p:txBody>
      </p:sp>
    </p:spTree>
    <p:extLst>
      <p:ext uri="{BB962C8B-B14F-4D97-AF65-F5344CB8AC3E}">
        <p14:creationId xmlns:p14="http://schemas.microsoft.com/office/powerpoint/2010/main" val="3621818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4042</TotalTime>
  <Words>1090</Words>
  <Application>Microsoft Office PowerPoint</Application>
  <PresentationFormat>On-screen Show (16:9)</PresentationFormat>
  <Paragraphs>123</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PowerPoint Presentation</vt:lpstr>
      <vt:lpstr>1. TOANDFRO - To and Fro</vt:lpstr>
      <vt:lpstr>1. TOANDFRO - To and Fro</vt:lpstr>
      <vt:lpstr>2. QBSTR - Xâu con chung dài nhất</vt:lpstr>
      <vt:lpstr>3. Xây tháp</vt:lpstr>
      <vt:lpstr>3. Xây tháp</vt:lpstr>
      <vt:lpstr>3. Xây tháp</vt:lpstr>
      <vt:lpstr>4. Chuỗi con đối xứng dài nhất</vt:lpstr>
      <vt:lpstr>5 . </vt:lpstr>
      <vt:lpstr>5.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Nguyễn Tuan</cp:lastModifiedBy>
  <cp:revision>105</cp:revision>
  <dcterms:created xsi:type="dcterms:W3CDTF">2014-04-01T16:27:38Z</dcterms:created>
  <dcterms:modified xsi:type="dcterms:W3CDTF">2020-08-28T00:53:22Z</dcterms:modified>
</cp:coreProperties>
</file>