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68" r:id="rId4"/>
    <p:sldId id="270" r:id="rId5"/>
    <p:sldId id="273" r:id="rId6"/>
    <p:sldId id="274" r:id="rId7"/>
    <p:sldId id="271" r:id="rId8"/>
    <p:sldId id="272" r:id="rId9"/>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8/18/2020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8/18/2020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8/18/2020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8/18/2020</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spoj.com/problems/FACEFRND/"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vn.spoj.com/problems/LIQ/"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spoj.com/problems/EXPECT/"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www.spoj.com/problems/SMPSEQ3/"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283968" y="3243850"/>
            <a:ext cx="4860032" cy="584775"/>
          </a:xfrm>
          <a:prstGeom prst="rect">
            <a:avLst/>
          </a:prstGeom>
          <a:noFill/>
          <a:ln w="9525">
            <a:noFill/>
            <a:miter lim="800000"/>
            <a:headEnd/>
            <a:tailEnd/>
          </a:ln>
        </p:spPr>
        <p:txBody>
          <a:bodyPr wrap="square">
            <a:spAutoFit/>
          </a:bodyPr>
          <a:lstStyle/>
          <a:p>
            <a:r>
              <a:rPr lang="vi-VN" altLang="ko-KR" sz="3200" b="1" dirty="0">
                <a:solidFill>
                  <a:schemeClr val="tx1">
                    <a:lumMod val="75000"/>
                    <a:lumOff val="25000"/>
                  </a:schemeClr>
                </a:solidFill>
                <a:latin typeface="Arial" pitchFamily="34" charset="0"/>
                <a:ea typeface="맑은 고딕" pitchFamily="50" charset="-127"/>
                <a:cs typeface="Arial" pitchFamily="34" charset="0"/>
              </a:rPr>
              <a:t>Bài tập luyện tập</a:t>
            </a:r>
            <a:endParaRPr lang="en-US" altLang="ko-KR" sz="3200" b="1" dirty="0">
              <a:solidFill>
                <a:schemeClr val="tx1">
                  <a:lumMod val="75000"/>
                  <a:lumOff val="25000"/>
                </a:schemeClr>
              </a:solidFill>
              <a:latin typeface="Arial" pitchFamily="34" charset="0"/>
              <a:ea typeface="맑은 고딕" pitchFamily="50" charset="-127"/>
              <a:cs typeface="Arial" pitchFamily="34" charset="0"/>
            </a:endParaRPr>
          </a:p>
        </p:txBody>
      </p:sp>
      <p:grpSp>
        <p:nvGrpSpPr>
          <p:cNvPr id="11" name="Group 10"/>
          <p:cNvGrpSpPr/>
          <p:nvPr/>
        </p:nvGrpSpPr>
        <p:grpSpPr>
          <a:xfrm>
            <a:off x="7956376" y="267494"/>
            <a:ext cx="937514" cy="230402"/>
            <a:chOff x="3275856" y="1242391"/>
            <a:chExt cx="1656184" cy="407020"/>
          </a:xfrm>
        </p:grpSpPr>
        <p:sp>
          <p:nvSpPr>
            <p:cNvPr id="12" name="Rounded Rectangle 11"/>
            <p:cNvSpPr/>
            <p:nvPr/>
          </p:nvSpPr>
          <p:spPr>
            <a:xfrm>
              <a:off x="3275856" y="1242391"/>
              <a:ext cx="1656184" cy="407020"/>
            </a:xfrm>
            <a:prstGeom prst="roundRect">
              <a:avLst>
                <a:gd name="adj" fmla="val 50000"/>
              </a:avLst>
            </a:prstGeom>
            <a:solidFill>
              <a:schemeClr val="bg1">
                <a:alpha val="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Picture 2" descr="E:\002-KIMS BUSINESS\007-01-ALLPPT.com\011-ALLPPT-LOGO\allppt-logo-e.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contrast="40000"/>
                      </a14:imgEffect>
                    </a14:imgLayer>
                  </a14:imgProps>
                </a:ext>
                <a:ext uri="{28A0092B-C50C-407E-A947-70E740481C1C}">
                  <a14:useLocalDpi xmlns:a14="http://schemas.microsoft.com/office/drawing/2010/main" val="0"/>
                </a:ext>
              </a:extLst>
            </a:blip>
            <a:srcRect/>
            <a:stretch>
              <a:fillRect/>
            </a:stretch>
          </p:blipFill>
          <p:spPr bwMode="auto">
            <a:xfrm>
              <a:off x="3516120" y="1319622"/>
              <a:ext cx="1187245" cy="247343"/>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p:cNvSpPr/>
          <p:nvPr/>
        </p:nvSpPr>
        <p:spPr>
          <a:xfrm>
            <a:off x="4011176" y="2924170"/>
            <a:ext cx="144016" cy="122413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3447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0"/>
          </p:nvPr>
        </p:nvSpPr>
        <p:spPr>
          <a:xfrm>
            <a:off x="1547664" y="1269473"/>
            <a:ext cx="7272808" cy="3367951"/>
          </a:xfrm>
        </p:spPr>
        <p:txBody>
          <a:bodyPr/>
          <a:lstStyle/>
          <a:p>
            <a:pPr marL="342900" indent="-342900">
              <a:buFont typeface="Wingdings" pitchFamily="2" charset="2"/>
              <a:buChar char="Ø"/>
            </a:pPr>
            <a:r>
              <a:rPr lang="en-US" altLang="ko-KR" sz="900" dirty="0" smtClean="0">
                <a:sym typeface="Wingdings" pitchFamily="2" charset="2"/>
              </a:rPr>
              <a:t>Type: Array 1-D</a:t>
            </a:r>
          </a:p>
          <a:p>
            <a:pPr marL="342900" indent="-342900">
              <a:buFont typeface="Wingdings" pitchFamily="2" charset="2"/>
              <a:buChar char="Ø"/>
            </a:pPr>
            <a:r>
              <a:rPr lang="en-US" altLang="ko-KR" sz="900" dirty="0" smtClean="0">
                <a:sym typeface="Wingdings" pitchFamily="2" charset="2"/>
              </a:rPr>
              <a:t>Level: normal</a:t>
            </a:r>
          </a:p>
          <a:p>
            <a:pPr marL="342900" indent="-342900">
              <a:buFont typeface="Wingdings" pitchFamily="2" charset="2"/>
              <a:buChar char="Ø"/>
            </a:pPr>
            <a:r>
              <a:rPr lang="en-US" altLang="ko-KR" sz="900" dirty="0" err="1" smtClean="0">
                <a:sym typeface="Wingdings" pitchFamily="2" charset="2"/>
              </a:rPr>
              <a:t>Href</a:t>
            </a:r>
            <a:r>
              <a:rPr lang="en-US" altLang="ko-KR" sz="900" dirty="0" smtClean="0">
                <a:sym typeface="Wingdings" pitchFamily="2" charset="2"/>
              </a:rPr>
              <a:t>: </a:t>
            </a:r>
            <a:r>
              <a:rPr lang="en-US" sz="900" dirty="0">
                <a:hlinkClick r:id="rId2"/>
              </a:rPr>
              <a:t>https://www.spoj.com/problems/FACEFRND</a:t>
            </a:r>
            <a:r>
              <a:rPr lang="en-US" sz="900" dirty="0" smtClean="0">
                <a:hlinkClick r:id="rId2"/>
              </a:rPr>
              <a:t>/</a:t>
            </a:r>
            <a:endParaRPr lang="en-US" sz="900" dirty="0" smtClean="0"/>
          </a:p>
          <a:p>
            <a:r>
              <a:rPr lang="vi-VN" sz="900" dirty="0"/>
              <a:t>Bob hầu như sử dụng một trang mạng xã hội mọi lúc. Anh đang thắc mắc Bạn bè của những người bạn trong trang mạng xã hội đó là gì? Nếu “X” là bạn của anh ấy và “Y” là bạn của X nhưng “Y” không phải là bạn của anh ấy, thì “Y” được gọi là bạn của bạn anh ấy. Bạn phải tìm xem Bob có bao nhiêu người bạn. (Mỗi người dùng trong trang mạng xã hội đó có một số ID gồm 4 chữ số duy nhất</a:t>
            </a:r>
            <a:r>
              <a:rPr lang="vi-VN" sz="900" dirty="0" smtClean="0"/>
              <a:t>)</a:t>
            </a:r>
            <a:endParaRPr lang="vi-VN" sz="900" dirty="0"/>
          </a:p>
          <a:p>
            <a:r>
              <a:rPr lang="vi-VN" sz="900" dirty="0"/>
              <a:t>Đầu vào</a:t>
            </a:r>
          </a:p>
          <a:p>
            <a:r>
              <a:rPr lang="vi-VN" sz="900" dirty="0"/>
              <a:t>Dòng đầu tiên chứa số nguyên “N” (1 &lt;= N &lt;= 100) số bạn bè trong Hồ sơ của Bob. Sau đó làm theo N dòng</a:t>
            </a:r>
            <a:r>
              <a:rPr lang="vi-VN" sz="900" dirty="0" smtClean="0"/>
              <a:t>.</a:t>
            </a:r>
            <a:endParaRPr lang="vi-VN" sz="900" dirty="0"/>
          </a:p>
          <a:p>
            <a:r>
              <a:rPr lang="vi-VN" sz="900" dirty="0"/>
              <a:t>Số nguyên đầu tiên trong mỗi dòng là số ID của bạn của Bob, sau đó số nguyên “M” (1 &lt;= M &lt;= 100) là số người trong danh sách bạn bè của anh ấy. Sau đó theo dõi M số nguyên trong dòng đó, biểu thị số ID của bạn bè trong danh sách bạn bè của anh ấy (không bao gồm Bob).</a:t>
            </a:r>
          </a:p>
          <a:p>
            <a:endParaRPr lang="vi-VN" sz="900" dirty="0"/>
          </a:p>
          <a:p>
            <a:r>
              <a:rPr lang="vi-VN" sz="900" dirty="0"/>
              <a:t>Đầu ra</a:t>
            </a:r>
          </a:p>
          <a:p>
            <a:r>
              <a:rPr lang="vi-VN" sz="900" dirty="0"/>
              <a:t>Xuất ra một số nguyên biểu thị số lượng bạn </a:t>
            </a:r>
            <a:r>
              <a:rPr lang="vi-VN" sz="900" dirty="0" smtClean="0"/>
              <a:t>bè</a:t>
            </a:r>
            <a:r>
              <a:rPr lang="en-US" sz="900" dirty="0" smtClean="0"/>
              <a:t> </a:t>
            </a:r>
            <a:r>
              <a:rPr lang="en-US" sz="900" dirty="0" err="1" smtClean="0"/>
              <a:t>của</a:t>
            </a:r>
            <a:r>
              <a:rPr lang="en-US" sz="900" dirty="0" smtClean="0"/>
              <a:t> </a:t>
            </a:r>
            <a:r>
              <a:rPr lang="vi-VN" sz="900" dirty="0"/>
              <a:t>của những người bạn </a:t>
            </a:r>
            <a:r>
              <a:rPr lang="vi-VN" sz="900" dirty="0" smtClean="0"/>
              <a:t>Bob</a:t>
            </a:r>
            <a:r>
              <a:rPr lang="vi-VN" sz="900" dirty="0"/>
              <a:t>.</a:t>
            </a:r>
            <a:endParaRPr lang="en-US" sz="900" dirty="0" smtClean="0"/>
          </a:p>
          <a:p>
            <a:pPr marL="342900" indent="-342900">
              <a:buFont typeface="Wingdings" pitchFamily="2" charset="2"/>
              <a:buChar char="Ø"/>
            </a:pPr>
            <a:r>
              <a:rPr lang="en-US" sz="900" dirty="0" smtClean="0">
                <a:sym typeface="Wingdings" pitchFamily="2" charset="2"/>
              </a:rPr>
              <a:t>Example:</a:t>
            </a:r>
          </a:p>
          <a:p>
            <a:r>
              <a:rPr lang="en-GB" sz="900" b="1" dirty="0"/>
              <a:t>Input:</a:t>
            </a:r>
            <a:r>
              <a:rPr lang="en-GB" sz="900" dirty="0"/>
              <a:t> </a:t>
            </a:r>
            <a:r>
              <a:rPr lang="en-GB" sz="900" dirty="0" smtClean="0"/>
              <a:t>			</a:t>
            </a:r>
            <a:r>
              <a:rPr lang="en-GB" sz="900" b="1" dirty="0"/>
              <a:t>Output:</a:t>
            </a:r>
            <a:r>
              <a:rPr lang="en-GB" sz="900" dirty="0"/>
              <a:t> </a:t>
            </a:r>
            <a:r>
              <a:rPr lang="en-GB" sz="900" dirty="0" smtClean="0"/>
              <a:t>6</a:t>
            </a:r>
          </a:p>
          <a:p>
            <a:r>
              <a:rPr lang="en-GB" sz="900" dirty="0" smtClean="0"/>
              <a:t>3</a:t>
            </a:r>
          </a:p>
          <a:p>
            <a:r>
              <a:rPr lang="en-GB" sz="900" dirty="0" smtClean="0"/>
              <a:t>2334 </a:t>
            </a:r>
            <a:r>
              <a:rPr lang="en-GB" sz="900" dirty="0"/>
              <a:t>5 1256 4323 7687 3244 </a:t>
            </a:r>
            <a:r>
              <a:rPr lang="en-GB" sz="900" dirty="0" smtClean="0"/>
              <a:t>5678</a:t>
            </a:r>
          </a:p>
          <a:p>
            <a:r>
              <a:rPr lang="en-GB" sz="900" dirty="0" smtClean="0"/>
              <a:t>1256 </a:t>
            </a:r>
            <a:r>
              <a:rPr lang="en-GB" sz="900" dirty="0"/>
              <a:t>2 2334 7687 </a:t>
            </a:r>
            <a:endParaRPr lang="en-GB" sz="900" dirty="0" smtClean="0"/>
          </a:p>
          <a:p>
            <a:r>
              <a:rPr lang="en-GB" sz="900" dirty="0" smtClean="0"/>
              <a:t>4323 </a:t>
            </a:r>
            <a:r>
              <a:rPr lang="en-GB" sz="900" dirty="0"/>
              <a:t>5 2334 5678 6547 9766 9543 </a:t>
            </a:r>
            <a:endParaRPr lang="en-GB" sz="900" dirty="0" smtClean="0"/>
          </a:p>
          <a:p>
            <a:endParaRPr lang="vi-VN" altLang="ko-KR" sz="900" dirty="0">
              <a:sym typeface="Wingdings" pitchFamily="2" charset="2"/>
            </a:endParaRPr>
          </a:p>
          <a:p>
            <a:endParaRPr lang="ko-KR" altLang="en-US" sz="900" dirty="0"/>
          </a:p>
        </p:txBody>
      </p:sp>
      <p:sp>
        <p:nvSpPr>
          <p:cNvPr id="8" name="Title 2"/>
          <p:cNvSpPr>
            <a:spLocks noGrp="1"/>
          </p:cNvSpPr>
          <p:nvPr>
            <p:ph type="title"/>
          </p:nvPr>
        </p:nvSpPr>
        <p:spPr>
          <a:xfrm>
            <a:off x="1547664" y="0"/>
            <a:ext cx="7596336" cy="884466"/>
          </a:xfrm>
        </p:spPr>
        <p:txBody>
          <a:bodyPr/>
          <a:lstStyle/>
          <a:p>
            <a:r>
              <a:rPr lang="en-US" b="0" dirty="0" smtClean="0"/>
              <a:t>1. FACEFRND </a:t>
            </a:r>
            <a:r>
              <a:rPr lang="en-US" b="0" dirty="0"/>
              <a:t>- Friends of Friends</a:t>
            </a:r>
          </a:p>
        </p:txBody>
      </p:sp>
    </p:spTree>
    <p:extLst>
      <p:ext uri="{BB962C8B-B14F-4D97-AF65-F5344CB8AC3E}">
        <p14:creationId xmlns:p14="http://schemas.microsoft.com/office/powerpoint/2010/main" val="4062177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0"/>
          </p:nvPr>
        </p:nvSpPr>
        <p:spPr>
          <a:xfrm>
            <a:off x="1547664" y="1269473"/>
            <a:ext cx="7272808" cy="3367951"/>
          </a:xfrm>
        </p:spPr>
        <p:txBody>
          <a:bodyPr/>
          <a:lstStyle/>
          <a:p>
            <a:pPr marL="342900" indent="-342900">
              <a:buFont typeface="Wingdings" pitchFamily="2" charset="2"/>
              <a:buChar char="Ø"/>
            </a:pPr>
            <a:r>
              <a:rPr lang="en-US" altLang="ko-KR" sz="900" dirty="0" smtClean="0">
                <a:sym typeface="Wingdings" pitchFamily="2" charset="2"/>
              </a:rPr>
              <a:t>Type: Array 1-D</a:t>
            </a:r>
          </a:p>
          <a:p>
            <a:pPr marL="342900" indent="-342900">
              <a:buFont typeface="Wingdings" pitchFamily="2" charset="2"/>
              <a:buChar char="Ø"/>
            </a:pPr>
            <a:r>
              <a:rPr lang="en-US" altLang="ko-KR" sz="900" dirty="0" smtClean="0">
                <a:sym typeface="Wingdings" pitchFamily="2" charset="2"/>
              </a:rPr>
              <a:t>Level: normal</a:t>
            </a:r>
          </a:p>
          <a:p>
            <a:pPr marL="342900" indent="-342900">
              <a:buFont typeface="Wingdings" pitchFamily="2" charset="2"/>
              <a:buChar char="Ø"/>
            </a:pPr>
            <a:r>
              <a:rPr lang="en-US" altLang="ko-KR" sz="900" dirty="0" err="1" smtClean="0">
                <a:sym typeface="Wingdings" pitchFamily="2" charset="2"/>
              </a:rPr>
              <a:t>Href</a:t>
            </a:r>
            <a:r>
              <a:rPr lang="en-US" altLang="ko-KR" sz="900" dirty="0" smtClean="0">
                <a:sym typeface="Wingdings" pitchFamily="2" charset="2"/>
              </a:rPr>
              <a:t>: </a:t>
            </a:r>
            <a:r>
              <a:rPr lang="en-US" sz="900" dirty="0">
                <a:hlinkClick r:id="rId2"/>
              </a:rPr>
              <a:t>https://vn.spoj.com/problems/LIQ</a:t>
            </a:r>
            <a:r>
              <a:rPr lang="en-US" sz="900" dirty="0" smtClean="0">
                <a:hlinkClick r:id="rId2"/>
              </a:rPr>
              <a:t>/</a:t>
            </a:r>
            <a:endParaRPr lang="en-US" sz="900" dirty="0" smtClean="0"/>
          </a:p>
          <a:p>
            <a:r>
              <a:rPr lang="vi-VN" sz="900" dirty="0"/>
              <a:t>Cho một dãy số nguyên gồm N phần tử A[1], A[2], ... A[N].</a:t>
            </a:r>
            <a:br>
              <a:rPr lang="vi-VN" sz="900" dirty="0"/>
            </a:br>
            <a:r>
              <a:rPr lang="vi-VN" sz="900" dirty="0"/>
              <a:t>Biết rằng dãy con tăng đơn điệu là 1 dãy A[i</a:t>
            </a:r>
            <a:r>
              <a:rPr lang="vi-VN" sz="900" baseline="-25000" dirty="0"/>
              <a:t>1</a:t>
            </a:r>
            <a:r>
              <a:rPr lang="vi-VN" sz="900" dirty="0"/>
              <a:t>],... A[i</a:t>
            </a:r>
            <a:r>
              <a:rPr lang="vi-VN" sz="900" baseline="-25000" dirty="0"/>
              <a:t>k</a:t>
            </a:r>
            <a:r>
              <a:rPr lang="vi-VN" sz="900" dirty="0"/>
              <a:t>] thỏa mãn</a:t>
            </a:r>
            <a:br>
              <a:rPr lang="vi-VN" sz="900" dirty="0"/>
            </a:br>
            <a:r>
              <a:rPr lang="vi-VN" sz="900" dirty="0"/>
              <a:t>i</a:t>
            </a:r>
            <a:r>
              <a:rPr lang="vi-VN" sz="900" baseline="-25000" dirty="0"/>
              <a:t>1</a:t>
            </a:r>
            <a:r>
              <a:rPr lang="vi-VN" sz="900" dirty="0"/>
              <a:t> &lt; i</a:t>
            </a:r>
            <a:r>
              <a:rPr lang="vi-VN" sz="900" baseline="-25000" dirty="0"/>
              <a:t>2</a:t>
            </a:r>
            <a:r>
              <a:rPr lang="vi-VN" sz="900" dirty="0"/>
              <a:t> &lt; ... &lt; i</a:t>
            </a:r>
            <a:r>
              <a:rPr lang="vi-VN" sz="900" baseline="-25000" dirty="0"/>
              <a:t>k</a:t>
            </a:r>
            <a:r>
              <a:rPr lang="vi-VN" sz="900" dirty="0"/>
              <a:t> và A[i</a:t>
            </a:r>
            <a:r>
              <a:rPr lang="vi-VN" sz="900" baseline="-25000" dirty="0"/>
              <a:t>1</a:t>
            </a:r>
            <a:r>
              <a:rPr lang="vi-VN" sz="900" dirty="0"/>
              <a:t>] &lt; A[i</a:t>
            </a:r>
            <a:r>
              <a:rPr lang="vi-VN" sz="900" baseline="-25000" dirty="0"/>
              <a:t>2</a:t>
            </a:r>
            <a:r>
              <a:rPr lang="vi-VN" sz="900" dirty="0"/>
              <a:t>] &lt; .. &lt; A[i</a:t>
            </a:r>
            <a:r>
              <a:rPr lang="vi-VN" sz="900" baseline="-25000" dirty="0"/>
              <a:t>k</a:t>
            </a:r>
            <a:r>
              <a:rPr lang="vi-VN" sz="900" dirty="0"/>
              <a:t>]. Hãy cho biết dãy con tăng đơn điệu dài nhất của dãy này có bao nhiêu phần tử</a:t>
            </a:r>
            <a:r>
              <a:rPr lang="vi-VN" sz="900" dirty="0" smtClean="0"/>
              <a:t>?</a:t>
            </a:r>
            <a:endParaRPr lang="en-US" sz="900" dirty="0" smtClean="0"/>
          </a:p>
          <a:p>
            <a:r>
              <a:rPr lang="vi-VN" sz="900" dirty="0"/>
              <a:t>Input</a:t>
            </a:r>
          </a:p>
          <a:p>
            <a:r>
              <a:rPr lang="vi-VN" sz="900" dirty="0"/>
              <a:t>Dòng 1 gồm 1 số nguyên là số N (1 ≤ N ≤ 1000).</a:t>
            </a:r>
          </a:p>
          <a:p>
            <a:r>
              <a:rPr lang="vi-VN" sz="900" dirty="0"/>
              <a:t>Dòng thứ 2 ghi N số nguyên A[1], A[2], .. A[N] (1 ≤ A[i] ≤ 10000).</a:t>
            </a:r>
          </a:p>
          <a:p>
            <a:r>
              <a:rPr lang="vi-VN" sz="900" dirty="0"/>
              <a:t>Output</a:t>
            </a:r>
          </a:p>
          <a:p>
            <a:r>
              <a:rPr lang="vi-VN" sz="900" dirty="0"/>
              <a:t>Ghi ra độ dài của dãy con tăng đơn điệu dài nhất.</a:t>
            </a:r>
          </a:p>
          <a:p>
            <a:pPr marL="342900" indent="-342900">
              <a:buFont typeface="Wingdings" pitchFamily="2" charset="2"/>
              <a:buChar char="Ø"/>
            </a:pPr>
            <a:r>
              <a:rPr lang="en-US" sz="900" dirty="0" smtClean="0">
                <a:sym typeface="Wingdings" pitchFamily="2" charset="2"/>
              </a:rPr>
              <a:t>Example:</a:t>
            </a:r>
          </a:p>
          <a:p>
            <a:r>
              <a:rPr lang="en-GB" sz="900" b="1" dirty="0"/>
              <a:t>Input:</a:t>
            </a:r>
            <a:r>
              <a:rPr lang="en-GB" sz="900" dirty="0"/>
              <a:t> </a:t>
            </a:r>
            <a:r>
              <a:rPr lang="en-GB" sz="900" dirty="0" smtClean="0"/>
              <a:t>				</a:t>
            </a:r>
            <a:r>
              <a:rPr lang="en-US" sz="900" b="1" dirty="0"/>
              <a:t>Output:</a:t>
            </a:r>
            <a:r>
              <a:rPr lang="en-US" sz="900" dirty="0"/>
              <a:t> </a:t>
            </a:r>
            <a:endParaRPr lang="en-US" sz="900" dirty="0" smtClean="0"/>
          </a:p>
          <a:p>
            <a:r>
              <a:rPr lang="en-GB" sz="900" dirty="0" smtClean="0"/>
              <a:t>6				4</a:t>
            </a:r>
            <a:endParaRPr lang="en-GB" sz="900" dirty="0"/>
          </a:p>
          <a:p>
            <a:r>
              <a:rPr lang="en-GB" sz="900" dirty="0"/>
              <a:t>1 2 5 4 6 2 </a:t>
            </a:r>
            <a:endParaRPr lang="ko-KR" altLang="en-US" sz="900" dirty="0"/>
          </a:p>
        </p:txBody>
      </p:sp>
      <p:sp>
        <p:nvSpPr>
          <p:cNvPr id="8" name="Title 2"/>
          <p:cNvSpPr>
            <a:spLocks noGrp="1"/>
          </p:cNvSpPr>
          <p:nvPr>
            <p:ph type="title"/>
          </p:nvPr>
        </p:nvSpPr>
        <p:spPr>
          <a:xfrm>
            <a:off x="1547664" y="0"/>
            <a:ext cx="7596336" cy="884466"/>
          </a:xfrm>
        </p:spPr>
        <p:txBody>
          <a:bodyPr/>
          <a:lstStyle/>
          <a:p>
            <a:r>
              <a:rPr lang="en-US" b="0" dirty="0" smtClean="0">
                <a:latin typeface="inherit"/>
              </a:rPr>
              <a:t>2. </a:t>
            </a:r>
            <a:r>
              <a:rPr lang="vi-VN" b="0" dirty="0">
                <a:latin typeface="inherit"/>
              </a:rPr>
              <a:t>LIQ - Dãy con tăng dài nhất ( bản dễ </a:t>
            </a:r>
            <a:r>
              <a:rPr lang="vi-VN" b="0" dirty="0" smtClean="0">
                <a:latin typeface="inherit"/>
              </a:rPr>
              <a:t>)</a:t>
            </a:r>
            <a:endParaRPr lang="en-US" b="0" dirty="0"/>
          </a:p>
        </p:txBody>
      </p:sp>
      <p:sp>
        <p:nvSpPr>
          <p:cNvPr id="5" name="Rectangle 1"/>
          <p:cNvSpPr>
            <a:spLocks noChangeArrowheads="1"/>
          </p:cNvSpPr>
          <p:nvPr/>
        </p:nvSpPr>
        <p:spPr bwMode="auto">
          <a:xfrm>
            <a:off x="457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17072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0"/>
          </p:nvPr>
        </p:nvSpPr>
        <p:spPr>
          <a:xfrm>
            <a:off x="1547664" y="1269473"/>
            <a:ext cx="7272808" cy="3367951"/>
          </a:xfrm>
        </p:spPr>
        <p:txBody>
          <a:bodyPr/>
          <a:lstStyle/>
          <a:p>
            <a:r>
              <a:rPr lang="vi-VN" altLang="ko-KR" dirty="0">
                <a:latin typeface="Arial" pitchFamily="34" charset="0"/>
                <a:cs typeface="Arial" pitchFamily="34" charset="0"/>
              </a:rPr>
              <a:t>Cho 1 chuỗi có độ dài tối đa là 1000 ký tự viết thường</a:t>
            </a:r>
          </a:p>
          <a:p>
            <a:r>
              <a:rPr lang="vi-VN" altLang="ko-KR" dirty="0"/>
              <a:t>Đếm trong chuỗi đó có bao nhiêu chuỗi con là chuỗi đối xứng</a:t>
            </a:r>
          </a:p>
          <a:p>
            <a:r>
              <a:rPr lang="vi-VN" altLang="ko-KR" dirty="0">
                <a:latin typeface="Arial" pitchFamily="34" charset="0"/>
                <a:cs typeface="Arial" pitchFamily="34" charset="0"/>
              </a:rPr>
              <a:t>Chuỗi đối xứng là chuỗi khi đọc từ trái sang phải hay từ phải sang trái ta đều như nhau</a:t>
            </a:r>
          </a:p>
          <a:p>
            <a:endParaRPr lang="vi-VN" altLang="ko-KR" dirty="0">
              <a:latin typeface="Arial" pitchFamily="34" charset="0"/>
              <a:cs typeface="Arial" pitchFamily="34" charset="0"/>
            </a:endParaRPr>
          </a:p>
          <a:p>
            <a:r>
              <a:rPr lang="vi-VN" altLang="ko-KR" dirty="0">
                <a:latin typeface="Arial" pitchFamily="34" charset="0"/>
                <a:cs typeface="Arial" pitchFamily="34" charset="0"/>
              </a:rPr>
              <a:t>Sample input:</a:t>
            </a:r>
          </a:p>
          <a:p>
            <a:pPr marL="342900" indent="-342900">
              <a:buAutoNum type="arabicPlain" startAt="2"/>
            </a:pPr>
            <a:r>
              <a:rPr lang="vi-VN" altLang="ko-KR" dirty="0">
                <a:sym typeface="Wingdings" pitchFamily="2" charset="2"/>
              </a:rPr>
              <a:t> số test case</a:t>
            </a:r>
          </a:p>
          <a:p>
            <a:r>
              <a:rPr lang="vi-VN" altLang="ko-KR" dirty="0">
                <a:sym typeface="Wingdings" pitchFamily="2" charset="2"/>
              </a:rPr>
              <a:t>ab</a:t>
            </a:r>
          </a:p>
          <a:p>
            <a:r>
              <a:rPr lang="vi-VN" altLang="ko-KR" dirty="0">
                <a:sym typeface="Wingdings" pitchFamily="2" charset="2"/>
              </a:rPr>
              <a:t>aaa</a:t>
            </a:r>
          </a:p>
          <a:p>
            <a:endParaRPr lang="vi-VN" altLang="ko-KR" dirty="0">
              <a:sym typeface="Wingdings" pitchFamily="2" charset="2"/>
            </a:endParaRPr>
          </a:p>
          <a:p>
            <a:r>
              <a:rPr lang="vi-VN" altLang="ko-KR" dirty="0">
                <a:sym typeface="Wingdings" pitchFamily="2" charset="2"/>
              </a:rPr>
              <a:t>Sample output:</a:t>
            </a:r>
          </a:p>
          <a:p>
            <a:r>
              <a:rPr lang="vi-VN" altLang="ko-KR" dirty="0">
                <a:sym typeface="Wingdings" pitchFamily="2" charset="2"/>
              </a:rPr>
              <a:t>#1 2</a:t>
            </a:r>
          </a:p>
          <a:p>
            <a:r>
              <a:rPr lang="vi-VN" altLang="ko-KR" dirty="0">
                <a:sym typeface="Wingdings" pitchFamily="2" charset="2"/>
              </a:rPr>
              <a:t>#2 6</a:t>
            </a:r>
          </a:p>
          <a:p>
            <a:endParaRPr lang="vi-VN" altLang="ko-KR" dirty="0">
              <a:sym typeface="Wingdings" pitchFamily="2" charset="2"/>
            </a:endParaRPr>
          </a:p>
          <a:p>
            <a:endParaRPr lang="ko-KR" altLang="en-US" dirty="0">
              <a:latin typeface="Arial" pitchFamily="34" charset="0"/>
              <a:cs typeface="Arial" pitchFamily="34" charset="0"/>
            </a:endParaRPr>
          </a:p>
        </p:txBody>
      </p:sp>
      <p:sp>
        <p:nvSpPr>
          <p:cNvPr id="8" name="Title 2"/>
          <p:cNvSpPr>
            <a:spLocks noGrp="1"/>
          </p:cNvSpPr>
          <p:nvPr>
            <p:ph type="title"/>
          </p:nvPr>
        </p:nvSpPr>
        <p:spPr>
          <a:xfrm>
            <a:off x="1547664" y="0"/>
            <a:ext cx="7596336" cy="884466"/>
          </a:xfrm>
        </p:spPr>
        <p:txBody>
          <a:bodyPr/>
          <a:lstStyle/>
          <a:p>
            <a:r>
              <a:rPr lang="en-US" dirty="0"/>
              <a:t> </a:t>
            </a:r>
            <a:r>
              <a:rPr lang="en-US" dirty="0" smtClean="0"/>
              <a:t>3. </a:t>
            </a:r>
            <a:r>
              <a:rPr lang="vi-VN" altLang="ko-KR" dirty="0" smtClean="0"/>
              <a:t>Đếm </a:t>
            </a:r>
            <a:r>
              <a:rPr lang="vi-VN" altLang="ko-KR" dirty="0"/>
              <a:t>số chuỗi con đối xứng</a:t>
            </a:r>
            <a:endParaRPr lang="en-US" dirty="0"/>
          </a:p>
        </p:txBody>
      </p:sp>
    </p:spTree>
    <p:extLst>
      <p:ext uri="{BB962C8B-B14F-4D97-AF65-F5344CB8AC3E}">
        <p14:creationId xmlns:p14="http://schemas.microsoft.com/office/powerpoint/2010/main" val="109475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smtClean="0"/>
              <a:t>4. </a:t>
            </a:r>
            <a:r>
              <a:rPr lang="vi-VN" altLang="ko-KR" dirty="0" smtClean="0"/>
              <a:t>First </a:t>
            </a:r>
            <a:r>
              <a:rPr lang="vi-VN" altLang="ko-KR" dirty="0"/>
              <a:t>duplicate</a:t>
            </a:r>
            <a:endParaRPr lang="ko-KR" altLang="en-US" dirty="0"/>
          </a:p>
        </p:txBody>
      </p:sp>
      <p:sp>
        <p:nvSpPr>
          <p:cNvPr id="5" name="Content Placeholder 4"/>
          <p:cNvSpPr>
            <a:spLocks noGrp="1"/>
          </p:cNvSpPr>
          <p:nvPr>
            <p:ph idx="10"/>
          </p:nvPr>
        </p:nvSpPr>
        <p:spPr>
          <a:xfrm>
            <a:off x="1547664" y="1347614"/>
            <a:ext cx="6912768" cy="2995737"/>
          </a:xfrm>
        </p:spPr>
        <p:txBody>
          <a:bodyPr/>
          <a:lstStyle/>
          <a:p>
            <a:r>
              <a:rPr lang="vi-VN" altLang="ko-KR" dirty="0">
                <a:latin typeface="Arial" pitchFamily="34" charset="0"/>
                <a:cs typeface="Arial" pitchFamily="34" charset="0"/>
              </a:rPr>
              <a:t>Cho một mảng chứa các số nguyên, tìm số lặp lại đầu tiên mà lần xuất hiện thứ 2 có chỉ số nhỏ nhất. Nói cách khác, nếu có nhiều hơn 1 số trùng lặp, hãy trả về số mà lần xuất hiện thứ 2 có chỉ số nhỏ hơn. Nếu không có phần tử trùng lặp thì in ra -1.</a:t>
            </a:r>
          </a:p>
          <a:p>
            <a:r>
              <a:rPr lang="vi-VN" altLang="ko-KR" dirty="0"/>
              <a:t>Ví dụ:</a:t>
            </a:r>
          </a:p>
          <a:p>
            <a:r>
              <a:rPr lang="vi-VN" altLang="ko-KR" dirty="0"/>
              <a:t>Cho mảng a = [2,1,3,5,3,2], đáp án là 3</a:t>
            </a:r>
          </a:p>
          <a:p>
            <a:r>
              <a:rPr lang="vi-VN" altLang="ko-KR" dirty="0">
                <a:latin typeface="Arial" pitchFamily="34" charset="0"/>
                <a:cs typeface="Arial" pitchFamily="34" charset="0"/>
              </a:rPr>
              <a:t>Có 2 số trung lặp là 2 và 3. Lần xuất hiện thứ hai của số 3 có chỉ số nhỏ hơn lần xuất hiện thứ hai của số 2. Vì vậy đáp án là 3.</a:t>
            </a:r>
          </a:p>
          <a:p>
            <a:r>
              <a:rPr lang="vi-VN" altLang="ko-KR" dirty="0"/>
              <a:t>Cho mảng a = [2,4,3,5,1], đáp án là -1</a:t>
            </a:r>
          </a:p>
          <a:p>
            <a:r>
              <a:rPr lang="vi-VN" altLang="ko-KR" dirty="0">
                <a:latin typeface="Arial" pitchFamily="34" charset="0"/>
                <a:cs typeface="Arial" pitchFamily="34" charset="0"/>
              </a:rPr>
              <a:t>Input:</a:t>
            </a:r>
            <a:r>
              <a:rPr lang="vi-VN" altLang="ko-KR" dirty="0"/>
              <a:t> Dòng thứ nhất chứa số test case, mỗi test case gồm 2 dòng, dòng đầu tiên của test case là số phần tử của mảng, dòng thứ 2 là các số trong mảng được viết cách nhau bởi dấu cách.</a:t>
            </a:r>
          </a:p>
        </p:txBody>
      </p:sp>
    </p:spTree>
    <p:extLst>
      <p:ext uri="{BB962C8B-B14F-4D97-AF65-F5344CB8AC3E}">
        <p14:creationId xmlns:p14="http://schemas.microsoft.com/office/powerpoint/2010/main" val="3041543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smtClean="0"/>
              <a:t>5.</a:t>
            </a:r>
            <a:r>
              <a:rPr lang="en-GB" b="0" dirty="0"/>
              <a:t> EXPECT - Life, the Universe, and </a:t>
            </a:r>
            <a:r>
              <a:rPr lang="en-GB" b="0" dirty="0" smtClean="0"/>
              <a:t>Everything</a:t>
            </a:r>
            <a:endParaRPr lang="ko-KR" altLang="en-US" dirty="0"/>
          </a:p>
        </p:txBody>
      </p:sp>
      <p:sp>
        <p:nvSpPr>
          <p:cNvPr id="5" name="Content Placeholder 4"/>
          <p:cNvSpPr>
            <a:spLocks noGrp="1"/>
          </p:cNvSpPr>
          <p:nvPr>
            <p:ph idx="10"/>
          </p:nvPr>
        </p:nvSpPr>
        <p:spPr>
          <a:xfrm>
            <a:off x="1979712" y="884466"/>
            <a:ext cx="6912768" cy="3746917"/>
          </a:xfrm>
        </p:spPr>
        <p:txBody>
          <a:bodyPr/>
          <a:lstStyle/>
          <a:p>
            <a:r>
              <a:rPr lang="en-US" sz="1000" dirty="0" smtClean="0">
                <a:hlinkClick r:id="rId2"/>
              </a:rPr>
              <a:t>https</a:t>
            </a:r>
            <a:r>
              <a:rPr lang="en-US" sz="1000" dirty="0">
                <a:hlinkClick r:id="rId2"/>
              </a:rPr>
              <a:t>://www.spoj.com/problems/EXPECT</a:t>
            </a:r>
            <a:r>
              <a:rPr lang="en-US" sz="1000" dirty="0" smtClean="0">
                <a:hlinkClick r:id="rId2"/>
              </a:rPr>
              <a:t>/</a:t>
            </a:r>
            <a:endParaRPr lang="en-US" sz="1000" dirty="0" smtClean="0"/>
          </a:p>
          <a:p>
            <a:endParaRPr lang="en-US" sz="1000" dirty="0"/>
          </a:p>
          <a:p>
            <a:r>
              <a:rPr lang="en-US" sz="1000" dirty="0"/>
              <a:t>in </a:t>
            </a:r>
            <a:r>
              <a:rPr lang="en-US" sz="1000" dirty="0" err="1"/>
              <a:t>ra</a:t>
            </a:r>
            <a:r>
              <a:rPr lang="en-US" sz="1000" dirty="0"/>
              <a:t> </a:t>
            </a:r>
            <a:r>
              <a:rPr lang="en-US" sz="1000" dirty="0" err="1"/>
              <a:t>những</a:t>
            </a:r>
            <a:r>
              <a:rPr lang="en-US" sz="1000" dirty="0"/>
              <a:t> </a:t>
            </a:r>
            <a:r>
              <a:rPr lang="en-US" sz="1000" dirty="0" err="1"/>
              <a:t>số</a:t>
            </a:r>
            <a:r>
              <a:rPr lang="en-US" sz="1000" dirty="0"/>
              <a:t> </a:t>
            </a:r>
            <a:r>
              <a:rPr lang="en-US" sz="1000" dirty="0" err="1"/>
              <a:t>được</a:t>
            </a:r>
            <a:r>
              <a:rPr lang="en-US" sz="1000" dirty="0"/>
              <a:t> </a:t>
            </a:r>
            <a:r>
              <a:rPr lang="en-US" sz="1000" dirty="0" err="1"/>
              <a:t>nhập</a:t>
            </a:r>
            <a:r>
              <a:rPr lang="en-US" sz="1000" dirty="0"/>
              <a:t> </a:t>
            </a:r>
            <a:r>
              <a:rPr lang="en-US" sz="1000" dirty="0" err="1"/>
              <a:t>vào</a:t>
            </a:r>
            <a:r>
              <a:rPr lang="en-US" sz="1000" dirty="0"/>
              <a:t>, </a:t>
            </a:r>
            <a:r>
              <a:rPr lang="en-US" sz="1000" dirty="0" err="1"/>
              <a:t>gặp</a:t>
            </a:r>
            <a:r>
              <a:rPr lang="en-US" sz="1000" dirty="0"/>
              <a:t> </a:t>
            </a:r>
            <a:r>
              <a:rPr lang="en-US" sz="1000" dirty="0" err="1"/>
              <a:t>số</a:t>
            </a:r>
            <a:r>
              <a:rPr lang="en-US" sz="1000" dirty="0"/>
              <a:t> 42 </a:t>
            </a:r>
            <a:r>
              <a:rPr lang="en-US" sz="1000" dirty="0" err="1"/>
              <a:t>thì</a:t>
            </a:r>
            <a:r>
              <a:rPr lang="en-US" sz="1000" dirty="0"/>
              <a:t> </a:t>
            </a:r>
            <a:r>
              <a:rPr lang="en-US" sz="1000" dirty="0" err="1"/>
              <a:t>dừng</a:t>
            </a:r>
            <a:r>
              <a:rPr lang="en-US" sz="1000" dirty="0" smtClean="0"/>
              <a:t>.</a:t>
            </a:r>
          </a:p>
          <a:p>
            <a:r>
              <a:rPr lang="en-US" sz="1000" dirty="0" smtClean="0"/>
              <a:t>VD:</a:t>
            </a:r>
            <a:endParaRPr lang="en-US" sz="1000" dirty="0"/>
          </a:p>
          <a:p>
            <a:r>
              <a:rPr lang="en-US" sz="1000" dirty="0"/>
              <a:t>Input:</a:t>
            </a:r>
          </a:p>
          <a:p>
            <a:r>
              <a:rPr lang="en-US" sz="1000" dirty="0"/>
              <a:t>3</a:t>
            </a:r>
          </a:p>
          <a:p>
            <a:r>
              <a:rPr lang="en-US" sz="1000" dirty="0"/>
              <a:t>15</a:t>
            </a:r>
          </a:p>
          <a:p>
            <a:r>
              <a:rPr lang="en-US" sz="1000" dirty="0"/>
              <a:t>42</a:t>
            </a:r>
          </a:p>
          <a:p>
            <a:endParaRPr lang="en-US" sz="1000" dirty="0"/>
          </a:p>
          <a:p>
            <a:r>
              <a:rPr lang="en-US" sz="1000" dirty="0"/>
              <a:t>Output:</a:t>
            </a:r>
          </a:p>
          <a:p>
            <a:r>
              <a:rPr lang="en-US" sz="1000" dirty="0"/>
              <a:t>3</a:t>
            </a:r>
          </a:p>
          <a:p>
            <a:r>
              <a:rPr lang="en-US" sz="1000" dirty="0"/>
              <a:t>15</a:t>
            </a:r>
          </a:p>
          <a:p>
            <a:r>
              <a:rPr lang="en-US" sz="1000" dirty="0"/>
              <a:t>42</a:t>
            </a:r>
          </a:p>
        </p:txBody>
      </p:sp>
    </p:spTree>
    <p:extLst>
      <p:ext uri="{BB962C8B-B14F-4D97-AF65-F5344CB8AC3E}">
        <p14:creationId xmlns:p14="http://schemas.microsoft.com/office/powerpoint/2010/main" val="1367410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smtClean="0"/>
              <a:t>6. </a:t>
            </a:r>
            <a:r>
              <a:rPr lang="en-US" b="0" dirty="0"/>
              <a:t>SMPSEQ3 - Fun with </a:t>
            </a:r>
            <a:r>
              <a:rPr lang="en-US" b="0" dirty="0" smtClean="0"/>
              <a:t>Sequences</a:t>
            </a:r>
            <a:endParaRPr lang="ko-KR" altLang="en-US" dirty="0"/>
          </a:p>
        </p:txBody>
      </p:sp>
      <p:sp>
        <p:nvSpPr>
          <p:cNvPr id="5" name="Content Placeholder 4"/>
          <p:cNvSpPr>
            <a:spLocks noGrp="1"/>
          </p:cNvSpPr>
          <p:nvPr>
            <p:ph idx="10"/>
          </p:nvPr>
        </p:nvSpPr>
        <p:spPr>
          <a:xfrm>
            <a:off x="1979712" y="884466"/>
            <a:ext cx="6912768" cy="3746917"/>
          </a:xfrm>
        </p:spPr>
        <p:txBody>
          <a:bodyPr/>
          <a:lstStyle/>
          <a:p>
            <a:r>
              <a:rPr lang="en-US" sz="1000" dirty="0">
                <a:hlinkClick r:id="rId2"/>
              </a:rPr>
              <a:t>https://www.spoj.com/problems/SMPSEQ3</a:t>
            </a:r>
            <a:r>
              <a:rPr lang="en-US" sz="1000" dirty="0" smtClean="0">
                <a:hlinkClick r:id="rId2"/>
              </a:rPr>
              <a:t>/</a:t>
            </a:r>
            <a:endParaRPr lang="en-US" sz="1000" dirty="0" smtClean="0"/>
          </a:p>
          <a:p>
            <a:endParaRPr lang="en-US" sz="1000" dirty="0"/>
          </a:p>
          <a:p>
            <a:r>
              <a:rPr lang="en-US" sz="1000" dirty="0"/>
              <a:t>Cho 2 </a:t>
            </a:r>
            <a:r>
              <a:rPr lang="en-US" sz="1000" dirty="0" err="1"/>
              <a:t>mảng</a:t>
            </a:r>
            <a:r>
              <a:rPr lang="en-US" sz="1000" dirty="0"/>
              <a:t> </a:t>
            </a:r>
            <a:r>
              <a:rPr lang="en-US" sz="1000" dirty="0" err="1"/>
              <a:t>đã</a:t>
            </a:r>
            <a:r>
              <a:rPr lang="en-US" sz="1000" dirty="0"/>
              <a:t> </a:t>
            </a:r>
            <a:r>
              <a:rPr lang="en-US" sz="1000" dirty="0" err="1"/>
              <a:t>được</a:t>
            </a:r>
            <a:r>
              <a:rPr lang="en-US" sz="1000" dirty="0"/>
              <a:t> </a:t>
            </a:r>
            <a:r>
              <a:rPr lang="en-US" sz="1000" dirty="0" err="1"/>
              <a:t>sắp</a:t>
            </a:r>
            <a:r>
              <a:rPr lang="en-US" sz="1000" dirty="0"/>
              <a:t> </a:t>
            </a:r>
            <a:r>
              <a:rPr lang="en-US" sz="1000" dirty="0" err="1"/>
              <a:t>xếp</a:t>
            </a:r>
            <a:r>
              <a:rPr lang="en-US" sz="1000" dirty="0"/>
              <a:t> </a:t>
            </a:r>
            <a:r>
              <a:rPr lang="en-US" sz="1000" dirty="0" err="1"/>
              <a:t>từ</a:t>
            </a:r>
            <a:r>
              <a:rPr lang="en-US" sz="1000" dirty="0"/>
              <a:t> </a:t>
            </a:r>
            <a:r>
              <a:rPr lang="en-US" sz="1000" dirty="0" err="1"/>
              <a:t>nhỏ</a:t>
            </a:r>
            <a:r>
              <a:rPr lang="en-US" sz="1000" dirty="0"/>
              <a:t> </a:t>
            </a:r>
            <a:r>
              <a:rPr lang="en-US" sz="1000" dirty="0" err="1"/>
              <a:t>đến</a:t>
            </a:r>
            <a:r>
              <a:rPr lang="en-US" sz="1000" dirty="0"/>
              <a:t> </a:t>
            </a:r>
            <a:r>
              <a:rPr lang="en-US" sz="1000" dirty="0" err="1"/>
              <a:t>lớn</a:t>
            </a:r>
            <a:r>
              <a:rPr lang="en-US" sz="1000" dirty="0"/>
              <a:t>, </a:t>
            </a:r>
            <a:r>
              <a:rPr lang="en-US" sz="1000" dirty="0" err="1"/>
              <a:t>mảng</a:t>
            </a:r>
            <a:r>
              <a:rPr lang="en-US" sz="1000" dirty="0"/>
              <a:t> S </a:t>
            </a:r>
            <a:r>
              <a:rPr lang="en-US" sz="1000" dirty="0" err="1"/>
              <a:t>và</a:t>
            </a:r>
            <a:r>
              <a:rPr lang="en-US" sz="1000" dirty="0"/>
              <a:t> </a:t>
            </a:r>
            <a:r>
              <a:rPr lang="en-US" sz="1000" dirty="0" err="1"/>
              <a:t>mảng</a:t>
            </a:r>
            <a:r>
              <a:rPr lang="en-US" sz="1000" dirty="0"/>
              <a:t> Q. In </a:t>
            </a:r>
            <a:r>
              <a:rPr lang="en-US" sz="1000" dirty="0" err="1"/>
              <a:t>ra</a:t>
            </a:r>
            <a:r>
              <a:rPr lang="en-US" sz="1000" dirty="0"/>
              <a:t> </a:t>
            </a:r>
            <a:r>
              <a:rPr lang="en-US" sz="1000" dirty="0" err="1"/>
              <a:t>những</a:t>
            </a:r>
            <a:r>
              <a:rPr lang="en-US" sz="1000" dirty="0"/>
              <a:t> </a:t>
            </a:r>
            <a:r>
              <a:rPr lang="en-US" sz="1000" dirty="0" err="1"/>
              <a:t>số</a:t>
            </a:r>
            <a:r>
              <a:rPr lang="en-US" sz="1000" dirty="0"/>
              <a:t> </a:t>
            </a:r>
            <a:r>
              <a:rPr lang="en-US" sz="1000" dirty="0" err="1"/>
              <a:t>thuộc</a:t>
            </a:r>
            <a:r>
              <a:rPr lang="en-US" sz="1000" dirty="0"/>
              <a:t> S </a:t>
            </a:r>
            <a:r>
              <a:rPr lang="en-US" sz="1000" dirty="0" err="1"/>
              <a:t>nhưng</a:t>
            </a:r>
            <a:r>
              <a:rPr lang="en-US" sz="1000" dirty="0"/>
              <a:t> </a:t>
            </a:r>
            <a:r>
              <a:rPr lang="en-US" sz="1000" dirty="0" err="1"/>
              <a:t>không</a:t>
            </a:r>
            <a:r>
              <a:rPr lang="en-US" sz="1000" dirty="0"/>
              <a:t> </a:t>
            </a:r>
            <a:r>
              <a:rPr lang="en-US" sz="1000" dirty="0" err="1"/>
              <a:t>thuộc</a:t>
            </a:r>
            <a:r>
              <a:rPr lang="en-US" sz="1000" dirty="0"/>
              <a:t> Q, </a:t>
            </a:r>
            <a:r>
              <a:rPr lang="en-US" sz="1000" dirty="0" err="1"/>
              <a:t>theo</a:t>
            </a:r>
            <a:r>
              <a:rPr lang="en-US" sz="1000" dirty="0"/>
              <a:t> </a:t>
            </a:r>
            <a:r>
              <a:rPr lang="en-US" sz="1000" dirty="0" err="1"/>
              <a:t>thứ</a:t>
            </a:r>
            <a:r>
              <a:rPr lang="en-US" sz="1000" dirty="0"/>
              <a:t> </a:t>
            </a:r>
            <a:r>
              <a:rPr lang="en-US" sz="1000" dirty="0" err="1"/>
              <a:t>tự</a:t>
            </a:r>
            <a:r>
              <a:rPr lang="en-US" sz="1000" dirty="0"/>
              <a:t> </a:t>
            </a:r>
            <a:r>
              <a:rPr lang="en-US" sz="1000" dirty="0" err="1"/>
              <a:t>từ</a:t>
            </a:r>
            <a:r>
              <a:rPr lang="en-US" sz="1000" dirty="0"/>
              <a:t> </a:t>
            </a:r>
            <a:r>
              <a:rPr lang="en-US" sz="1000" dirty="0" err="1"/>
              <a:t>nhỏ</a:t>
            </a:r>
            <a:r>
              <a:rPr lang="en-US" sz="1000" dirty="0"/>
              <a:t> </a:t>
            </a:r>
            <a:r>
              <a:rPr lang="en-US" sz="1000" dirty="0" err="1"/>
              <a:t>tới</a:t>
            </a:r>
            <a:r>
              <a:rPr lang="en-US" sz="1000" dirty="0"/>
              <a:t> </a:t>
            </a:r>
            <a:r>
              <a:rPr lang="en-US" sz="1000" dirty="0" err="1"/>
              <a:t>lớn</a:t>
            </a:r>
            <a:r>
              <a:rPr lang="en-US" sz="1000" dirty="0"/>
              <a:t>.</a:t>
            </a:r>
          </a:p>
          <a:p>
            <a:r>
              <a:rPr lang="en-US" sz="1000" dirty="0"/>
              <a:t>You are given a sorted sequence of n integers S = s1, s2, ..., </a:t>
            </a:r>
            <a:r>
              <a:rPr lang="en-US" sz="1000" dirty="0" err="1"/>
              <a:t>sn</a:t>
            </a:r>
            <a:r>
              <a:rPr lang="en-US" sz="1000" dirty="0"/>
              <a:t> and a sorted sequence of m integers Q = q1, q2, ..., </a:t>
            </a:r>
            <a:r>
              <a:rPr lang="en-US" sz="1000" dirty="0" err="1"/>
              <a:t>qm</a:t>
            </a:r>
            <a:r>
              <a:rPr lang="en-US" sz="1000" dirty="0"/>
              <a:t>. Please, print in the ascending order all such </a:t>
            </a:r>
            <a:r>
              <a:rPr lang="en-US" sz="1000" dirty="0" err="1"/>
              <a:t>si</a:t>
            </a:r>
            <a:r>
              <a:rPr lang="en-US" sz="1000" dirty="0"/>
              <a:t> that does not belong to Q</a:t>
            </a:r>
            <a:r>
              <a:rPr lang="en-US" sz="1000" dirty="0" smtClean="0"/>
              <a:t>.</a:t>
            </a:r>
            <a:endParaRPr lang="en-US" sz="1000" dirty="0"/>
          </a:p>
          <a:p>
            <a:r>
              <a:rPr lang="en-US" sz="1000" dirty="0"/>
              <a:t>Input data specification</a:t>
            </a:r>
          </a:p>
          <a:p>
            <a:r>
              <a:rPr lang="en-US" sz="1000" dirty="0"/>
              <a:t>In the first line you are given one integer 2&lt;=n&lt;=100, and in the following line n integers:</a:t>
            </a:r>
          </a:p>
          <a:p>
            <a:r>
              <a:rPr lang="en-US" sz="1000" dirty="0"/>
              <a:t>-100 &lt;= </a:t>
            </a:r>
            <a:r>
              <a:rPr lang="en-US" sz="1000" dirty="0" err="1"/>
              <a:t>si</a:t>
            </a:r>
            <a:r>
              <a:rPr lang="en-US" sz="1000" dirty="0"/>
              <a:t> &lt;= 100, </a:t>
            </a:r>
            <a:r>
              <a:rPr lang="en-US" sz="1000" dirty="0" err="1"/>
              <a:t>si</a:t>
            </a:r>
            <a:r>
              <a:rPr lang="en-US" sz="1000" dirty="0"/>
              <a:t> &lt;= si+1</a:t>
            </a:r>
            <a:r>
              <a:rPr lang="en-US" sz="1000" dirty="0" smtClean="0"/>
              <a:t>.</a:t>
            </a:r>
            <a:endParaRPr lang="en-US" sz="1000" dirty="0"/>
          </a:p>
          <a:p>
            <a:r>
              <a:rPr lang="en-US" sz="1000" dirty="0"/>
              <a:t>In the third line you are given one integer 2&lt;=m&lt;=100, and in the following line m integers:</a:t>
            </a:r>
          </a:p>
          <a:p>
            <a:r>
              <a:rPr lang="en-US" sz="1000" dirty="0"/>
              <a:t>-100 &lt;= qi &lt;= 100, qi &lt;= qi+1</a:t>
            </a:r>
            <a:r>
              <a:rPr lang="en-US" sz="1000" dirty="0" smtClean="0"/>
              <a:t>.</a:t>
            </a:r>
            <a:endParaRPr lang="en-US" sz="1000" dirty="0"/>
          </a:p>
          <a:p>
            <a:r>
              <a:rPr lang="en-US" sz="1000" dirty="0"/>
              <a:t>Output data specification</a:t>
            </a:r>
          </a:p>
          <a:p>
            <a:r>
              <a:rPr lang="en-US" sz="1000" dirty="0"/>
              <a:t>The sequence of requested integers separated by spaces</a:t>
            </a:r>
            <a:r>
              <a:rPr lang="en-US" sz="1000" dirty="0" smtClean="0"/>
              <a:t>.</a:t>
            </a:r>
            <a:endParaRPr lang="en-US" sz="1000" dirty="0"/>
          </a:p>
          <a:p>
            <a:r>
              <a:rPr lang="en-US" sz="1000" dirty="0"/>
              <a:t>Example</a:t>
            </a:r>
          </a:p>
          <a:p>
            <a:r>
              <a:rPr lang="en-US" sz="1000" dirty="0"/>
              <a:t>Input:</a:t>
            </a:r>
          </a:p>
          <a:p>
            <a:r>
              <a:rPr lang="en-US" sz="1000" dirty="0"/>
              <a:t>5</a:t>
            </a:r>
          </a:p>
          <a:p>
            <a:r>
              <a:rPr lang="en-US" sz="1000" dirty="0"/>
              <a:t>-2 -1 0 1 4</a:t>
            </a:r>
          </a:p>
          <a:p>
            <a:r>
              <a:rPr lang="en-US" sz="1000" dirty="0"/>
              <a:t>6</a:t>
            </a:r>
          </a:p>
          <a:p>
            <a:r>
              <a:rPr lang="en-US" sz="1000" dirty="0"/>
              <a:t>-3 -2 -1 1 2 3</a:t>
            </a:r>
          </a:p>
          <a:p>
            <a:r>
              <a:rPr lang="en-US" sz="1000" dirty="0"/>
              <a:t>Output:</a:t>
            </a:r>
          </a:p>
          <a:p>
            <a:r>
              <a:rPr lang="en-US" sz="1000" dirty="0"/>
              <a:t>0 4</a:t>
            </a:r>
          </a:p>
        </p:txBody>
      </p:sp>
    </p:spTree>
    <p:extLst>
      <p:ext uri="{BB962C8B-B14F-4D97-AF65-F5344CB8AC3E}">
        <p14:creationId xmlns:p14="http://schemas.microsoft.com/office/powerpoint/2010/main" val="1423348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4029</TotalTime>
  <Words>807</Words>
  <Application>Microsoft Office PowerPoint</Application>
  <PresentationFormat>On-screen Show (16:9)</PresentationFormat>
  <Paragraphs>87</Paragraphs>
  <Slides>7</Slides>
  <Notes>0</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Office Theme</vt:lpstr>
      <vt:lpstr>Custom Design</vt:lpstr>
      <vt:lpstr>PowerPoint Presentation</vt:lpstr>
      <vt:lpstr>1. FACEFRND - Friends of Friends</vt:lpstr>
      <vt:lpstr>2. LIQ - Dãy con tăng dài nhất ( bản dễ )</vt:lpstr>
      <vt:lpstr> 3. Đếm số chuỗi con đối xứng</vt:lpstr>
      <vt:lpstr>4. First duplicate</vt:lpstr>
      <vt:lpstr>5. EXPECT - Life, the Universe, and Everything</vt:lpstr>
      <vt:lpstr>6. SMPSEQ3 - Fun with Sequences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Nguyễn Tuan</cp:lastModifiedBy>
  <cp:revision>99</cp:revision>
  <dcterms:created xsi:type="dcterms:W3CDTF">2014-04-01T16:27:38Z</dcterms:created>
  <dcterms:modified xsi:type="dcterms:W3CDTF">2020-08-18T15:19:56Z</dcterms:modified>
</cp:coreProperties>
</file>