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931"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8/25/2020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poj.com/problems/SMPSU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vn.spoj.com/problems/GS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n.spoj.com/problems/HYDRO/"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vn.spoj.com/problems/NKINV/"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en-US" sz="1000" dirty="0">
                <a:hlinkClick r:id="rId2"/>
              </a:rPr>
              <a:t>https://www.spoj.com/problems/SMPSUM/</a:t>
            </a:r>
            <a:endParaRPr lang="en-US" sz="1000" dirty="0"/>
          </a:p>
          <a:p>
            <a:endParaRPr lang="en-US" sz="1000" dirty="0"/>
          </a:p>
          <a:p>
            <a:r>
              <a:rPr lang="en-US" sz="1000" dirty="0"/>
              <a:t>Iterated sums </a:t>
            </a:r>
          </a:p>
          <a:p>
            <a:r>
              <a:rPr lang="en-US" sz="1000" dirty="0" err="1"/>
              <a:t>Tính</a:t>
            </a:r>
            <a:r>
              <a:rPr lang="en-US" sz="1000" dirty="0"/>
              <a:t> </a:t>
            </a:r>
            <a:r>
              <a:rPr lang="en-US" sz="1000" dirty="0" err="1"/>
              <a:t>tổng</a:t>
            </a:r>
            <a:r>
              <a:rPr lang="en-US" sz="1000" dirty="0"/>
              <a:t> </a:t>
            </a:r>
            <a:r>
              <a:rPr lang="en-US" sz="1000" dirty="0" err="1"/>
              <a:t>bình</a:t>
            </a:r>
            <a:r>
              <a:rPr lang="en-US" sz="1000" dirty="0"/>
              <a:t> </a:t>
            </a:r>
            <a:r>
              <a:rPr lang="en-US" sz="1000" dirty="0" err="1"/>
              <a:t>phương</a:t>
            </a:r>
            <a:endParaRPr lang="en-US" sz="1000" dirty="0"/>
          </a:p>
          <a:p>
            <a:r>
              <a:rPr lang="en-US" sz="1000" dirty="0"/>
              <a:t>Please compute the sum of squares for the given numbers: a, a+1, ..., b-1, b.</a:t>
            </a:r>
          </a:p>
          <a:p>
            <a:r>
              <a:rPr lang="en-US" sz="1000" dirty="0"/>
              <a:t>Input</a:t>
            </a:r>
          </a:p>
          <a:p>
            <a:r>
              <a:rPr lang="en-US" sz="1000" dirty="0"/>
              <a:t>Two numbers: a and b separated by space, where 1 &lt;= a &lt;= b &lt;=100.</a:t>
            </a:r>
          </a:p>
          <a:p>
            <a:r>
              <a:rPr lang="en-US" sz="1000" dirty="0"/>
              <a:t>Output</a:t>
            </a:r>
          </a:p>
          <a:p>
            <a:r>
              <a:rPr lang="en-US" sz="1000" dirty="0"/>
              <a:t>Computed sum: a*a + (a+1)*(a+1) + ... + (b-1)*(b-1) + b*b</a:t>
            </a:r>
          </a:p>
          <a:p>
            <a:endParaRPr lang="en-US" sz="1000" dirty="0"/>
          </a:p>
          <a:p>
            <a:r>
              <a:rPr lang="en-US" sz="1000" dirty="0"/>
              <a:t>Example</a:t>
            </a:r>
          </a:p>
          <a:p>
            <a:r>
              <a:rPr lang="en-US" sz="1000" dirty="0"/>
              <a:t>Input:</a:t>
            </a:r>
          </a:p>
          <a:p>
            <a:r>
              <a:rPr lang="en-US" sz="1000" dirty="0"/>
              <a:t>1 4</a:t>
            </a:r>
          </a:p>
          <a:p>
            <a:r>
              <a:rPr lang="en-US" sz="1000" dirty="0"/>
              <a:t>Output:</a:t>
            </a:r>
          </a:p>
          <a:p>
            <a:r>
              <a:rPr lang="en-US" sz="1000" dirty="0"/>
              <a:t>30</a:t>
            </a:r>
          </a:p>
          <a:p>
            <a:endParaRPr lang="en-US" sz="1000" dirty="0"/>
          </a:p>
          <a:p>
            <a:r>
              <a:rPr lang="en-US" sz="1000" dirty="0"/>
              <a:t>Example 2</a:t>
            </a:r>
          </a:p>
          <a:p>
            <a:r>
              <a:rPr lang="en-US" sz="1000" dirty="0"/>
              <a:t>Input:</a:t>
            </a:r>
          </a:p>
          <a:p>
            <a:r>
              <a:rPr lang="en-US" sz="1000" dirty="0"/>
              <a:t>5 6</a:t>
            </a:r>
          </a:p>
          <a:p>
            <a:r>
              <a:rPr lang="en-US" sz="1000" dirty="0"/>
              <a:t>Output:</a:t>
            </a:r>
          </a:p>
          <a:p>
            <a:r>
              <a:rPr lang="en-US" sz="1000" dirty="0"/>
              <a:t>61</a:t>
            </a:r>
          </a:p>
        </p:txBody>
      </p:sp>
    </p:spTree>
    <p:extLst>
      <p:ext uri="{BB962C8B-B14F-4D97-AF65-F5344CB8AC3E}">
        <p14:creationId xmlns:p14="http://schemas.microsoft.com/office/powerpoint/2010/main" val="226551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a:t>6.</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a:hlinkClick r:id="rId2"/>
              </a:rPr>
              <a:t>https://vn.spoj.com/problems/GSS/</a:t>
            </a:r>
            <a:endParaRPr lang="en-US" sz="1000" dirty="0"/>
          </a:p>
          <a:p>
            <a:endParaRPr lang="vi-VN" sz="1000" dirty="0"/>
          </a:p>
          <a:p>
            <a:r>
              <a:rPr lang="vi-VN" sz="1000" dirty="0"/>
              <a:t>Đoạn con có tổng lớn nhất</a:t>
            </a:r>
          </a:p>
          <a:p>
            <a:r>
              <a:rPr lang="vi-VN" sz="1000" dirty="0"/>
              <a:t>Cho dãy số a[1], a[2], ..., a[n] (|a[i]| &lt;= 15000, n &lt;= 50000).</a:t>
            </a:r>
          </a:p>
          <a:p>
            <a:r>
              <a:rPr lang="vi-VN" sz="1000" dirty="0"/>
              <a:t>Hàm q(x, y) = max { tổng(a[i]+a[i+1]+...+a[j]), x &lt;= i &lt;= j &lt;= y }.</a:t>
            </a:r>
          </a:p>
          <a:p>
            <a:r>
              <a:rPr lang="vi-VN" sz="1000" dirty="0"/>
              <a:t>Cho m câu hỏi dạng x, y (1 &lt;= x &lt;= y &lt;= n). (m &lt;= 50000) -&gt; hãy tính các q(x, y).</a:t>
            </a:r>
          </a:p>
          <a:p>
            <a:r>
              <a:rPr lang="vi-VN" sz="1000" dirty="0"/>
              <a:t>Input</a:t>
            </a:r>
          </a:p>
          <a:p>
            <a:r>
              <a:rPr lang="vi-VN" sz="1000" dirty="0"/>
              <a:t>- Dòng đầu là n.</a:t>
            </a:r>
          </a:p>
          <a:p>
            <a:r>
              <a:rPr lang="vi-VN" sz="1000" dirty="0"/>
              <a:t>- Dòng thứ hai là dãy a.</a:t>
            </a:r>
          </a:p>
          <a:p>
            <a:r>
              <a:rPr lang="vi-VN" sz="1000" dirty="0"/>
              <a:t>- Dòng thứ 3 là m.</a:t>
            </a:r>
          </a:p>
          <a:p>
            <a:r>
              <a:rPr lang="vi-VN" sz="1000" dirty="0"/>
              <a:t>- m dòng tiếp theo mỗi dòng là 1 cặp số x, y.</a:t>
            </a:r>
          </a:p>
          <a:p>
            <a:r>
              <a:rPr lang="vi-VN" sz="1000" dirty="0"/>
              <a:t>Output</a:t>
            </a:r>
          </a:p>
          <a:p>
            <a:r>
              <a:rPr lang="vi-VN" sz="1000" dirty="0"/>
              <a:t>-&gt; Lần lượt ghi ra các q(x, y) tương ứng. Mỗi kết quả ghi trên 1 dòng.</a:t>
            </a:r>
          </a:p>
          <a:p>
            <a:r>
              <a:rPr lang="vi-VN" sz="1000" dirty="0"/>
              <a:t>Example</a:t>
            </a:r>
          </a:p>
          <a:p>
            <a:r>
              <a:rPr lang="vi-VN" sz="1000" dirty="0"/>
              <a:t>Input:</a:t>
            </a:r>
          </a:p>
          <a:p>
            <a:r>
              <a:rPr lang="vi-VN" sz="1000" dirty="0"/>
              <a:t>3</a:t>
            </a:r>
          </a:p>
          <a:p>
            <a:r>
              <a:rPr lang="vi-VN" sz="1000" dirty="0"/>
              <a:t>-1 2 3</a:t>
            </a:r>
          </a:p>
          <a:p>
            <a:r>
              <a:rPr lang="vi-VN" sz="1000" dirty="0"/>
              <a:t>1</a:t>
            </a:r>
          </a:p>
          <a:p>
            <a:r>
              <a:rPr lang="vi-VN" sz="1000" dirty="0"/>
              <a:t>1 2</a:t>
            </a:r>
          </a:p>
          <a:p>
            <a:r>
              <a:rPr lang="vi-VN" sz="1000" dirty="0"/>
              <a:t>Output:</a:t>
            </a:r>
          </a:p>
          <a:p>
            <a:r>
              <a:rPr lang="vi-VN" sz="1000" dirty="0"/>
              <a:t>2</a:t>
            </a:r>
            <a:endParaRPr lang="en-US" sz="1000" dirty="0"/>
          </a:p>
        </p:txBody>
      </p:sp>
    </p:spTree>
    <p:extLst>
      <p:ext uri="{BB962C8B-B14F-4D97-AF65-F5344CB8AC3E}">
        <p14:creationId xmlns:p14="http://schemas.microsoft.com/office/powerpoint/2010/main" val="237204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a:sym typeface="Wingdings" pitchFamily="2" charset="2"/>
              </a:rPr>
              <a:t>Type: Array 1-D</a:t>
            </a:r>
          </a:p>
          <a:p>
            <a:pPr marL="342900" indent="-342900">
              <a:buFont typeface="Wingdings" pitchFamily="2" charset="2"/>
              <a:buChar char="Ø"/>
            </a:pPr>
            <a:r>
              <a:rPr lang="en-US" altLang="ko-KR" sz="900" dirty="0">
                <a:sym typeface="Wingdings" pitchFamily="2" charset="2"/>
              </a:rPr>
              <a:t>Level: easy</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https://vn.spoj.com/problems/HYDRO/</a:t>
            </a:r>
            <a:endParaRPr lang="en-US" sz="900" dirty="0"/>
          </a:p>
          <a:p>
            <a:r>
              <a:rPr lang="vi-VN" sz="900" dirty="0"/>
              <a:t>Công ty Samsung đang xây dựng một hệ thống đập trữ nước dọc theo một con sông, để phân chia đập thành một số đoạn nhỏ hơn, công ty đã xây dựng các bức tường với chiều cao H để giữ nước bên trong đập và tránh áp suất nước quá cao lên thành đập.</a:t>
            </a:r>
          </a:p>
          <a:p>
            <a:endParaRPr lang="en-US" sz="900" dirty="0"/>
          </a:p>
          <a:p>
            <a:r>
              <a:rPr lang="vi-VN" sz="900" dirty="0"/>
              <a:t>Ví dụ dưới đây minh họa một đập nước với 3 block, các bức tường có chiều cao tương ứng là 2, 0 và 2.</a:t>
            </a:r>
            <a:endParaRPr lang="en-US" sz="900" dirty="0"/>
          </a:p>
          <a:p>
            <a:r>
              <a:rPr lang="vi-VN" sz="900" dirty="0"/>
              <a:t>Lượng nước tối đa có thể trữ trong đập nước này là 2 (vùng màu xanh)</a:t>
            </a:r>
            <a:endParaRPr lang="en-US" sz="900" dirty="0"/>
          </a:p>
          <a:p>
            <a:endParaRPr lang="en-US" sz="900" dirty="0">
              <a:sym typeface="Wingdings" pitchFamily="2" charset="2"/>
            </a:endParaRPr>
          </a:p>
          <a:p>
            <a:endParaRPr lang="en-US" sz="900" dirty="0">
              <a:sym typeface="Wingdings" pitchFamily="2" charset="2"/>
            </a:endParaRPr>
          </a:p>
          <a:p>
            <a:r>
              <a:rPr lang="vi-VN" sz="900" dirty="0"/>
              <a:t>Một ví dụ khác, đập nước dưới đây có thể trữ lượng nước tối đa là 3 + 3 + 1 + 3 = 10 đơn vị nước.</a:t>
            </a:r>
            <a:endParaRPr lang="en-US" sz="900" dirty="0"/>
          </a:p>
          <a:p>
            <a:endParaRPr lang="en-US" sz="900" dirty="0">
              <a:sym typeface="Wingdings" pitchFamily="2" charset="2"/>
            </a:endParaRPr>
          </a:p>
          <a:p>
            <a:endParaRPr lang="en-US" sz="900" dirty="0">
              <a:sym typeface="Wingdings" pitchFamily="2" charset="2"/>
            </a:endParaRPr>
          </a:p>
          <a:p>
            <a:endParaRPr lang="en-US" sz="900" dirty="0">
              <a:sym typeface="Wingdings" pitchFamily="2" charset="2"/>
            </a:endParaRPr>
          </a:p>
          <a:p>
            <a:r>
              <a:rPr lang="vi-VN" sz="900" dirty="0"/>
              <a:t>Cho trước trạng thái của một đập nước, hãy tính toán và in ra lượng nước tối đa mà đập nước </a:t>
            </a:r>
            <a:endParaRPr lang="en-US" sz="900" dirty="0"/>
          </a:p>
          <a:p>
            <a:r>
              <a:rPr lang="vi-VN" sz="900" dirty="0"/>
              <a:t>có thể lưu trữ. Đáp án của 2 ví dụ trên lần lượt là 2 và 10</a:t>
            </a:r>
            <a:r>
              <a:rPr lang="en-US" sz="900" dirty="0"/>
              <a:t>(</a:t>
            </a:r>
            <a:r>
              <a:rPr lang="en-US" sz="900" dirty="0" err="1"/>
              <a:t>phần</a:t>
            </a:r>
            <a:r>
              <a:rPr lang="en-US" sz="900" dirty="0"/>
              <a:t> </a:t>
            </a:r>
            <a:r>
              <a:rPr lang="en-US" sz="900" dirty="0" err="1"/>
              <a:t>màu</a:t>
            </a:r>
            <a:r>
              <a:rPr lang="en-US" sz="900" dirty="0"/>
              <a:t> </a:t>
            </a:r>
            <a:r>
              <a:rPr lang="en-US" sz="900" dirty="0" err="1"/>
              <a:t>xanh</a:t>
            </a:r>
            <a:r>
              <a:rPr lang="en-US" sz="900" dirty="0"/>
              <a:t>)</a:t>
            </a:r>
            <a:endParaRPr lang="en-US" sz="900" dirty="0">
              <a:sym typeface="Wingdings" pitchFamily="2" charset="2"/>
            </a:endParaRPr>
          </a:p>
          <a:p>
            <a:endParaRPr lang="en-US" sz="900" dirty="0">
              <a:sym typeface="Wingdings" pitchFamily="2" charset="2"/>
            </a:endParaRPr>
          </a:p>
          <a:p>
            <a:endParaRPr lang="en-US" sz="900" dirty="0">
              <a:sym typeface="Wingdings" pitchFamily="2" charset="2"/>
            </a:endParaRPr>
          </a:p>
        </p:txBody>
      </p:sp>
      <p:sp>
        <p:nvSpPr>
          <p:cNvPr id="8" name="Title 2"/>
          <p:cNvSpPr>
            <a:spLocks noGrp="1"/>
          </p:cNvSpPr>
          <p:nvPr>
            <p:ph type="title"/>
          </p:nvPr>
        </p:nvSpPr>
        <p:spPr>
          <a:xfrm>
            <a:off x="1547664" y="0"/>
            <a:ext cx="7596336" cy="884466"/>
          </a:xfrm>
        </p:spPr>
        <p:txBody>
          <a:bodyPr/>
          <a:lstStyle/>
          <a:p>
            <a:r>
              <a:rPr lang="en-US" b="0" dirty="0">
                <a:latin typeface="inherit"/>
              </a:rPr>
              <a:t>1. HYDRO - Hydroelectric dams</a:t>
            </a:r>
            <a:endParaRPr lang="en-US" b="0" dirty="0"/>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231" y="2067694"/>
            <a:ext cx="1024113"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3003797"/>
            <a:ext cx="1626827" cy="132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97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171450" indent="-171450">
              <a:buFont typeface="Wingdings" pitchFamily="2" charset="2"/>
              <a:buChar char="Ø"/>
            </a:pPr>
            <a:r>
              <a:rPr lang="vi-VN" sz="900" b="1" dirty="0"/>
              <a:t>Input</a:t>
            </a:r>
            <a:endParaRPr lang="vi-VN" sz="900" dirty="0"/>
          </a:p>
          <a:p>
            <a:r>
              <a:rPr lang="vi-VN" sz="900" dirty="0"/>
              <a:t>Tổng số lượng phép thử là T (1 &lt;= T  &lt;= 20) được cho trên dòng đầu tiên.</a:t>
            </a:r>
          </a:p>
          <a:p>
            <a:r>
              <a:rPr lang="vi-VN" sz="900" dirty="0"/>
              <a:t>Mỗi phép thử được cho trên 2 dòng, dòng đầu tiên của mỗi phép thử là số lượng tường N (3 &lt;= N &lt;= 10000) của đập nước. Dòng tiếp theo mô tả chiều cao của các bức tường, là các số nguyên lớn hơn hoặc bằng 0 và nhỏ hơn hoặc bằng 100. Các giá trị trên cùng 1 dòng được ngăn cách bởi 1 dấu cách trắng.</a:t>
            </a:r>
            <a:endParaRPr lang="en-US" sz="900" dirty="0"/>
          </a:p>
          <a:p>
            <a:pPr marL="171450" indent="-171450">
              <a:buFont typeface="Wingdings" pitchFamily="2" charset="2"/>
              <a:buChar char="Ø"/>
            </a:pPr>
            <a:r>
              <a:rPr lang="vi-VN" sz="900" b="1" dirty="0"/>
              <a:t>Output</a:t>
            </a:r>
            <a:endParaRPr lang="vi-VN" sz="900" dirty="0"/>
          </a:p>
          <a:p>
            <a:r>
              <a:rPr lang="vi-VN" sz="900" dirty="0"/>
              <a:t>Hãy in đáp án của mỗi phép thử trên 1 dòng.</a:t>
            </a:r>
          </a:p>
          <a:p>
            <a:pPr marL="171450" indent="-171450">
              <a:buFont typeface="Wingdings" pitchFamily="2" charset="2"/>
              <a:buChar char="Ø"/>
            </a:pPr>
            <a:endParaRPr lang="en-US" sz="900" dirty="0">
              <a:sym typeface="Wingdings" pitchFamily="2" charset="2"/>
            </a:endParaRPr>
          </a:p>
          <a:p>
            <a:pPr marL="171450" indent="-171450">
              <a:buFont typeface="Wingdings" pitchFamily="2" charset="2"/>
              <a:buChar char="Ø"/>
            </a:pPr>
            <a:r>
              <a:rPr lang="en-US" sz="900" dirty="0">
                <a:sym typeface="Wingdings" pitchFamily="2" charset="2"/>
              </a:rPr>
              <a:t>Example:</a:t>
            </a:r>
          </a:p>
          <a:p>
            <a:pPr marL="171450" indent="-171450">
              <a:buFont typeface="Wingdings" pitchFamily="2" charset="2"/>
              <a:buChar char="Ø"/>
            </a:pPr>
            <a:endParaRPr lang="en-US" sz="900" dirty="0">
              <a:sym typeface="Wingdings" pitchFamily="2" charset="2"/>
            </a:endParaRPr>
          </a:p>
        </p:txBody>
      </p:sp>
      <p:sp>
        <p:nvSpPr>
          <p:cNvPr id="8" name="Title 2"/>
          <p:cNvSpPr>
            <a:spLocks noGrp="1"/>
          </p:cNvSpPr>
          <p:nvPr>
            <p:ph type="title"/>
          </p:nvPr>
        </p:nvSpPr>
        <p:spPr>
          <a:xfrm>
            <a:off x="1547664" y="0"/>
            <a:ext cx="7596336" cy="884466"/>
          </a:xfrm>
        </p:spPr>
        <p:txBody>
          <a:bodyPr/>
          <a:lstStyle/>
          <a:p>
            <a:r>
              <a:rPr lang="en-US" b="0" dirty="0">
                <a:latin typeface="inherit"/>
              </a:rPr>
              <a:t>1. HYDRO - Hydroelectric dams</a:t>
            </a:r>
            <a:endParaRPr lang="en-US" b="0" dirty="0"/>
          </a:p>
        </p:txBody>
      </p:sp>
      <p:graphicFrame>
        <p:nvGraphicFramePr>
          <p:cNvPr id="2" name="Table 1"/>
          <p:cNvGraphicFramePr>
            <a:graphicFrameLocks noGrp="1"/>
          </p:cNvGraphicFramePr>
          <p:nvPr>
            <p:extLst>
              <p:ext uri="{D42A27DB-BD31-4B8C-83A1-F6EECF244321}">
                <p14:modId xmlns:p14="http://schemas.microsoft.com/office/powerpoint/2010/main" val="689825834"/>
              </p:ext>
            </p:extLst>
          </p:nvPr>
        </p:nvGraphicFramePr>
        <p:xfrm>
          <a:off x="1979712" y="2931790"/>
          <a:ext cx="6768752" cy="822960"/>
        </p:xfrm>
        <a:graphic>
          <a:graphicData uri="http://schemas.openxmlformats.org/drawingml/2006/table">
            <a:tbl>
              <a:tblPr/>
              <a:tblGrid>
                <a:gridCol w="33843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0">
                <a:tc>
                  <a:txBody>
                    <a:bodyPr/>
                    <a:lstStyle/>
                    <a:p>
                      <a:pPr algn="just"/>
                      <a:r>
                        <a:rPr lang="en-US" sz="900" dirty="0">
                          <a:effectLst/>
                        </a:rPr>
                        <a:t>Input</a:t>
                      </a: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extLst>
                  <a:ext uri="{0D108BD9-81ED-4DB2-BD59-A6C34878D82A}">
                    <a16:rowId xmlns:a16="http://schemas.microsoft.com/office/drawing/2014/main" val="10000"/>
                  </a:ext>
                </a:extLst>
              </a:tr>
              <a:tr h="0">
                <a:tc>
                  <a:txBody>
                    <a:bodyPr/>
                    <a:lstStyle/>
                    <a:p>
                      <a:pPr algn="just"/>
                      <a:r>
                        <a:rPr lang="en-US" sz="900" dirty="0">
                          <a:effectLst/>
                        </a:rPr>
                        <a:t>2</a:t>
                      </a:r>
                    </a:p>
                    <a:p>
                      <a:pPr algn="just"/>
                      <a:r>
                        <a:rPr lang="en-US" sz="900" dirty="0">
                          <a:effectLst/>
                        </a:rPr>
                        <a:t>3</a:t>
                      </a:r>
                    </a:p>
                    <a:p>
                      <a:pPr algn="just"/>
                      <a:r>
                        <a:rPr lang="en-US" sz="900" dirty="0">
                          <a:effectLst/>
                        </a:rPr>
                        <a:t>2 0 2</a:t>
                      </a:r>
                    </a:p>
                    <a:p>
                      <a:pPr algn="just"/>
                      <a:r>
                        <a:rPr lang="en-US" sz="900" dirty="0">
                          <a:effectLst/>
                        </a:rPr>
                        <a:t>6</a:t>
                      </a:r>
                    </a:p>
                    <a:p>
                      <a:pPr algn="just"/>
                      <a:r>
                        <a:rPr lang="en-US" sz="900" dirty="0">
                          <a:effectLst/>
                        </a:rPr>
                        <a:t>3 0 0 2 0 4</a:t>
                      </a:r>
                    </a:p>
                  </a:txBody>
                  <a:tcPr marL="0" marR="0" marT="0" marB="0">
                    <a:lnL>
                      <a:noFill/>
                    </a:lnL>
                    <a:lnR>
                      <a:noFill/>
                    </a:lnR>
                    <a:lnT>
                      <a:noFill/>
                    </a:lnT>
                    <a:lnB>
                      <a:noFill/>
                    </a:lnB>
                  </a:tcPr>
                </a:tc>
                <a:tc>
                  <a:txBody>
                    <a:bodyPr/>
                    <a:lstStyle/>
                    <a:p>
                      <a:pPr algn="just"/>
                      <a:r>
                        <a:rPr lang="en-US" sz="900" dirty="0">
                          <a:effectLst/>
                        </a:rPr>
                        <a:t>2</a:t>
                      </a:r>
                    </a:p>
                    <a:p>
                      <a:pPr algn="just"/>
                      <a:r>
                        <a:rPr lang="en-US" sz="900" dirty="0">
                          <a:effectLst/>
                        </a:rPr>
                        <a:t>10</a:t>
                      </a:r>
                    </a:p>
                  </a:txBody>
                  <a:tcPr marL="0" marR="0" marT="0" marB="0">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9602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a:sym typeface="Wingdings" pitchFamily="2" charset="2"/>
              </a:rPr>
              <a:t>Type: Array 1-D</a:t>
            </a:r>
          </a:p>
          <a:p>
            <a:pPr marL="342900" indent="-342900">
              <a:buFont typeface="Wingdings" pitchFamily="2" charset="2"/>
              <a:buChar char="Ø"/>
            </a:pPr>
            <a:r>
              <a:rPr lang="en-US" altLang="ko-KR" sz="900" dirty="0">
                <a:sym typeface="Wingdings" pitchFamily="2" charset="2"/>
              </a:rPr>
              <a:t>Level: hard</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https://vn.spoj.com/problems/NKINV/</a:t>
            </a:r>
            <a:endParaRPr lang="en-US" sz="900" dirty="0"/>
          </a:p>
          <a:p>
            <a:r>
              <a:rPr lang="vi-VN" sz="900" dirty="0"/>
              <a:t>Cho một dãy số a</a:t>
            </a:r>
            <a:r>
              <a:rPr lang="vi-VN" sz="900" baseline="-25000" dirty="0"/>
              <a:t>1</a:t>
            </a:r>
            <a:r>
              <a:rPr lang="vi-VN" sz="900" dirty="0"/>
              <a:t>.. a</a:t>
            </a:r>
            <a:r>
              <a:rPr lang="vi-VN" sz="900" baseline="-25000" dirty="0"/>
              <a:t>N</a:t>
            </a:r>
            <a:r>
              <a:rPr lang="vi-VN" sz="900" dirty="0"/>
              <a:t>. Một nghịch thế là một cặp số u, v sao cho u &lt; v và a</a:t>
            </a:r>
            <a:r>
              <a:rPr lang="vi-VN" sz="900" baseline="-25000" dirty="0"/>
              <a:t>u</a:t>
            </a:r>
            <a:r>
              <a:rPr lang="vi-VN" sz="900" dirty="0"/>
              <a:t> &gt; a</a:t>
            </a:r>
            <a:r>
              <a:rPr lang="vi-VN" sz="900" baseline="-25000" dirty="0"/>
              <a:t>v</a:t>
            </a:r>
            <a:r>
              <a:rPr lang="vi-VN" sz="900" dirty="0"/>
              <a:t>. Nhiệm vụ của bạn là đếm số nghịch thế.</a:t>
            </a:r>
          </a:p>
          <a:p>
            <a:r>
              <a:rPr lang="vi-VN" sz="900" dirty="0"/>
              <a:t>Dữ liệu</a:t>
            </a:r>
          </a:p>
          <a:p>
            <a:r>
              <a:rPr lang="vi-VN" sz="900" dirty="0"/>
              <a:t>Dòng đầu ghi số nguyên dương N.</a:t>
            </a:r>
          </a:p>
          <a:p>
            <a:r>
              <a:rPr lang="vi-VN" sz="900" dirty="0"/>
              <a:t>N dòng gsau mỗi dòng hi một số a</a:t>
            </a:r>
            <a:r>
              <a:rPr lang="vi-VN" sz="900" baseline="-25000" dirty="0"/>
              <a:t>i</a:t>
            </a:r>
            <a:r>
              <a:rPr lang="vi-VN" sz="900" dirty="0"/>
              <a:t> ( 1 ≤ i ≤ N ).</a:t>
            </a:r>
          </a:p>
          <a:p>
            <a:r>
              <a:rPr lang="vi-VN" sz="900" dirty="0"/>
              <a:t>Kết qủa</a:t>
            </a:r>
          </a:p>
          <a:p>
            <a:r>
              <a:rPr lang="vi-VN" sz="900" dirty="0"/>
              <a:t>Ghi trên một dòng số M duy nhất là số nghịch thế.</a:t>
            </a:r>
          </a:p>
          <a:p>
            <a:r>
              <a:rPr lang="vi-VN" sz="900" dirty="0"/>
              <a:t>Giới hạn</a:t>
            </a:r>
          </a:p>
          <a:p>
            <a:r>
              <a:rPr lang="vi-VN" sz="900" dirty="0"/>
              <a:t>1 ≤ N ≤ 60000</a:t>
            </a:r>
          </a:p>
          <a:p>
            <a:r>
              <a:rPr lang="vi-VN" sz="900" dirty="0"/>
              <a:t>1 ≤ a</a:t>
            </a:r>
            <a:r>
              <a:rPr lang="vi-VN" sz="900" baseline="-25000" dirty="0"/>
              <a:t>i</a:t>
            </a:r>
            <a:r>
              <a:rPr lang="vi-VN" sz="900" dirty="0"/>
              <a:t> ≤ 60000</a:t>
            </a:r>
          </a:p>
          <a:p>
            <a:pPr marL="342900" indent="-342900">
              <a:buFont typeface="Wingdings" pitchFamily="2" charset="2"/>
              <a:buChar char="Ø"/>
            </a:pPr>
            <a:r>
              <a:rPr lang="en-US" sz="900" dirty="0">
                <a:sym typeface="Wingdings" pitchFamily="2" charset="2"/>
              </a:rPr>
              <a:t>Example:</a:t>
            </a:r>
          </a:p>
          <a:p>
            <a:r>
              <a:rPr lang="en-US" sz="900" b="1" dirty="0" err="1"/>
              <a:t>Dữ</a:t>
            </a:r>
            <a:r>
              <a:rPr lang="en-US" sz="900" b="1" dirty="0"/>
              <a:t> </a:t>
            </a:r>
            <a:r>
              <a:rPr lang="en-US" sz="900" b="1" dirty="0" err="1"/>
              <a:t>liệu</a:t>
            </a:r>
            <a:r>
              <a:rPr lang="en-US" sz="900" b="1" dirty="0"/>
              <a:t>:				</a:t>
            </a:r>
            <a:r>
              <a:rPr lang="en-US" sz="900" b="1" dirty="0" err="1"/>
              <a:t>Kết</a:t>
            </a:r>
            <a:r>
              <a:rPr lang="en-US" sz="900" b="1" dirty="0"/>
              <a:t> </a:t>
            </a:r>
            <a:r>
              <a:rPr lang="en-US" sz="900" b="1" dirty="0" err="1"/>
              <a:t>qủa</a:t>
            </a:r>
            <a:r>
              <a:rPr lang="en-US" sz="900" dirty="0"/>
              <a:t> 2</a:t>
            </a:r>
          </a:p>
          <a:p>
            <a:r>
              <a:rPr lang="en-US" sz="900" dirty="0"/>
              <a:t>3</a:t>
            </a:r>
          </a:p>
          <a:p>
            <a:r>
              <a:rPr lang="en-US" sz="900" dirty="0"/>
              <a:t>3</a:t>
            </a:r>
          </a:p>
          <a:p>
            <a:r>
              <a:rPr lang="en-US" sz="900" dirty="0"/>
              <a:t>1</a:t>
            </a:r>
          </a:p>
          <a:p>
            <a:r>
              <a:rPr lang="en-US" sz="900" dirty="0"/>
              <a:t>2</a:t>
            </a:r>
          </a:p>
          <a:p>
            <a:r>
              <a:rPr lang="en-US" altLang="ko-KR" sz="900" dirty="0"/>
              <a:t>3 1 2</a:t>
            </a:r>
            <a:endParaRPr lang="ko-KR" altLang="en-US" sz="900" dirty="0"/>
          </a:p>
        </p:txBody>
      </p:sp>
      <p:sp>
        <p:nvSpPr>
          <p:cNvPr id="8" name="Title 2"/>
          <p:cNvSpPr>
            <a:spLocks noGrp="1"/>
          </p:cNvSpPr>
          <p:nvPr>
            <p:ph type="title"/>
          </p:nvPr>
        </p:nvSpPr>
        <p:spPr>
          <a:xfrm>
            <a:off x="1547664" y="0"/>
            <a:ext cx="7596336" cy="884466"/>
          </a:xfrm>
        </p:spPr>
        <p:txBody>
          <a:bodyPr/>
          <a:lstStyle/>
          <a:p>
            <a:r>
              <a:rPr lang="en-US" b="0" dirty="0">
                <a:latin typeface="inherit"/>
              </a:rPr>
              <a:t>2. NKINV - </a:t>
            </a:r>
            <a:r>
              <a:rPr lang="en-US" b="0" dirty="0" err="1">
                <a:latin typeface="inherit"/>
              </a:rPr>
              <a:t>Dãy</a:t>
            </a:r>
            <a:r>
              <a:rPr lang="en-US" b="0" dirty="0">
                <a:latin typeface="inherit"/>
              </a:rPr>
              <a:t> </a:t>
            </a:r>
            <a:r>
              <a:rPr lang="en-US" b="0" dirty="0" err="1">
                <a:latin typeface="inherit"/>
              </a:rPr>
              <a:t>nghịch</a:t>
            </a:r>
            <a:r>
              <a:rPr lang="en-US" b="0" dirty="0">
                <a:latin typeface="inherit"/>
              </a:rPr>
              <a:t> </a:t>
            </a:r>
            <a:r>
              <a:rPr lang="en-US" b="0" dirty="0" err="1">
                <a:latin typeface="inherit"/>
              </a:rPr>
              <a:t>thế</a:t>
            </a:r>
            <a:endParaRPr lang="en-US" b="0" dirty="0"/>
          </a:p>
        </p:txBody>
      </p:sp>
    </p:spTree>
    <p:extLst>
      <p:ext uri="{BB962C8B-B14F-4D97-AF65-F5344CB8AC3E}">
        <p14:creationId xmlns:p14="http://schemas.microsoft.com/office/powerpoint/2010/main" val="399946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75B4656-2C4C-AE4E-B95D-20FBBF6666F0}"/>
              </a:ext>
            </a:extLst>
          </p:cNvPr>
          <p:cNvSpPr>
            <a:spLocks noGrp="1"/>
          </p:cNvSpPr>
          <p:nvPr>
            <p:ph type="title"/>
          </p:nvPr>
        </p:nvSpPr>
        <p:spPr/>
        <p:txBody>
          <a:bodyPr/>
          <a:lstStyle/>
          <a:p>
            <a:r>
              <a:rPr lang="en-US" dirty="0"/>
              <a:t>3. </a:t>
            </a:r>
            <a:r>
              <a:rPr lang="vi-VN" dirty="0"/>
              <a:t>Tổng âm</a:t>
            </a:r>
          </a:p>
        </p:txBody>
      </p:sp>
      <p:sp>
        <p:nvSpPr>
          <p:cNvPr id="4" name="Chỗ dành sẵn cho Nội dung 3">
            <a:extLst>
              <a:ext uri="{FF2B5EF4-FFF2-40B4-BE49-F238E27FC236}">
                <a16:creationId xmlns:a16="http://schemas.microsoft.com/office/drawing/2014/main" id="{E9B250D8-C144-5C45-A373-4888652001DE}"/>
              </a:ext>
            </a:extLst>
          </p:cNvPr>
          <p:cNvSpPr>
            <a:spLocks noGrp="1"/>
          </p:cNvSpPr>
          <p:nvPr>
            <p:ph idx="10"/>
          </p:nvPr>
        </p:nvSpPr>
        <p:spPr>
          <a:xfrm>
            <a:off x="1619672" y="1343539"/>
            <a:ext cx="6912768" cy="2596364"/>
          </a:xfrm>
        </p:spPr>
        <p:txBody>
          <a:bodyPr/>
          <a:lstStyle/>
          <a:p>
            <a:r>
              <a:rPr lang="vi-VN" dirty="0"/>
              <a:t>Cho 1 ma trận</a:t>
            </a:r>
            <a:r>
              <a:rPr lang="en-US" dirty="0"/>
              <a:t> </a:t>
            </a:r>
            <a:r>
              <a:rPr lang="en-US" dirty="0" err="1"/>
              <a:t>kích</a:t>
            </a:r>
            <a:r>
              <a:rPr lang="en-US" dirty="0"/>
              <a:t> </a:t>
            </a:r>
            <a:r>
              <a:rPr lang="en-US" dirty="0" err="1"/>
              <a:t>thước</a:t>
            </a:r>
            <a:r>
              <a:rPr lang="en-US" dirty="0"/>
              <a:t> </a:t>
            </a:r>
            <a:r>
              <a:rPr lang="en-US" dirty="0" err="1"/>
              <a:t>NxM</a:t>
            </a:r>
            <a:r>
              <a:rPr lang="en-US" dirty="0"/>
              <a:t> (5 &lt;= N, M &lt;= 100) </a:t>
            </a:r>
            <a:r>
              <a:rPr lang="en-US" dirty="0" err="1"/>
              <a:t>chứa</a:t>
            </a:r>
            <a:r>
              <a:rPr lang="vi-VN" dirty="0"/>
              <a:t> các số nguyên</a:t>
            </a:r>
            <a:r>
              <a:rPr lang="en-US" dirty="0"/>
              <a:t> </a:t>
            </a:r>
            <a:r>
              <a:rPr lang="en-US" dirty="0" err="1"/>
              <a:t>nằm</a:t>
            </a:r>
            <a:r>
              <a:rPr lang="en-US" dirty="0"/>
              <a:t> </a:t>
            </a:r>
            <a:r>
              <a:rPr lang="en-US" dirty="0" err="1"/>
              <a:t>trong</a:t>
            </a:r>
            <a:r>
              <a:rPr lang="en-US" dirty="0"/>
              <a:t> </a:t>
            </a:r>
            <a:r>
              <a:rPr lang="en-US" dirty="0" err="1"/>
              <a:t>đoạn</a:t>
            </a:r>
            <a:r>
              <a:rPr lang="en-US" dirty="0"/>
              <a:t> [-1000,1000]</a:t>
            </a:r>
            <a:r>
              <a:rPr lang="vi-VN" dirty="0"/>
              <a:t>.</a:t>
            </a:r>
            <a:endParaRPr lang="en-US" dirty="0"/>
          </a:p>
          <a:p>
            <a:endParaRPr lang="en-US" dirty="0"/>
          </a:p>
          <a:p>
            <a:r>
              <a:rPr lang="vi-VN" dirty="0"/>
              <a:t>Tìm</a:t>
            </a:r>
            <a:r>
              <a:rPr lang="en-US" dirty="0"/>
              <a:t> </a:t>
            </a:r>
            <a:r>
              <a:rPr lang="en-US" dirty="0" err="1"/>
              <a:t>tất</a:t>
            </a:r>
            <a:r>
              <a:rPr lang="en-US" dirty="0"/>
              <a:t> </a:t>
            </a:r>
            <a:r>
              <a:rPr lang="en-US" dirty="0" err="1"/>
              <a:t>cả</a:t>
            </a:r>
            <a:r>
              <a:rPr lang="en-US" dirty="0"/>
              <a:t> </a:t>
            </a:r>
            <a:r>
              <a:rPr lang="en-US" dirty="0" err="1"/>
              <a:t>các</a:t>
            </a:r>
            <a:r>
              <a:rPr lang="vi-VN" dirty="0"/>
              <a:t> số trong mảng thỏa mãn: tổng các số xung quanh nó</a:t>
            </a:r>
            <a:r>
              <a:rPr lang="en-US" dirty="0"/>
              <a:t> </a:t>
            </a:r>
            <a:r>
              <a:rPr lang="en-US" dirty="0" err="1"/>
              <a:t>và</a:t>
            </a:r>
            <a:r>
              <a:rPr lang="en-US" dirty="0"/>
              <a:t> </a:t>
            </a:r>
            <a:r>
              <a:rPr lang="en-US" dirty="0" err="1"/>
              <a:t>chính</a:t>
            </a:r>
            <a:r>
              <a:rPr lang="en-US" dirty="0"/>
              <a:t> </a:t>
            </a:r>
            <a:r>
              <a:rPr lang="en-US" dirty="0" err="1"/>
              <a:t>nó</a:t>
            </a:r>
            <a:r>
              <a:rPr lang="vi-VN" dirty="0"/>
              <a:t> là một số âm.</a:t>
            </a:r>
            <a:endParaRPr lang="en-US" dirty="0"/>
          </a:p>
          <a:p>
            <a:endParaRPr lang="en-US" dirty="0"/>
          </a:p>
          <a:p>
            <a:r>
              <a:rPr lang="en-US" dirty="0"/>
              <a:t>In </a:t>
            </a:r>
            <a:r>
              <a:rPr lang="en-US" dirty="0" err="1"/>
              <a:t>ra</a:t>
            </a:r>
            <a:r>
              <a:rPr lang="en-US" dirty="0"/>
              <a:t> </a:t>
            </a:r>
            <a:r>
              <a:rPr lang="en-US" dirty="0" err="1"/>
              <a:t>tổng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số</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dirty="0" err="1"/>
              <a:t>trên</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số</a:t>
            </a:r>
            <a:r>
              <a:rPr lang="en-US" dirty="0"/>
              <a:t> </a:t>
            </a:r>
            <a:r>
              <a:rPr lang="en-US" dirty="0" err="1"/>
              <a:t>nào</a:t>
            </a:r>
            <a:r>
              <a:rPr lang="en-US" dirty="0"/>
              <a:t> </a:t>
            </a:r>
            <a:r>
              <a:rPr lang="en-US" dirty="0" err="1"/>
              <a:t>thỏa</a:t>
            </a:r>
            <a:r>
              <a:rPr lang="en-US" dirty="0"/>
              <a:t> </a:t>
            </a:r>
            <a:r>
              <a:rPr lang="en-US" dirty="0" err="1"/>
              <a:t>mãn</a:t>
            </a:r>
            <a:r>
              <a:rPr lang="en-US" dirty="0"/>
              <a:t> </a:t>
            </a:r>
            <a:r>
              <a:rPr lang="en-US" dirty="0" err="1"/>
              <a:t>hãy</a:t>
            </a:r>
            <a:r>
              <a:rPr lang="en-US" dirty="0"/>
              <a:t> in </a:t>
            </a:r>
            <a:r>
              <a:rPr lang="en-US" dirty="0" err="1"/>
              <a:t>ra</a:t>
            </a:r>
            <a:r>
              <a:rPr lang="en-US" dirty="0"/>
              <a:t> NOT FOUND</a:t>
            </a:r>
          </a:p>
          <a:p>
            <a:endParaRPr lang="en-US" dirty="0"/>
          </a:p>
          <a:p>
            <a:r>
              <a:rPr lang="en-US" dirty="0" err="1"/>
              <a:t>Ví</a:t>
            </a:r>
            <a:r>
              <a:rPr lang="en-US" dirty="0"/>
              <a:t> </a:t>
            </a:r>
            <a:r>
              <a:rPr lang="en-US" dirty="0" err="1"/>
              <a:t>dụ</a:t>
            </a:r>
            <a:endParaRPr lang="vi-VN" dirty="0"/>
          </a:p>
        </p:txBody>
      </p:sp>
    </p:spTree>
    <p:extLst>
      <p:ext uri="{BB962C8B-B14F-4D97-AF65-F5344CB8AC3E}">
        <p14:creationId xmlns:p14="http://schemas.microsoft.com/office/powerpoint/2010/main" val="57204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Tổng</a:t>
            </a:r>
            <a:r>
              <a:rPr lang="en-US" dirty="0"/>
              <a:t> </a:t>
            </a:r>
            <a:r>
              <a:rPr lang="en-US" dirty="0" err="1"/>
              <a:t>âm</a:t>
            </a:r>
            <a:endParaRPr lang="en-US" dirty="0"/>
          </a:p>
        </p:txBody>
      </p:sp>
      <p:sp>
        <p:nvSpPr>
          <p:cNvPr id="4" name="Content Placeholder 3"/>
          <p:cNvSpPr>
            <a:spLocks noGrp="1"/>
          </p:cNvSpPr>
          <p:nvPr>
            <p:ph idx="10"/>
          </p:nvPr>
        </p:nvSpPr>
        <p:spPr>
          <a:xfrm>
            <a:off x="1619672" y="987574"/>
            <a:ext cx="6912768" cy="3960440"/>
          </a:xfrm>
        </p:spPr>
        <p:txBody>
          <a:bodyPr/>
          <a:lstStyle/>
          <a:p>
            <a:r>
              <a:rPr lang="en-US" dirty="0"/>
              <a:t>Cho ma </a:t>
            </a:r>
            <a:r>
              <a:rPr lang="en-US" dirty="0" err="1"/>
              <a:t>trận</a:t>
            </a:r>
            <a:r>
              <a:rPr lang="en-US" dirty="0"/>
              <a:t>:</a:t>
            </a:r>
          </a:p>
          <a:p>
            <a:r>
              <a:rPr lang="en-US" dirty="0"/>
              <a:t>3 4</a:t>
            </a:r>
          </a:p>
          <a:p>
            <a:r>
              <a:rPr lang="en-US" dirty="0">
                <a:solidFill>
                  <a:srgbClr val="FF0000"/>
                </a:solidFill>
              </a:rPr>
              <a:t>1</a:t>
            </a:r>
            <a:r>
              <a:rPr lang="en-US" dirty="0"/>
              <a:t> -2 </a:t>
            </a:r>
            <a:r>
              <a:rPr lang="en-US" dirty="0">
                <a:solidFill>
                  <a:srgbClr val="FF0000"/>
                </a:solidFill>
              </a:rPr>
              <a:t>3</a:t>
            </a:r>
            <a:r>
              <a:rPr lang="en-US" dirty="0"/>
              <a:t> </a:t>
            </a:r>
            <a:r>
              <a:rPr lang="en-US" dirty="0">
                <a:solidFill>
                  <a:srgbClr val="FF0000"/>
                </a:solidFill>
              </a:rPr>
              <a:t>-4</a:t>
            </a:r>
          </a:p>
          <a:p>
            <a:r>
              <a:rPr lang="en-US" dirty="0">
                <a:solidFill>
                  <a:srgbClr val="FF0000"/>
                </a:solidFill>
              </a:rPr>
              <a:t>5</a:t>
            </a:r>
            <a:r>
              <a:rPr lang="en-US" dirty="0"/>
              <a:t> -6 </a:t>
            </a:r>
            <a:r>
              <a:rPr lang="en-US" dirty="0">
                <a:solidFill>
                  <a:srgbClr val="FF0000"/>
                </a:solidFill>
              </a:rPr>
              <a:t>7</a:t>
            </a:r>
            <a:r>
              <a:rPr lang="en-US" dirty="0"/>
              <a:t> -8</a:t>
            </a:r>
          </a:p>
          <a:p>
            <a:r>
              <a:rPr lang="en-US" dirty="0">
                <a:solidFill>
                  <a:srgbClr val="FF0000"/>
                </a:solidFill>
              </a:rPr>
              <a:t>9</a:t>
            </a:r>
            <a:r>
              <a:rPr lang="en-US" dirty="0"/>
              <a:t> -10 </a:t>
            </a:r>
            <a:r>
              <a:rPr lang="en-US" dirty="0">
                <a:solidFill>
                  <a:srgbClr val="FF0000"/>
                </a:solidFill>
              </a:rPr>
              <a:t>11</a:t>
            </a:r>
            <a:r>
              <a:rPr lang="en-US" dirty="0"/>
              <a:t> </a:t>
            </a:r>
            <a:r>
              <a:rPr lang="en-US" dirty="0">
                <a:solidFill>
                  <a:srgbClr val="FF0000"/>
                </a:solidFill>
              </a:rPr>
              <a:t>-12</a:t>
            </a:r>
          </a:p>
          <a:p>
            <a:r>
              <a:rPr lang="en-US" dirty="0" err="1"/>
              <a:t>Kích</a:t>
            </a:r>
            <a:r>
              <a:rPr lang="en-US" dirty="0"/>
              <a:t> </a:t>
            </a:r>
            <a:r>
              <a:rPr lang="en-US" dirty="0" err="1"/>
              <a:t>thước</a:t>
            </a:r>
            <a:r>
              <a:rPr lang="en-US" dirty="0"/>
              <a:t> ma </a:t>
            </a:r>
            <a:r>
              <a:rPr lang="en-US" dirty="0" err="1"/>
              <a:t>trận</a:t>
            </a:r>
            <a:r>
              <a:rPr lang="en-US" dirty="0"/>
              <a:t> </a:t>
            </a:r>
            <a:r>
              <a:rPr lang="en-US" dirty="0" err="1"/>
              <a:t>là</a:t>
            </a:r>
            <a:r>
              <a:rPr lang="en-US" dirty="0"/>
              <a:t> 3x4, </a:t>
            </a:r>
            <a:r>
              <a:rPr lang="en-US" dirty="0" err="1"/>
              <a:t>có</a:t>
            </a:r>
            <a:r>
              <a:rPr lang="en-US" dirty="0"/>
              <a:t> </a:t>
            </a:r>
            <a:r>
              <a:rPr lang="en-US" dirty="0" err="1"/>
              <a:t>các</a:t>
            </a:r>
            <a:r>
              <a:rPr lang="en-US" dirty="0"/>
              <a:t> </a:t>
            </a:r>
            <a:r>
              <a:rPr lang="en-US" dirty="0" err="1"/>
              <a:t>số</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dirty="0" err="1"/>
              <a:t>đầu</a:t>
            </a:r>
            <a:r>
              <a:rPr lang="en-US" dirty="0"/>
              <a:t> </a:t>
            </a:r>
            <a:r>
              <a:rPr lang="en-US" dirty="0" err="1"/>
              <a:t>bài</a:t>
            </a:r>
            <a:r>
              <a:rPr lang="en-US" dirty="0"/>
              <a:t> </a:t>
            </a:r>
            <a:r>
              <a:rPr lang="en-US" dirty="0" err="1"/>
              <a:t>được</a:t>
            </a:r>
            <a:r>
              <a:rPr lang="en-US" dirty="0"/>
              <a:t> </a:t>
            </a:r>
            <a:r>
              <a:rPr lang="en-US" dirty="0" err="1"/>
              <a:t>tô</a:t>
            </a:r>
            <a:r>
              <a:rPr lang="en-US" dirty="0"/>
              <a:t> </a:t>
            </a:r>
            <a:r>
              <a:rPr lang="en-US" dirty="0" err="1"/>
              <a:t>màu</a:t>
            </a:r>
            <a:r>
              <a:rPr lang="en-US" dirty="0"/>
              <a:t> </a:t>
            </a:r>
            <a:r>
              <a:rPr lang="en-US" dirty="0" err="1"/>
              <a:t>đỏ</a:t>
            </a:r>
            <a:r>
              <a:rPr lang="en-US" dirty="0"/>
              <a:t> </a:t>
            </a:r>
            <a:r>
              <a:rPr lang="en-US" dirty="0" err="1"/>
              <a:t>là</a:t>
            </a:r>
            <a:r>
              <a:rPr lang="en-US" dirty="0"/>
              <a:t>: 1, 3, -4, 5, 7, 9, 11, -12. </a:t>
            </a:r>
            <a:r>
              <a:rPr lang="en-US" dirty="0" err="1"/>
              <a:t>Tổng</a:t>
            </a:r>
            <a:r>
              <a:rPr lang="en-US" dirty="0"/>
              <a:t> </a:t>
            </a:r>
            <a:r>
              <a:rPr lang="en-US" dirty="0" err="1"/>
              <a:t>của</a:t>
            </a:r>
            <a:r>
              <a:rPr lang="en-US" dirty="0"/>
              <a:t> </a:t>
            </a:r>
            <a:r>
              <a:rPr lang="en-US" dirty="0" err="1"/>
              <a:t>chúng</a:t>
            </a:r>
            <a:r>
              <a:rPr lang="en-US" dirty="0"/>
              <a:t> </a:t>
            </a:r>
            <a:r>
              <a:rPr lang="en-US" dirty="0" err="1"/>
              <a:t>là</a:t>
            </a:r>
            <a:r>
              <a:rPr lang="en-US" dirty="0"/>
              <a:t> 20, </a:t>
            </a:r>
            <a:r>
              <a:rPr lang="en-US" dirty="0" err="1"/>
              <a:t>vậy</a:t>
            </a:r>
            <a:r>
              <a:rPr lang="en-US" dirty="0"/>
              <a:t> </a:t>
            </a:r>
            <a:r>
              <a:rPr lang="en-US" dirty="0" err="1"/>
              <a:t>kết</a:t>
            </a:r>
            <a:r>
              <a:rPr lang="en-US" dirty="0"/>
              <a:t> </a:t>
            </a:r>
            <a:r>
              <a:rPr lang="en-US" dirty="0" err="1"/>
              <a:t>quả</a:t>
            </a:r>
            <a:r>
              <a:rPr lang="en-US" dirty="0"/>
              <a:t> </a:t>
            </a:r>
            <a:r>
              <a:rPr lang="en-US" dirty="0" err="1"/>
              <a:t>cần</a:t>
            </a:r>
            <a:r>
              <a:rPr lang="en-US" dirty="0"/>
              <a:t> in </a:t>
            </a:r>
            <a:r>
              <a:rPr lang="en-US" dirty="0" err="1"/>
              <a:t>ra</a:t>
            </a:r>
            <a:r>
              <a:rPr lang="en-US" dirty="0"/>
              <a:t> </a:t>
            </a:r>
            <a:r>
              <a:rPr lang="en-US" dirty="0" err="1"/>
              <a:t>là</a:t>
            </a:r>
            <a:r>
              <a:rPr lang="en-US" dirty="0"/>
              <a:t> 20</a:t>
            </a:r>
          </a:p>
          <a:p>
            <a:r>
              <a:rPr lang="en-US" dirty="0"/>
              <a:t>Sample input:</a:t>
            </a:r>
          </a:p>
          <a:p>
            <a:r>
              <a:rPr lang="en-US" dirty="0"/>
              <a:t>1   </a:t>
            </a:r>
            <a:r>
              <a:rPr lang="en-US" dirty="0">
                <a:sym typeface="Wingdings" panose="05000000000000000000" pitchFamily="2" charset="2"/>
              </a:rPr>
              <a:t> </a:t>
            </a:r>
            <a:r>
              <a:rPr lang="en-US" dirty="0" err="1">
                <a:sym typeface="Wingdings" panose="05000000000000000000" pitchFamily="2" charset="2"/>
              </a:rPr>
              <a:t>số</a:t>
            </a:r>
            <a:r>
              <a:rPr lang="en-US" dirty="0">
                <a:sym typeface="Wingdings" panose="05000000000000000000" pitchFamily="2" charset="2"/>
              </a:rPr>
              <a:t> test case</a:t>
            </a:r>
            <a:endParaRPr lang="en-US" dirty="0"/>
          </a:p>
          <a:p>
            <a:r>
              <a:rPr lang="en-US" dirty="0"/>
              <a:t>3 4   </a:t>
            </a:r>
            <a:r>
              <a:rPr lang="en-US" dirty="0">
                <a:sym typeface="Wingdings" panose="05000000000000000000" pitchFamily="2" charset="2"/>
              </a:rPr>
              <a:t> </a:t>
            </a:r>
            <a:r>
              <a:rPr lang="en-US" dirty="0" err="1">
                <a:sym typeface="Wingdings" panose="05000000000000000000" pitchFamily="2" charset="2"/>
              </a:rPr>
              <a:t>kích</a:t>
            </a:r>
            <a:r>
              <a:rPr lang="en-US" dirty="0">
                <a:sym typeface="Wingdings" panose="05000000000000000000" pitchFamily="2" charset="2"/>
              </a:rPr>
              <a:t> </a:t>
            </a:r>
            <a:r>
              <a:rPr lang="en-US" dirty="0" err="1">
                <a:sym typeface="Wingdings" panose="05000000000000000000" pitchFamily="2" charset="2"/>
              </a:rPr>
              <a:t>thước</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N, M</a:t>
            </a:r>
            <a:endParaRPr lang="en-US" dirty="0"/>
          </a:p>
          <a:p>
            <a:r>
              <a:rPr lang="en-US" dirty="0">
                <a:solidFill>
                  <a:schemeClr val="tx1"/>
                </a:solidFill>
              </a:rPr>
              <a:t>1 -2 3 -4</a:t>
            </a:r>
          </a:p>
          <a:p>
            <a:r>
              <a:rPr lang="en-US" dirty="0">
                <a:solidFill>
                  <a:schemeClr val="tx1"/>
                </a:solidFill>
              </a:rPr>
              <a:t>5 -6 7 -8</a:t>
            </a:r>
          </a:p>
          <a:p>
            <a:r>
              <a:rPr lang="en-US" dirty="0">
                <a:solidFill>
                  <a:schemeClr val="tx1"/>
                </a:solidFill>
              </a:rPr>
              <a:t>9 -10 11 -12</a:t>
            </a:r>
          </a:p>
          <a:p>
            <a:r>
              <a:rPr lang="en-US" dirty="0">
                <a:solidFill>
                  <a:schemeClr val="tx1"/>
                </a:solidFill>
              </a:rPr>
              <a:t>Sample output:</a:t>
            </a:r>
          </a:p>
          <a:p>
            <a:r>
              <a:rPr lang="en-US" dirty="0">
                <a:solidFill>
                  <a:schemeClr val="tx1"/>
                </a:solidFill>
              </a:rPr>
              <a:t>#1 20</a:t>
            </a:r>
          </a:p>
          <a:p>
            <a:endParaRPr lang="en-US" dirty="0"/>
          </a:p>
        </p:txBody>
      </p:sp>
    </p:spTree>
    <p:extLst>
      <p:ext uri="{BB962C8B-B14F-4D97-AF65-F5344CB8AC3E}">
        <p14:creationId xmlns:p14="http://schemas.microsoft.com/office/powerpoint/2010/main" val="168254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8EF5A4-D4E9-5348-A1B3-218B4F585955}"/>
              </a:ext>
            </a:extLst>
          </p:cNvPr>
          <p:cNvSpPr>
            <a:spLocks noGrp="1"/>
          </p:cNvSpPr>
          <p:nvPr>
            <p:ph type="title"/>
          </p:nvPr>
        </p:nvSpPr>
        <p:spPr/>
        <p:txBody>
          <a:bodyPr/>
          <a:lstStyle/>
          <a:p>
            <a:r>
              <a:rPr lang="en-US" dirty="0"/>
              <a:t>4. </a:t>
            </a:r>
            <a:r>
              <a:rPr lang="vi-VN" dirty="0"/>
              <a:t>Sudoku</a:t>
            </a:r>
          </a:p>
        </p:txBody>
      </p:sp>
      <p:sp>
        <p:nvSpPr>
          <p:cNvPr id="4" name="Chỗ dành sẵn cho Nội dung 3">
            <a:extLst>
              <a:ext uri="{FF2B5EF4-FFF2-40B4-BE49-F238E27FC236}">
                <a16:creationId xmlns:a16="http://schemas.microsoft.com/office/drawing/2014/main" id="{2C34F9A5-4AD0-414F-865E-014230C74917}"/>
              </a:ext>
            </a:extLst>
          </p:cNvPr>
          <p:cNvSpPr>
            <a:spLocks noGrp="1"/>
          </p:cNvSpPr>
          <p:nvPr>
            <p:ph idx="10"/>
          </p:nvPr>
        </p:nvSpPr>
        <p:spPr>
          <a:xfrm>
            <a:off x="1619672" y="1203598"/>
            <a:ext cx="6912768" cy="2846630"/>
          </a:xfrm>
        </p:spPr>
        <p:txBody>
          <a:bodyPr/>
          <a:lstStyle/>
          <a:p>
            <a:r>
              <a:rPr lang="vi-VN" dirty="0"/>
              <a:t>Trò chơi sudoku là một trò chơi điền các số từ 1 đến 9 vào ma trận 9x9 sao cho các số không bị trùng lặp trên hàng ngang, hàng dọc và ma trận con 3x3</a:t>
            </a:r>
            <a:r>
              <a:rPr lang="en-US" dirty="0"/>
              <a:t>.</a:t>
            </a:r>
          </a:p>
          <a:p>
            <a:endParaRPr lang="en-US" dirty="0"/>
          </a:p>
          <a:p>
            <a:r>
              <a:rPr lang="en-US" dirty="0"/>
              <a:t>Cho 1 ma </a:t>
            </a:r>
            <a:r>
              <a:rPr lang="en-US" dirty="0" err="1"/>
              <a:t>trận</a:t>
            </a:r>
            <a:r>
              <a:rPr lang="en-US" dirty="0"/>
              <a:t> 9x9 </a:t>
            </a:r>
            <a:r>
              <a:rPr lang="en-US" dirty="0" err="1"/>
              <a:t>tượng</a:t>
            </a:r>
            <a:r>
              <a:rPr lang="en-US" dirty="0"/>
              <a:t> </a:t>
            </a:r>
            <a:r>
              <a:rPr lang="en-US" dirty="0" err="1"/>
              <a:t>trưng</a:t>
            </a:r>
            <a:r>
              <a:rPr lang="en-US" dirty="0"/>
              <a:t> </a:t>
            </a:r>
            <a:r>
              <a:rPr lang="en-US" dirty="0" err="1"/>
              <a:t>cho</a:t>
            </a:r>
            <a:r>
              <a:rPr lang="en-US" dirty="0"/>
              <a:t> 1 </a:t>
            </a:r>
            <a:r>
              <a:rPr lang="en-US" dirty="0" err="1"/>
              <a:t>đề</a:t>
            </a:r>
            <a:r>
              <a:rPr lang="en-US" dirty="0"/>
              <a:t> Sudoku, </a:t>
            </a:r>
            <a:r>
              <a:rPr lang="en-US" dirty="0" err="1"/>
              <a:t>trong</a:t>
            </a:r>
            <a:r>
              <a:rPr lang="en-US" dirty="0"/>
              <a:t> </a:t>
            </a:r>
            <a:r>
              <a:rPr lang="en-US" dirty="0" err="1"/>
              <a:t>đó</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các</a:t>
            </a:r>
            <a:r>
              <a:rPr lang="en-US" dirty="0"/>
              <a:t> </a:t>
            </a:r>
            <a:r>
              <a:rPr lang="en-US" dirty="0" err="1"/>
              <a:t>dấu</a:t>
            </a:r>
            <a:r>
              <a:rPr lang="en-US" dirty="0"/>
              <a:t> “.” </a:t>
            </a:r>
            <a:r>
              <a:rPr lang="en-US" dirty="0" err="1"/>
              <a:t>là</a:t>
            </a:r>
            <a:r>
              <a:rPr lang="en-US" dirty="0"/>
              <a:t> </a:t>
            </a:r>
            <a:r>
              <a:rPr lang="en-US" dirty="0" err="1"/>
              <a:t>vị</a:t>
            </a:r>
            <a:r>
              <a:rPr lang="en-US" dirty="0"/>
              <a:t> </a:t>
            </a:r>
            <a:r>
              <a:rPr lang="en-US" dirty="0" err="1"/>
              <a:t>trí</a:t>
            </a:r>
            <a:r>
              <a:rPr lang="en-US" dirty="0"/>
              <a:t> </a:t>
            </a:r>
            <a:r>
              <a:rPr lang="en-US" dirty="0" err="1"/>
              <a:t>chưa</a:t>
            </a:r>
            <a:r>
              <a:rPr lang="en-US" dirty="0"/>
              <a:t> </a:t>
            </a:r>
            <a:r>
              <a:rPr lang="en-US" dirty="0" err="1"/>
              <a:t>được</a:t>
            </a:r>
            <a:r>
              <a:rPr lang="en-US" dirty="0"/>
              <a:t> </a:t>
            </a:r>
            <a:r>
              <a:rPr lang="en-US" dirty="0" err="1"/>
              <a:t>giải</a:t>
            </a:r>
            <a:r>
              <a:rPr lang="en-US" dirty="0"/>
              <a:t>.</a:t>
            </a:r>
          </a:p>
          <a:p>
            <a:endParaRPr lang="vi-VN" dirty="0"/>
          </a:p>
          <a:p>
            <a:r>
              <a:rPr lang="vi-VN" dirty="0"/>
              <a:t>Viết một chương trình kiểm tra tính đúng đắn của một đề sudoku. Đề sudoku hợp lệ là không có 2 số trùng nhau trên cùng 1 hàng, 1 cột và ma trận con 3x3. Nếu hợp lệ in ra số 1, không hợp lệ in ra số 0</a:t>
            </a:r>
            <a:r>
              <a:rPr lang="en-US" dirty="0"/>
              <a:t>.</a:t>
            </a:r>
          </a:p>
          <a:p>
            <a:endParaRPr lang="en-US" dirty="0"/>
          </a:p>
          <a:p>
            <a:r>
              <a:rPr lang="en-US" dirty="0" err="1"/>
              <a:t>Dòng</a:t>
            </a:r>
            <a:r>
              <a:rPr lang="en-US" dirty="0"/>
              <a:t> </a:t>
            </a:r>
            <a:r>
              <a:rPr lang="en-US" dirty="0" err="1"/>
              <a:t>đầu</a:t>
            </a:r>
            <a:r>
              <a:rPr lang="en-US" dirty="0"/>
              <a:t> </a:t>
            </a:r>
            <a:r>
              <a:rPr lang="en-US" dirty="0" err="1"/>
              <a:t>tiên</a:t>
            </a:r>
            <a:r>
              <a:rPr lang="en-US" dirty="0"/>
              <a:t> </a:t>
            </a:r>
            <a:r>
              <a:rPr lang="en-US" dirty="0" err="1"/>
              <a:t>của</a:t>
            </a:r>
            <a:r>
              <a:rPr lang="en-US" dirty="0"/>
              <a:t> input </a:t>
            </a:r>
            <a:r>
              <a:rPr lang="en-US" dirty="0" err="1"/>
              <a:t>là</a:t>
            </a:r>
            <a:r>
              <a:rPr lang="en-US" dirty="0"/>
              <a:t> </a:t>
            </a:r>
            <a:r>
              <a:rPr lang="en-US" dirty="0" err="1"/>
              <a:t>số</a:t>
            </a:r>
            <a:r>
              <a:rPr lang="en-US" dirty="0"/>
              <a:t> test case, 9 </a:t>
            </a:r>
            <a:r>
              <a:rPr lang="en-US" dirty="0" err="1"/>
              <a:t>dòng</a:t>
            </a:r>
            <a:r>
              <a:rPr lang="en-US" dirty="0"/>
              <a:t> </a:t>
            </a:r>
            <a:r>
              <a:rPr lang="en-US" dirty="0" err="1"/>
              <a:t>tiếp</a:t>
            </a:r>
            <a:r>
              <a:rPr lang="en-US" dirty="0"/>
              <a:t> </a:t>
            </a:r>
            <a:r>
              <a:rPr lang="en-US" dirty="0" err="1"/>
              <a:t>theo</a:t>
            </a:r>
            <a:r>
              <a:rPr lang="en-US" dirty="0"/>
              <a:t> </a:t>
            </a:r>
            <a:r>
              <a:rPr lang="en-US" dirty="0" err="1"/>
              <a:t>là</a:t>
            </a:r>
            <a:r>
              <a:rPr lang="en-US" dirty="0"/>
              <a:t> ma </a:t>
            </a:r>
            <a:r>
              <a:rPr lang="en-US" dirty="0" err="1"/>
              <a:t>trận</a:t>
            </a:r>
            <a:r>
              <a:rPr lang="en-US" dirty="0"/>
              <a:t> Sudoku.</a:t>
            </a:r>
            <a:endParaRPr lang="vi-VN" dirty="0"/>
          </a:p>
        </p:txBody>
      </p:sp>
    </p:spTree>
    <p:extLst>
      <p:ext uri="{BB962C8B-B14F-4D97-AF65-F5344CB8AC3E}">
        <p14:creationId xmlns:p14="http://schemas.microsoft.com/office/powerpoint/2010/main" val="118718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Sudoku</a:t>
            </a:r>
          </a:p>
        </p:txBody>
      </p:sp>
      <p:sp>
        <p:nvSpPr>
          <p:cNvPr id="4" name="Content Placeholder 3"/>
          <p:cNvSpPr>
            <a:spLocks noGrp="1"/>
          </p:cNvSpPr>
          <p:nvPr>
            <p:ph idx="10"/>
          </p:nvPr>
        </p:nvSpPr>
        <p:spPr>
          <a:xfrm>
            <a:off x="1619672" y="1131590"/>
            <a:ext cx="6912768" cy="3168352"/>
          </a:xfrm>
        </p:spPr>
        <p:txBody>
          <a:bodyPr/>
          <a:lstStyle/>
          <a:p>
            <a:r>
              <a:rPr lang="vi-VN" dirty="0"/>
              <a:t>Sample input:</a:t>
            </a:r>
            <a:endParaRPr lang="en-US" dirty="0"/>
          </a:p>
          <a:p>
            <a:r>
              <a:rPr lang="vi-VN" dirty="0"/>
              <a:t>2</a:t>
            </a:r>
            <a:r>
              <a:rPr lang="en-US" dirty="0"/>
              <a:t>   </a:t>
            </a:r>
            <a:r>
              <a:rPr lang="en-US" dirty="0">
                <a:sym typeface="Wingdings" panose="05000000000000000000" pitchFamily="2" charset="2"/>
              </a:rPr>
              <a:t> </a:t>
            </a:r>
            <a:r>
              <a:rPr lang="en-US" dirty="0" err="1">
                <a:sym typeface="Wingdings" panose="05000000000000000000" pitchFamily="2" charset="2"/>
              </a:rPr>
              <a:t>số</a:t>
            </a:r>
            <a:r>
              <a:rPr lang="en-US" dirty="0">
                <a:sym typeface="Wingdings" panose="05000000000000000000" pitchFamily="2" charset="2"/>
              </a:rPr>
              <a:t> </a:t>
            </a:r>
            <a:r>
              <a:rPr lang="en-US" dirty="0" err="1">
                <a:sym typeface="Wingdings" panose="05000000000000000000" pitchFamily="2" charset="2"/>
              </a:rPr>
              <a:t>lượng</a:t>
            </a:r>
            <a:r>
              <a:rPr lang="en-US" dirty="0">
                <a:sym typeface="Wingdings" panose="05000000000000000000" pitchFamily="2" charset="2"/>
              </a:rPr>
              <a:t> test case</a:t>
            </a:r>
            <a:endParaRPr lang="vi-VN" dirty="0"/>
          </a:p>
          <a:p>
            <a:r>
              <a:rPr lang="vi-VN" dirty="0"/>
              <a:t>...14..2. </a:t>
            </a:r>
          </a:p>
          <a:p>
            <a:r>
              <a:rPr lang="vi-VN" dirty="0"/>
              <a:t>..6...... </a:t>
            </a:r>
          </a:p>
          <a:p>
            <a:r>
              <a:rPr lang="vi-VN" dirty="0"/>
              <a:t>......... </a:t>
            </a:r>
          </a:p>
          <a:p>
            <a:r>
              <a:rPr lang="vi-VN" dirty="0"/>
              <a:t>..1...... </a:t>
            </a:r>
          </a:p>
          <a:p>
            <a:r>
              <a:rPr lang="vi-VN" dirty="0"/>
              <a:t>.67.....9 </a:t>
            </a:r>
            <a:r>
              <a:rPr lang="en-US" dirty="0"/>
              <a:t>       </a:t>
            </a:r>
            <a:r>
              <a:rPr lang="en-US" dirty="0">
                <a:sym typeface="Wingdings" panose="05000000000000000000" pitchFamily="2" charset="2"/>
              </a:rPr>
              <a:t> test case 1</a:t>
            </a:r>
            <a:endParaRPr lang="vi-VN" dirty="0"/>
          </a:p>
          <a:p>
            <a:r>
              <a:rPr lang="vi-VN" dirty="0"/>
              <a:t>......81. </a:t>
            </a:r>
          </a:p>
          <a:p>
            <a:r>
              <a:rPr lang="vi-VN" dirty="0"/>
              <a:t>.3......6 </a:t>
            </a:r>
          </a:p>
          <a:p>
            <a:r>
              <a:rPr lang="vi-VN" dirty="0"/>
              <a:t>.....7... </a:t>
            </a:r>
          </a:p>
          <a:p>
            <a:r>
              <a:rPr lang="vi-VN" dirty="0"/>
              <a:t>...5...7.</a:t>
            </a:r>
          </a:p>
          <a:p>
            <a:endParaRPr lang="en-US" dirty="0"/>
          </a:p>
        </p:txBody>
      </p:sp>
    </p:spTree>
    <p:extLst>
      <p:ext uri="{BB962C8B-B14F-4D97-AF65-F5344CB8AC3E}">
        <p14:creationId xmlns:p14="http://schemas.microsoft.com/office/powerpoint/2010/main" val="194519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Sudoku</a:t>
            </a:r>
          </a:p>
        </p:txBody>
      </p:sp>
      <p:sp>
        <p:nvSpPr>
          <p:cNvPr id="4" name="Content Placeholder 3"/>
          <p:cNvSpPr>
            <a:spLocks noGrp="1"/>
          </p:cNvSpPr>
          <p:nvPr>
            <p:ph idx="10"/>
          </p:nvPr>
        </p:nvSpPr>
        <p:spPr>
          <a:xfrm>
            <a:off x="1619672" y="987574"/>
            <a:ext cx="6912768" cy="3600400"/>
          </a:xfrm>
        </p:spPr>
        <p:txBody>
          <a:bodyPr/>
          <a:lstStyle/>
          <a:p>
            <a:r>
              <a:rPr lang="vi-VN" dirty="0"/>
              <a:t>....2..9. </a:t>
            </a:r>
          </a:p>
          <a:p>
            <a:r>
              <a:rPr lang="vi-VN" dirty="0"/>
              <a:t>....6.... </a:t>
            </a:r>
          </a:p>
          <a:p>
            <a:r>
              <a:rPr lang="vi-VN" dirty="0"/>
              <a:t>71..75... </a:t>
            </a:r>
          </a:p>
          <a:p>
            <a:r>
              <a:rPr lang="vi-VN" dirty="0"/>
              <a:t>.7....... </a:t>
            </a:r>
          </a:p>
          <a:p>
            <a:r>
              <a:rPr lang="vi-VN" dirty="0"/>
              <a:t>....83... </a:t>
            </a:r>
            <a:r>
              <a:rPr lang="en-US" dirty="0"/>
              <a:t>       </a:t>
            </a:r>
            <a:r>
              <a:rPr lang="en-US" dirty="0">
                <a:sym typeface="Wingdings" panose="05000000000000000000" pitchFamily="2" charset="2"/>
              </a:rPr>
              <a:t> test case 2</a:t>
            </a:r>
            <a:endParaRPr lang="vi-VN" dirty="0"/>
          </a:p>
          <a:p>
            <a:r>
              <a:rPr lang="vi-VN" dirty="0"/>
              <a:t>..8..7.6. </a:t>
            </a:r>
          </a:p>
          <a:p>
            <a:r>
              <a:rPr lang="vi-VN" dirty="0"/>
              <a:t>.....2... </a:t>
            </a:r>
          </a:p>
          <a:p>
            <a:r>
              <a:rPr lang="vi-VN" dirty="0"/>
              <a:t>.1.2..... </a:t>
            </a:r>
          </a:p>
          <a:p>
            <a:r>
              <a:rPr lang="vi-VN" dirty="0"/>
              <a:t>.2..3....</a:t>
            </a:r>
          </a:p>
          <a:p>
            <a:r>
              <a:rPr lang="vi-VN" dirty="0"/>
              <a:t>Sample output:</a:t>
            </a:r>
          </a:p>
          <a:p>
            <a:r>
              <a:rPr lang="vi-VN" dirty="0"/>
              <a:t>#1 1</a:t>
            </a:r>
          </a:p>
          <a:p>
            <a:r>
              <a:rPr lang="vi-VN" dirty="0"/>
              <a:t>#2 0</a:t>
            </a:r>
          </a:p>
          <a:p>
            <a:endParaRPr lang="en-US" dirty="0"/>
          </a:p>
        </p:txBody>
      </p:sp>
    </p:spTree>
    <p:extLst>
      <p:ext uri="{BB962C8B-B14F-4D97-AF65-F5344CB8AC3E}">
        <p14:creationId xmlns:p14="http://schemas.microsoft.com/office/powerpoint/2010/main" val="66845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4246</TotalTime>
  <Words>1224</Words>
  <Application>Microsoft Office PowerPoint</Application>
  <PresentationFormat>On-screen Show (16:9)</PresentationFormat>
  <Paragraphs>154</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맑은 고딕</vt:lpstr>
      <vt:lpstr>Arial</vt:lpstr>
      <vt:lpstr>Calibri</vt:lpstr>
      <vt:lpstr>inherit</vt:lpstr>
      <vt:lpstr>Wingdings</vt:lpstr>
      <vt:lpstr>Office Theme</vt:lpstr>
      <vt:lpstr>Custom Design</vt:lpstr>
      <vt:lpstr>PowerPoint Presentation</vt:lpstr>
      <vt:lpstr>1. HYDRO - Hydroelectric dams</vt:lpstr>
      <vt:lpstr>1. HYDRO - Hydroelectric dams</vt:lpstr>
      <vt:lpstr>2. NKINV - Dãy nghịch thế</vt:lpstr>
      <vt:lpstr>3. Tổng âm</vt:lpstr>
      <vt:lpstr>3. Tổng âm</vt:lpstr>
      <vt:lpstr>4. Sudoku</vt:lpstr>
      <vt:lpstr>4. Sudoku</vt:lpstr>
      <vt:lpstr>4. Sudoku</vt:lpstr>
      <vt:lpstr>5.</vt:lpstr>
      <vt:lpstr>6.</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Nguyen Duc Quyet 177021</cp:lastModifiedBy>
  <cp:revision>105</cp:revision>
  <dcterms:created xsi:type="dcterms:W3CDTF">2014-04-01T16:27:38Z</dcterms:created>
  <dcterms:modified xsi:type="dcterms:W3CDTF">2020-08-25T07:39:15Z</dcterms:modified>
</cp:coreProperties>
</file>