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7" d="100"/>
          <a:sy n="97" d="100"/>
        </p:scale>
        <p:origin x="5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0085A0-C70C-40D3-9448-B6CBF51FAA87}"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C3C5EBB3-9F0E-4599-9409-FE22D137E44F}">
      <dgm:prSet phldrT="[Text]" custT="1"/>
      <dgm:spPr/>
      <dgm:t>
        <a:bodyPr/>
        <a:lstStyle/>
        <a:p>
          <a:r>
            <a:rPr lang="en-US" sz="2400" dirty="0" err="1">
              <a:solidFill>
                <a:srgbClr val="FFFF00"/>
              </a:solidFill>
              <a:latin typeface="Times New Roman" panose="02020603050405020304" pitchFamily="18" charset="0"/>
              <a:cs typeface="Times New Roman" panose="02020603050405020304" pitchFamily="18" charset="0"/>
            </a:rPr>
            <a:t>Sốc</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giảm</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thể</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tích</a:t>
          </a:r>
          <a:endParaRPr lang="en-US" sz="2400" dirty="0">
            <a:solidFill>
              <a:srgbClr val="FFFF00"/>
            </a:solidFill>
            <a:latin typeface="Times New Roman" panose="02020603050405020304" pitchFamily="18" charset="0"/>
            <a:cs typeface="Times New Roman" panose="02020603050405020304" pitchFamily="18" charset="0"/>
          </a:endParaRPr>
        </a:p>
      </dgm:t>
    </dgm:pt>
    <dgm:pt modelId="{F8BEFC49-6D51-4A6A-8721-0C2576BF6F8E}" type="parTrans" cxnId="{1B30AAD7-383A-43E9-B9A6-6AF41CB131EB}">
      <dgm:prSet/>
      <dgm:spPr/>
      <dgm:t>
        <a:bodyPr/>
        <a:lstStyle/>
        <a:p>
          <a:endParaRPr lang="en-US" sz="2400">
            <a:solidFill>
              <a:srgbClr val="FFFF00"/>
            </a:solidFill>
            <a:latin typeface="Times New Roman" panose="02020603050405020304" pitchFamily="18" charset="0"/>
            <a:cs typeface="Times New Roman" panose="02020603050405020304" pitchFamily="18" charset="0"/>
          </a:endParaRPr>
        </a:p>
      </dgm:t>
    </dgm:pt>
    <dgm:pt modelId="{1851AD0A-BEFE-45FA-8E3F-C71B59F71EFB}" type="sibTrans" cxnId="{1B30AAD7-383A-43E9-B9A6-6AF41CB131EB}">
      <dgm:prSet/>
      <dgm:spPr/>
      <dgm:t>
        <a:bodyPr/>
        <a:lstStyle/>
        <a:p>
          <a:endParaRPr lang="en-US" sz="2400">
            <a:solidFill>
              <a:srgbClr val="FFFF00"/>
            </a:solidFill>
            <a:latin typeface="Times New Roman" panose="02020603050405020304" pitchFamily="18" charset="0"/>
            <a:cs typeface="Times New Roman" panose="02020603050405020304" pitchFamily="18" charset="0"/>
          </a:endParaRPr>
        </a:p>
      </dgm:t>
    </dgm:pt>
    <dgm:pt modelId="{9F06EA6E-8FEA-44EB-B5CA-25475821748A}">
      <dgm:prSet phldrT="[Text]" custT="1"/>
      <dgm:spPr/>
      <dgm:t>
        <a:bodyPr/>
        <a:lstStyle/>
        <a:p>
          <a:r>
            <a:rPr lang="en-US" sz="2400" dirty="0" err="1">
              <a:solidFill>
                <a:srgbClr val="FFFF00"/>
              </a:solidFill>
              <a:latin typeface="Times New Roman" panose="02020603050405020304" pitchFamily="18" charset="0"/>
              <a:cs typeface="Times New Roman" panose="02020603050405020304" pitchFamily="18" charset="0"/>
            </a:rPr>
            <a:t>Sốc</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tim</a:t>
          </a:r>
          <a:endParaRPr lang="en-US" sz="2400" dirty="0">
            <a:solidFill>
              <a:srgbClr val="FFFF00"/>
            </a:solidFill>
            <a:latin typeface="Times New Roman" panose="02020603050405020304" pitchFamily="18" charset="0"/>
            <a:cs typeface="Times New Roman" panose="02020603050405020304" pitchFamily="18" charset="0"/>
          </a:endParaRPr>
        </a:p>
      </dgm:t>
    </dgm:pt>
    <dgm:pt modelId="{1399AB4D-2B95-453D-9075-B92C61257A03}" type="parTrans" cxnId="{8E8ADF98-104C-492E-A06C-485D2F6B504D}">
      <dgm:prSet/>
      <dgm:spPr/>
      <dgm:t>
        <a:bodyPr/>
        <a:lstStyle/>
        <a:p>
          <a:endParaRPr lang="en-US" sz="2400">
            <a:solidFill>
              <a:srgbClr val="FFFF00"/>
            </a:solidFill>
            <a:latin typeface="Times New Roman" panose="02020603050405020304" pitchFamily="18" charset="0"/>
            <a:cs typeface="Times New Roman" panose="02020603050405020304" pitchFamily="18" charset="0"/>
          </a:endParaRPr>
        </a:p>
      </dgm:t>
    </dgm:pt>
    <dgm:pt modelId="{99A60C23-A833-444B-BEC1-C37515C23707}" type="sibTrans" cxnId="{8E8ADF98-104C-492E-A06C-485D2F6B504D}">
      <dgm:prSet/>
      <dgm:spPr/>
      <dgm:t>
        <a:bodyPr/>
        <a:lstStyle/>
        <a:p>
          <a:endParaRPr lang="en-US" sz="2400">
            <a:solidFill>
              <a:srgbClr val="FFFF00"/>
            </a:solidFill>
            <a:latin typeface="Times New Roman" panose="02020603050405020304" pitchFamily="18" charset="0"/>
            <a:cs typeface="Times New Roman" panose="02020603050405020304" pitchFamily="18" charset="0"/>
          </a:endParaRPr>
        </a:p>
      </dgm:t>
    </dgm:pt>
    <dgm:pt modelId="{4AFB89B1-59DA-4949-A3CA-A9A17ABFDE33}">
      <dgm:prSet phldrT="[Text]" custT="1"/>
      <dgm:spPr/>
      <dgm:t>
        <a:bodyPr/>
        <a:lstStyle/>
        <a:p>
          <a:r>
            <a:rPr lang="en-US" sz="2400" dirty="0" err="1">
              <a:solidFill>
                <a:srgbClr val="FFFF00"/>
              </a:solidFill>
              <a:latin typeface="Times New Roman" panose="02020603050405020304" pitchFamily="18" charset="0"/>
              <a:cs typeface="Times New Roman" panose="02020603050405020304" pitchFamily="18" charset="0"/>
            </a:rPr>
            <a:t>Sốc</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nhiễm</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trùng</a:t>
          </a:r>
          <a:endParaRPr lang="en-US" sz="2400" dirty="0">
            <a:solidFill>
              <a:srgbClr val="FFFF00"/>
            </a:solidFill>
            <a:latin typeface="Times New Roman" panose="02020603050405020304" pitchFamily="18" charset="0"/>
            <a:cs typeface="Times New Roman" panose="02020603050405020304" pitchFamily="18" charset="0"/>
          </a:endParaRPr>
        </a:p>
      </dgm:t>
    </dgm:pt>
    <dgm:pt modelId="{2D390421-4C10-4E58-B76B-5FF468CADE7B}" type="parTrans" cxnId="{6563A5EF-08B2-4C40-BC5A-61A16728EB1E}">
      <dgm:prSet/>
      <dgm:spPr/>
      <dgm:t>
        <a:bodyPr/>
        <a:lstStyle/>
        <a:p>
          <a:endParaRPr lang="en-US" sz="2400">
            <a:solidFill>
              <a:srgbClr val="FFFF00"/>
            </a:solidFill>
            <a:latin typeface="Times New Roman" panose="02020603050405020304" pitchFamily="18" charset="0"/>
            <a:cs typeface="Times New Roman" panose="02020603050405020304" pitchFamily="18" charset="0"/>
          </a:endParaRPr>
        </a:p>
      </dgm:t>
    </dgm:pt>
    <dgm:pt modelId="{AC0B1502-0DA6-4920-9054-CF7866E497EB}" type="sibTrans" cxnId="{6563A5EF-08B2-4C40-BC5A-61A16728EB1E}">
      <dgm:prSet/>
      <dgm:spPr/>
      <dgm:t>
        <a:bodyPr/>
        <a:lstStyle/>
        <a:p>
          <a:endParaRPr lang="en-US" sz="2400">
            <a:solidFill>
              <a:srgbClr val="FFFF00"/>
            </a:solidFill>
            <a:latin typeface="Times New Roman" panose="02020603050405020304" pitchFamily="18" charset="0"/>
            <a:cs typeface="Times New Roman" panose="02020603050405020304" pitchFamily="18" charset="0"/>
          </a:endParaRPr>
        </a:p>
      </dgm:t>
    </dgm:pt>
    <dgm:pt modelId="{B42B7E3B-3338-41FD-867F-11B4E4971A15}">
      <dgm:prSet phldrT="[Text]" custT="1"/>
      <dgm:spPr/>
      <dgm:t>
        <a:bodyPr/>
        <a:lstStyle/>
        <a:p>
          <a:r>
            <a:rPr lang="en-US" sz="2400" dirty="0" err="1">
              <a:solidFill>
                <a:srgbClr val="FFFF00"/>
              </a:solidFill>
              <a:latin typeface="Times New Roman" panose="02020603050405020304" pitchFamily="18" charset="0"/>
              <a:cs typeface="Times New Roman" panose="02020603050405020304" pitchFamily="18" charset="0"/>
            </a:rPr>
            <a:t>Sốc</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phản</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err="1">
              <a:solidFill>
                <a:srgbClr val="FFFF00"/>
              </a:solidFill>
              <a:latin typeface="Times New Roman" panose="02020603050405020304" pitchFamily="18" charset="0"/>
              <a:cs typeface="Times New Roman" panose="02020603050405020304" pitchFamily="18" charset="0"/>
            </a:rPr>
            <a:t>vệ</a:t>
          </a:r>
          <a:endParaRPr lang="en-US" sz="2400" dirty="0">
            <a:solidFill>
              <a:srgbClr val="FFFF00"/>
            </a:solidFill>
            <a:latin typeface="Times New Roman" panose="02020603050405020304" pitchFamily="18" charset="0"/>
            <a:cs typeface="Times New Roman" panose="02020603050405020304" pitchFamily="18" charset="0"/>
          </a:endParaRPr>
        </a:p>
      </dgm:t>
    </dgm:pt>
    <dgm:pt modelId="{37D57950-465D-43FD-AD84-F736D0183FD3}" type="parTrans" cxnId="{045B5832-C583-4ACE-A618-6FDF2F8AA12E}">
      <dgm:prSet/>
      <dgm:spPr/>
      <dgm:t>
        <a:bodyPr/>
        <a:lstStyle/>
        <a:p>
          <a:endParaRPr lang="en-US" sz="2400">
            <a:solidFill>
              <a:srgbClr val="FFFF00"/>
            </a:solidFill>
            <a:latin typeface="Times New Roman" panose="02020603050405020304" pitchFamily="18" charset="0"/>
            <a:cs typeface="Times New Roman" panose="02020603050405020304" pitchFamily="18" charset="0"/>
          </a:endParaRPr>
        </a:p>
      </dgm:t>
    </dgm:pt>
    <dgm:pt modelId="{A009FBD4-4D37-46A6-AB84-F736C7BD7DA1}" type="sibTrans" cxnId="{045B5832-C583-4ACE-A618-6FDF2F8AA12E}">
      <dgm:prSet/>
      <dgm:spPr/>
      <dgm:t>
        <a:bodyPr/>
        <a:lstStyle/>
        <a:p>
          <a:endParaRPr lang="en-US" sz="2400">
            <a:solidFill>
              <a:srgbClr val="FFFF00"/>
            </a:solidFill>
            <a:latin typeface="Times New Roman" panose="02020603050405020304" pitchFamily="18" charset="0"/>
            <a:cs typeface="Times New Roman" panose="02020603050405020304" pitchFamily="18" charset="0"/>
          </a:endParaRPr>
        </a:p>
      </dgm:t>
    </dgm:pt>
    <dgm:pt modelId="{828CA9EE-6B3B-4A34-9341-DC0B88F8E9D4}" type="pres">
      <dgm:prSet presAssocID="{FA0085A0-C70C-40D3-9448-B6CBF51FAA87}" presName="diagram" presStyleCnt="0">
        <dgm:presLayoutVars>
          <dgm:dir/>
          <dgm:resizeHandles val="exact"/>
        </dgm:presLayoutVars>
      </dgm:prSet>
      <dgm:spPr/>
    </dgm:pt>
    <dgm:pt modelId="{ADD7111E-8461-4A0E-A6F9-CB676440E610}" type="pres">
      <dgm:prSet presAssocID="{C3C5EBB3-9F0E-4599-9409-FE22D137E44F}" presName="node" presStyleLbl="node1" presStyleIdx="0" presStyleCnt="4">
        <dgm:presLayoutVars>
          <dgm:bulletEnabled val="1"/>
        </dgm:presLayoutVars>
      </dgm:prSet>
      <dgm:spPr/>
    </dgm:pt>
    <dgm:pt modelId="{6F07C881-FD90-4F0A-9CC8-39DC05DE58ED}" type="pres">
      <dgm:prSet presAssocID="{1851AD0A-BEFE-45FA-8E3F-C71B59F71EFB}" presName="sibTrans" presStyleCnt="0"/>
      <dgm:spPr/>
    </dgm:pt>
    <dgm:pt modelId="{69F08614-C094-4A46-A051-EF05A3C6F6C3}" type="pres">
      <dgm:prSet presAssocID="{9F06EA6E-8FEA-44EB-B5CA-25475821748A}" presName="node" presStyleLbl="node1" presStyleIdx="1" presStyleCnt="4" custLinFactNeighborX="1176">
        <dgm:presLayoutVars>
          <dgm:bulletEnabled val="1"/>
        </dgm:presLayoutVars>
      </dgm:prSet>
      <dgm:spPr/>
    </dgm:pt>
    <dgm:pt modelId="{6DD9F049-A9C9-46B5-8DD2-4AF4A8418807}" type="pres">
      <dgm:prSet presAssocID="{99A60C23-A833-444B-BEC1-C37515C23707}" presName="sibTrans" presStyleCnt="0"/>
      <dgm:spPr/>
    </dgm:pt>
    <dgm:pt modelId="{F81A72AE-E557-4A50-A50A-0DFA34F6557F}" type="pres">
      <dgm:prSet presAssocID="{4AFB89B1-59DA-4949-A3CA-A9A17ABFDE33}" presName="node" presStyleLbl="node1" presStyleIdx="2" presStyleCnt="4">
        <dgm:presLayoutVars>
          <dgm:bulletEnabled val="1"/>
        </dgm:presLayoutVars>
      </dgm:prSet>
      <dgm:spPr/>
    </dgm:pt>
    <dgm:pt modelId="{27F68C8F-B874-4A4A-BE26-044D391E094E}" type="pres">
      <dgm:prSet presAssocID="{AC0B1502-0DA6-4920-9054-CF7866E497EB}" presName="sibTrans" presStyleCnt="0"/>
      <dgm:spPr/>
    </dgm:pt>
    <dgm:pt modelId="{11C9BE6F-1D3D-4E83-B4CC-3AE4FF0BBEA1}" type="pres">
      <dgm:prSet presAssocID="{B42B7E3B-3338-41FD-867F-11B4E4971A15}" presName="node" presStyleLbl="node1" presStyleIdx="3" presStyleCnt="4">
        <dgm:presLayoutVars>
          <dgm:bulletEnabled val="1"/>
        </dgm:presLayoutVars>
      </dgm:prSet>
      <dgm:spPr/>
    </dgm:pt>
  </dgm:ptLst>
  <dgm:cxnLst>
    <dgm:cxn modelId="{27DEF611-C223-43F8-96AD-CCA5E84D4DC3}" type="presOf" srcId="{9F06EA6E-8FEA-44EB-B5CA-25475821748A}" destId="{69F08614-C094-4A46-A051-EF05A3C6F6C3}" srcOrd="0" destOrd="0" presId="urn:microsoft.com/office/officeart/2005/8/layout/default"/>
    <dgm:cxn modelId="{045B5832-C583-4ACE-A618-6FDF2F8AA12E}" srcId="{FA0085A0-C70C-40D3-9448-B6CBF51FAA87}" destId="{B42B7E3B-3338-41FD-867F-11B4E4971A15}" srcOrd="3" destOrd="0" parTransId="{37D57950-465D-43FD-AD84-F736D0183FD3}" sibTransId="{A009FBD4-4D37-46A6-AB84-F736C7BD7DA1}"/>
    <dgm:cxn modelId="{000DC241-75C7-46D9-AFEC-458317DE0C19}" type="presOf" srcId="{4AFB89B1-59DA-4949-A3CA-A9A17ABFDE33}" destId="{F81A72AE-E557-4A50-A50A-0DFA34F6557F}" srcOrd="0" destOrd="0" presId="urn:microsoft.com/office/officeart/2005/8/layout/default"/>
    <dgm:cxn modelId="{8E8ADF98-104C-492E-A06C-485D2F6B504D}" srcId="{FA0085A0-C70C-40D3-9448-B6CBF51FAA87}" destId="{9F06EA6E-8FEA-44EB-B5CA-25475821748A}" srcOrd="1" destOrd="0" parTransId="{1399AB4D-2B95-453D-9075-B92C61257A03}" sibTransId="{99A60C23-A833-444B-BEC1-C37515C23707}"/>
    <dgm:cxn modelId="{88B2E6A8-4E4F-4960-B10A-43CE2566C09B}" type="presOf" srcId="{B42B7E3B-3338-41FD-867F-11B4E4971A15}" destId="{11C9BE6F-1D3D-4E83-B4CC-3AE4FF0BBEA1}" srcOrd="0" destOrd="0" presId="urn:microsoft.com/office/officeart/2005/8/layout/default"/>
    <dgm:cxn modelId="{3D175CAA-FF1A-4A8C-B2FF-2E33BB02F01B}" type="presOf" srcId="{FA0085A0-C70C-40D3-9448-B6CBF51FAA87}" destId="{828CA9EE-6B3B-4A34-9341-DC0B88F8E9D4}" srcOrd="0" destOrd="0" presId="urn:microsoft.com/office/officeart/2005/8/layout/default"/>
    <dgm:cxn modelId="{1B30AAD7-383A-43E9-B9A6-6AF41CB131EB}" srcId="{FA0085A0-C70C-40D3-9448-B6CBF51FAA87}" destId="{C3C5EBB3-9F0E-4599-9409-FE22D137E44F}" srcOrd="0" destOrd="0" parTransId="{F8BEFC49-6D51-4A6A-8721-0C2576BF6F8E}" sibTransId="{1851AD0A-BEFE-45FA-8E3F-C71B59F71EFB}"/>
    <dgm:cxn modelId="{6563A5EF-08B2-4C40-BC5A-61A16728EB1E}" srcId="{FA0085A0-C70C-40D3-9448-B6CBF51FAA87}" destId="{4AFB89B1-59DA-4949-A3CA-A9A17ABFDE33}" srcOrd="2" destOrd="0" parTransId="{2D390421-4C10-4E58-B76B-5FF468CADE7B}" sibTransId="{AC0B1502-0DA6-4920-9054-CF7866E497EB}"/>
    <dgm:cxn modelId="{E4952BF5-160F-4AF1-8BE6-96861E984C15}" type="presOf" srcId="{C3C5EBB3-9F0E-4599-9409-FE22D137E44F}" destId="{ADD7111E-8461-4A0E-A6F9-CB676440E610}" srcOrd="0" destOrd="0" presId="urn:microsoft.com/office/officeart/2005/8/layout/default"/>
    <dgm:cxn modelId="{F29104D0-F36A-4B36-BBB1-5B30B4BC5513}" type="presParOf" srcId="{828CA9EE-6B3B-4A34-9341-DC0B88F8E9D4}" destId="{ADD7111E-8461-4A0E-A6F9-CB676440E610}" srcOrd="0" destOrd="0" presId="urn:microsoft.com/office/officeart/2005/8/layout/default"/>
    <dgm:cxn modelId="{48C1906A-E38F-44C8-952C-24940162C84B}" type="presParOf" srcId="{828CA9EE-6B3B-4A34-9341-DC0B88F8E9D4}" destId="{6F07C881-FD90-4F0A-9CC8-39DC05DE58ED}" srcOrd="1" destOrd="0" presId="urn:microsoft.com/office/officeart/2005/8/layout/default"/>
    <dgm:cxn modelId="{7B99EF59-0F44-4743-96F6-58DC5FDED2DC}" type="presParOf" srcId="{828CA9EE-6B3B-4A34-9341-DC0B88F8E9D4}" destId="{69F08614-C094-4A46-A051-EF05A3C6F6C3}" srcOrd="2" destOrd="0" presId="urn:microsoft.com/office/officeart/2005/8/layout/default"/>
    <dgm:cxn modelId="{6DD990B7-8AA8-457C-BE6B-21E41A21EA99}" type="presParOf" srcId="{828CA9EE-6B3B-4A34-9341-DC0B88F8E9D4}" destId="{6DD9F049-A9C9-46B5-8DD2-4AF4A8418807}" srcOrd="3" destOrd="0" presId="urn:microsoft.com/office/officeart/2005/8/layout/default"/>
    <dgm:cxn modelId="{91CEC143-6D6D-4731-80CC-A0772636749A}" type="presParOf" srcId="{828CA9EE-6B3B-4A34-9341-DC0B88F8E9D4}" destId="{F81A72AE-E557-4A50-A50A-0DFA34F6557F}" srcOrd="4" destOrd="0" presId="urn:microsoft.com/office/officeart/2005/8/layout/default"/>
    <dgm:cxn modelId="{9170539B-8FD6-475B-9753-9E91A0EAF17C}" type="presParOf" srcId="{828CA9EE-6B3B-4A34-9341-DC0B88F8E9D4}" destId="{27F68C8F-B874-4A4A-BE26-044D391E094E}" srcOrd="5" destOrd="0" presId="urn:microsoft.com/office/officeart/2005/8/layout/default"/>
    <dgm:cxn modelId="{2E65BD64-C84E-49DF-A966-31D6238E1DC9}" type="presParOf" srcId="{828CA9EE-6B3B-4A34-9341-DC0B88F8E9D4}" destId="{11C9BE6F-1D3D-4E83-B4CC-3AE4FF0BBEA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7111E-8461-4A0E-A6F9-CB676440E610}">
      <dsp:nvSpPr>
        <dsp:cNvPr id="0" name=""/>
        <dsp:cNvSpPr/>
      </dsp:nvSpPr>
      <dsp:spPr>
        <a:xfrm>
          <a:off x="562639" y="1345"/>
          <a:ext cx="1968511" cy="118110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solidFill>
                <a:srgbClr val="FFFF00"/>
              </a:solidFill>
              <a:latin typeface="Times New Roman" panose="02020603050405020304" pitchFamily="18" charset="0"/>
              <a:cs typeface="Times New Roman" panose="02020603050405020304" pitchFamily="18" charset="0"/>
            </a:rPr>
            <a:t>Sốc</a:t>
          </a:r>
          <a:r>
            <a:rPr lang="en-US" sz="2400" kern="1200" dirty="0">
              <a:solidFill>
                <a:srgbClr val="FFFF00"/>
              </a:solidFill>
              <a:latin typeface="Times New Roman" panose="02020603050405020304" pitchFamily="18" charset="0"/>
              <a:cs typeface="Times New Roman" panose="02020603050405020304" pitchFamily="18" charset="0"/>
            </a:rPr>
            <a:t> </a:t>
          </a:r>
          <a:r>
            <a:rPr lang="en-US" sz="2400" kern="1200" dirty="0" err="1">
              <a:solidFill>
                <a:srgbClr val="FFFF00"/>
              </a:solidFill>
              <a:latin typeface="Times New Roman" panose="02020603050405020304" pitchFamily="18" charset="0"/>
              <a:cs typeface="Times New Roman" panose="02020603050405020304" pitchFamily="18" charset="0"/>
            </a:rPr>
            <a:t>giảm</a:t>
          </a:r>
          <a:r>
            <a:rPr lang="en-US" sz="2400" kern="1200" dirty="0">
              <a:solidFill>
                <a:srgbClr val="FFFF00"/>
              </a:solidFill>
              <a:latin typeface="Times New Roman" panose="02020603050405020304" pitchFamily="18" charset="0"/>
              <a:cs typeface="Times New Roman" panose="02020603050405020304" pitchFamily="18" charset="0"/>
            </a:rPr>
            <a:t> </a:t>
          </a:r>
          <a:r>
            <a:rPr lang="en-US" sz="2400" kern="1200" dirty="0" err="1">
              <a:solidFill>
                <a:srgbClr val="FFFF00"/>
              </a:solidFill>
              <a:latin typeface="Times New Roman" panose="02020603050405020304" pitchFamily="18" charset="0"/>
              <a:cs typeface="Times New Roman" panose="02020603050405020304" pitchFamily="18" charset="0"/>
            </a:rPr>
            <a:t>thể</a:t>
          </a:r>
          <a:r>
            <a:rPr lang="en-US" sz="2400" kern="1200" dirty="0">
              <a:solidFill>
                <a:srgbClr val="FFFF00"/>
              </a:solidFill>
              <a:latin typeface="Times New Roman" panose="02020603050405020304" pitchFamily="18" charset="0"/>
              <a:cs typeface="Times New Roman" panose="02020603050405020304" pitchFamily="18" charset="0"/>
            </a:rPr>
            <a:t> </a:t>
          </a:r>
          <a:r>
            <a:rPr lang="en-US" sz="2400" kern="1200" dirty="0" err="1">
              <a:solidFill>
                <a:srgbClr val="FFFF00"/>
              </a:solidFill>
              <a:latin typeface="Times New Roman" panose="02020603050405020304" pitchFamily="18" charset="0"/>
              <a:cs typeface="Times New Roman" panose="02020603050405020304" pitchFamily="18" charset="0"/>
            </a:rPr>
            <a:t>tích</a:t>
          </a:r>
          <a:endParaRPr lang="en-US" sz="2400" kern="1200" dirty="0">
            <a:solidFill>
              <a:srgbClr val="FFFF00"/>
            </a:solidFill>
            <a:latin typeface="Times New Roman" panose="02020603050405020304" pitchFamily="18" charset="0"/>
            <a:cs typeface="Times New Roman" panose="02020603050405020304" pitchFamily="18" charset="0"/>
          </a:endParaRPr>
        </a:p>
      </dsp:txBody>
      <dsp:txXfrm>
        <a:off x="562639" y="1345"/>
        <a:ext cx="1968511" cy="1181107"/>
      </dsp:txXfrm>
    </dsp:sp>
    <dsp:sp modelId="{69F08614-C094-4A46-A051-EF05A3C6F6C3}">
      <dsp:nvSpPr>
        <dsp:cNvPr id="0" name=""/>
        <dsp:cNvSpPr/>
      </dsp:nvSpPr>
      <dsp:spPr>
        <a:xfrm>
          <a:off x="2751151" y="1345"/>
          <a:ext cx="1968511" cy="118110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solidFill>
                <a:srgbClr val="FFFF00"/>
              </a:solidFill>
              <a:latin typeface="Times New Roman" panose="02020603050405020304" pitchFamily="18" charset="0"/>
              <a:cs typeface="Times New Roman" panose="02020603050405020304" pitchFamily="18" charset="0"/>
            </a:rPr>
            <a:t>Sốc</a:t>
          </a:r>
          <a:r>
            <a:rPr lang="en-US" sz="2400" kern="1200" dirty="0">
              <a:solidFill>
                <a:srgbClr val="FFFF00"/>
              </a:solidFill>
              <a:latin typeface="Times New Roman" panose="02020603050405020304" pitchFamily="18" charset="0"/>
              <a:cs typeface="Times New Roman" panose="02020603050405020304" pitchFamily="18" charset="0"/>
            </a:rPr>
            <a:t> </a:t>
          </a:r>
          <a:r>
            <a:rPr lang="en-US" sz="2400" kern="1200" dirty="0" err="1">
              <a:solidFill>
                <a:srgbClr val="FFFF00"/>
              </a:solidFill>
              <a:latin typeface="Times New Roman" panose="02020603050405020304" pitchFamily="18" charset="0"/>
              <a:cs typeface="Times New Roman" panose="02020603050405020304" pitchFamily="18" charset="0"/>
            </a:rPr>
            <a:t>tim</a:t>
          </a:r>
          <a:endParaRPr lang="en-US" sz="2400" kern="1200" dirty="0">
            <a:solidFill>
              <a:srgbClr val="FFFF00"/>
            </a:solidFill>
            <a:latin typeface="Times New Roman" panose="02020603050405020304" pitchFamily="18" charset="0"/>
            <a:cs typeface="Times New Roman" panose="02020603050405020304" pitchFamily="18" charset="0"/>
          </a:endParaRPr>
        </a:p>
      </dsp:txBody>
      <dsp:txXfrm>
        <a:off x="2751151" y="1345"/>
        <a:ext cx="1968511" cy="1181107"/>
      </dsp:txXfrm>
    </dsp:sp>
    <dsp:sp modelId="{F81A72AE-E557-4A50-A50A-0DFA34F6557F}">
      <dsp:nvSpPr>
        <dsp:cNvPr id="0" name=""/>
        <dsp:cNvSpPr/>
      </dsp:nvSpPr>
      <dsp:spPr>
        <a:xfrm>
          <a:off x="4893365" y="1345"/>
          <a:ext cx="1968511" cy="118110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solidFill>
                <a:srgbClr val="FFFF00"/>
              </a:solidFill>
              <a:latin typeface="Times New Roman" panose="02020603050405020304" pitchFamily="18" charset="0"/>
              <a:cs typeface="Times New Roman" panose="02020603050405020304" pitchFamily="18" charset="0"/>
            </a:rPr>
            <a:t>Sốc</a:t>
          </a:r>
          <a:r>
            <a:rPr lang="en-US" sz="2400" kern="1200" dirty="0">
              <a:solidFill>
                <a:srgbClr val="FFFF00"/>
              </a:solidFill>
              <a:latin typeface="Times New Roman" panose="02020603050405020304" pitchFamily="18" charset="0"/>
              <a:cs typeface="Times New Roman" panose="02020603050405020304" pitchFamily="18" charset="0"/>
            </a:rPr>
            <a:t> </a:t>
          </a:r>
          <a:r>
            <a:rPr lang="en-US" sz="2400" kern="1200" dirty="0" err="1">
              <a:solidFill>
                <a:srgbClr val="FFFF00"/>
              </a:solidFill>
              <a:latin typeface="Times New Roman" panose="02020603050405020304" pitchFamily="18" charset="0"/>
              <a:cs typeface="Times New Roman" panose="02020603050405020304" pitchFamily="18" charset="0"/>
            </a:rPr>
            <a:t>nhiễm</a:t>
          </a:r>
          <a:r>
            <a:rPr lang="en-US" sz="2400" kern="1200" dirty="0">
              <a:solidFill>
                <a:srgbClr val="FFFF00"/>
              </a:solidFill>
              <a:latin typeface="Times New Roman" panose="02020603050405020304" pitchFamily="18" charset="0"/>
              <a:cs typeface="Times New Roman" panose="02020603050405020304" pitchFamily="18" charset="0"/>
            </a:rPr>
            <a:t> </a:t>
          </a:r>
          <a:r>
            <a:rPr lang="en-US" sz="2400" kern="1200" dirty="0" err="1">
              <a:solidFill>
                <a:srgbClr val="FFFF00"/>
              </a:solidFill>
              <a:latin typeface="Times New Roman" panose="02020603050405020304" pitchFamily="18" charset="0"/>
              <a:cs typeface="Times New Roman" panose="02020603050405020304" pitchFamily="18" charset="0"/>
            </a:rPr>
            <a:t>trùng</a:t>
          </a:r>
          <a:endParaRPr lang="en-US" sz="2400" kern="1200" dirty="0">
            <a:solidFill>
              <a:srgbClr val="FFFF00"/>
            </a:solidFill>
            <a:latin typeface="Times New Roman" panose="02020603050405020304" pitchFamily="18" charset="0"/>
            <a:cs typeface="Times New Roman" panose="02020603050405020304" pitchFamily="18" charset="0"/>
          </a:endParaRPr>
        </a:p>
      </dsp:txBody>
      <dsp:txXfrm>
        <a:off x="4893365" y="1345"/>
        <a:ext cx="1968511" cy="1181107"/>
      </dsp:txXfrm>
    </dsp:sp>
    <dsp:sp modelId="{11C9BE6F-1D3D-4E83-B4CC-3AE4FF0BBEA1}">
      <dsp:nvSpPr>
        <dsp:cNvPr id="0" name=""/>
        <dsp:cNvSpPr/>
      </dsp:nvSpPr>
      <dsp:spPr>
        <a:xfrm>
          <a:off x="2728002" y="1379303"/>
          <a:ext cx="1968511" cy="118110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solidFill>
                <a:srgbClr val="FFFF00"/>
              </a:solidFill>
              <a:latin typeface="Times New Roman" panose="02020603050405020304" pitchFamily="18" charset="0"/>
              <a:cs typeface="Times New Roman" panose="02020603050405020304" pitchFamily="18" charset="0"/>
            </a:rPr>
            <a:t>Sốc</a:t>
          </a:r>
          <a:r>
            <a:rPr lang="en-US" sz="2400" kern="1200" dirty="0">
              <a:solidFill>
                <a:srgbClr val="FFFF00"/>
              </a:solidFill>
              <a:latin typeface="Times New Roman" panose="02020603050405020304" pitchFamily="18" charset="0"/>
              <a:cs typeface="Times New Roman" panose="02020603050405020304" pitchFamily="18" charset="0"/>
            </a:rPr>
            <a:t> </a:t>
          </a:r>
          <a:r>
            <a:rPr lang="en-US" sz="2400" kern="1200" dirty="0" err="1">
              <a:solidFill>
                <a:srgbClr val="FFFF00"/>
              </a:solidFill>
              <a:latin typeface="Times New Roman" panose="02020603050405020304" pitchFamily="18" charset="0"/>
              <a:cs typeface="Times New Roman" panose="02020603050405020304" pitchFamily="18" charset="0"/>
            </a:rPr>
            <a:t>phản</a:t>
          </a:r>
          <a:r>
            <a:rPr lang="en-US" sz="2400" kern="1200" dirty="0">
              <a:solidFill>
                <a:srgbClr val="FFFF00"/>
              </a:solidFill>
              <a:latin typeface="Times New Roman" panose="02020603050405020304" pitchFamily="18" charset="0"/>
              <a:cs typeface="Times New Roman" panose="02020603050405020304" pitchFamily="18" charset="0"/>
            </a:rPr>
            <a:t> </a:t>
          </a:r>
          <a:r>
            <a:rPr lang="en-US" sz="2400" kern="1200" dirty="0" err="1">
              <a:solidFill>
                <a:srgbClr val="FFFF00"/>
              </a:solidFill>
              <a:latin typeface="Times New Roman" panose="02020603050405020304" pitchFamily="18" charset="0"/>
              <a:cs typeface="Times New Roman" panose="02020603050405020304" pitchFamily="18" charset="0"/>
            </a:rPr>
            <a:t>vệ</a:t>
          </a:r>
          <a:endParaRPr lang="en-US" sz="2400" kern="1200" dirty="0">
            <a:solidFill>
              <a:srgbClr val="FFFF00"/>
            </a:solidFill>
            <a:latin typeface="Times New Roman" panose="02020603050405020304" pitchFamily="18" charset="0"/>
            <a:cs typeface="Times New Roman" panose="02020603050405020304" pitchFamily="18" charset="0"/>
          </a:endParaRPr>
        </a:p>
      </dsp:txBody>
      <dsp:txXfrm>
        <a:off x="2728002" y="1379303"/>
        <a:ext cx="1968511" cy="11811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494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18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359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31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575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63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00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200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571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dirty="0"/>
              <a:pPr/>
              <a:t>12/23/23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12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dirty="0"/>
              <a:pPr/>
              <a:t>12/23/23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65936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C7F9-0D27-43BC-75D9-0DB074B46410}"/>
              </a:ext>
            </a:extLst>
          </p:cNvPr>
          <p:cNvSpPr>
            <a:spLocks noGrp="1"/>
          </p:cNvSpPr>
          <p:nvPr>
            <p:ph type="ctrTitle"/>
          </p:nvPr>
        </p:nvSpPr>
        <p:spPr/>
        <p:txBody>
          <a:bodyPr>
            <a:normAutofit/>
          </a:bodyPr>
          <a:lstStyle/>
          <a:p>
            <a:pPr algn="ctr"/>
            <a:r>
              <a:rPr lang="vi-VN" sz="4800" b="1" dirty="0">
                <a:solidFill>
                  <a:srgbClr val="C00000"/>
                </a:solidFill>
              </a:rPr>
              <a:t>BÀI 11: PHÒNG CHỐNG SỐC</a:t>
            </a:r>
            <a:endParaRPr lang="en-VN" sz="4800" b="1">
              <a:solidFill>
                <a:srgbClr val="C00000"/>
              </a:solidFill>
            </a:endParaRPr>
          </a:p>
        </p:txBody>
      </p:sp>
      <p:sp>
        <p:nvSpPr>
          <p:cNvPr id="3" name="Subtitle 2">
            <a:extLst>
              <a:ext uri="{FF2B5EF4-FFF2-40B4-BE49-F238E27FC236}">
                <a16:creationId xmlns:a16="http://schemas.microsoft.com/office/drawing/2014/main" id="{D6AD939A-9B77-4FED-51E7-3FE16B7A7DFC}"/>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G</a:t>
            </a:r>
            <a:r>
              <a:rPr lang="en-VN">
                <a:latin typeface="Times New Roman" panose="02020603050405020304" pitchFamily="18" charset="0"/>
                <a:cs typeface="Times New Roman" panose="02020603050405020304" pitchFamily="18" charset="0"/>
              </a:rPr>
              <a:t>v: nguyễn thị thu thảo</a:t>
            </a:r>
          </a:p>
        </p:txBody>
      </p:sp>
    </p:spTree>
    <p:extLst>
      <p:ext uri="{BB962C8B-B14F-4D97-AF65-F5344CB8AC3E}">
        <p14:creationId xmlns:p14="http://schemas.microsoft.com/office/powerpoint/2010/main" val="2491044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94849"/>
            <a:ext cx="9603275" cy="1049235"/>
          </a:xfrm>
        </p:spPr>
        <p:txBody>
          <a:bodyPr/>
          <a:lstStyle/>
          <a:p>
            <a:r>
              <a:rPr lang="en-US" b="1" dirty="0" err="1">
                <a:latin typeface="Times New Roman" panose="02020603050405020304" pitchFamily="18" charset="0"/>
                <a:cs typeface="Times New Roman" panose="02020603050405020304" pitchFamily="18" charset="0"/>
              </a:rPr>
              <a:t>Triệu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chứng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lâm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sàng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vi-VN" sz="2200" dirty="0">
                <a:latin typeface="Times New Roman" panose="02020603050405020304" pitchFamily="18" charset="0"/>
                <a:cs typeface="Times New Roman" panose="02020603050405020304" pitchFamily="18" charset="0"/>
              </a:rPr>
              <a:t>Nếu đo huyết áp thì thấy huyết áp tụt tối đa dưới 90mmHg, có thể kẹt hoặc không đo được, HA càng thấp sốc càng nặng.</a:t>
            </a:r>
            <a:endParaRPr lang="en-US" sz="2200"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Nhịp thở nhanh.</a:t>
            </a:r>
            <a:endParaRPr lang="en-US" sz="2200"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Vô niệu hoặc thiểu niệu (dưới 30ml nước tiểu trong 3 giờ đầu).</a:t>
            </a:r>
            <a:endParaRPr lang="en-US" sz="2200"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Đo áp lực tĩnh mạch trung tâm (trước khi truyền dịch):</a:t>
            </a:r>
            <a:endParaRPr lang="en-US" sz="2200" dirty="0">
              <a:latin typeface="Times New Roman" panose="02020603050405020304" pitchFamily="18" charset="0"/>
              <a:cs typeface="Times New Roman" panose="02020603050405020304" pitchFamily="18" charset="0"/>
            </a:endParaRPr>
          </a:p>
          <a:p>
            <a:pPr marL="0" indent="0">
              <a:buNone/>
            </a:pPr>
            <a:r>
              <a:rPr lang="vi-VN" sz="2200" dirty="0">
                <a:latin typeface="Times New Roman" panose="02020603050405020304" pitchFamily="18" charset="0"/>
                <a:cs typeface="Times New Roman" panose="02020603050405020304" pitchFamily="18" charset="0"/>
              </a:rPr>
              <a:t>            Dưới 5 cm H20 nghĩ tới sốc giảm thể tích máu</a:t>
            </a:r>
            <a:endParaRPr lang="en-US" sz="2200" dirty="0">
              <a:latin typeface="Times New Roman" panose="02020603050405020304" pitchFamily="18" charset="0"/>
              <a:cs typeface="Times New Roman" panose="02020603050405020304" pitchFamily="18" charset="0"/>
            </a:endParaRPr>
          </a:p>
          <a:p>
            <a:pPr marL="0" indent="0">
              <a:buNone/>
            </a:pPr>
            <a:r>
              <a:rPr lang="vi-VN" sz="2200" dirty="0">
                <a:latin typeface="Times New Roman" panose="02020603050405020304" pitchFamily="18" charset="0"/>
                <a:cs typeface="Times New Roman" panose="02020603050405020304" pitchFamily="18" charset="0"/>
              </a:rPr>
              <a:t>            5 – 7 cm H20 nghĩ tới sốc nhiễm khuẩn, sốc phản vệ.</a:t>
            </a:r>
            <a:endParaRPr lang="en-US" sz="2200" dirty="0">
              <a:latin typeface="Times New Roman" panose="02020603050405020304" pitchFamily="18" charset="0"/>
              <a:cs typeface="Times New Roman" panose="02020603050405020304" pitchFamily="18" charset="0"/>
            </a:endParaRPr>
          </a:p>
          <a:p>
            <a:pPr marL="0" indent="0">
              <a:buNone/>
            </a:pPr>
            <a:r>
              <a:rPr lang="vi-VN" sz="2200" dirty="0">
                <a:latin typeface="Times New Roman" panose="02020603050405020304" pitchFamily="18" charset="0"/>
                <a:cs typeface="Times New Roman" panose="02020603050405020304" pitchFamily="18" charset="0"/>
              </a:rPr>
              <a:t>            Trên 7 cm H20 nghĩ tới sốc do tim.</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93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Times New Roman" panose="02020603050405020304" pitchFamily="18" charset="0"/>
                <a:cs typeface="Times New Roman" panose="02020603050405020304" pitchFamily="18" charset="0"/>
              </a:rPr>
              <a:t>Nguyên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tắc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cấp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cứu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bệnh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1853754"/>
            <a:ext cx="10053033" cy="4057468"/>
          </a:xfrm>
        </p:spPr>
        <p:txBody>
          <a:bodyPr>
            <a:normAutofit/>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1. </a:t>
            </a:r>
            <a:r>
              <a:rPr lang="en-US" sz="2400" b="1" dirty="0" err="1">
                <a:solidFill>
                  <a:srgbClr val="FF0000"/>
                </a:solidFill>
                <a:latin typeface="Times New Roman" panose="02020603050405020304" pitchFamily="18" charset="0"/>
                <a:cs typeface="Times New Roman" panose="02020603050405020304" pitchFamily="18" charset="0"/>
              </a:rPr>
              <a:t>Đảm</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bảo</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hô</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hấp</a:t>
            </a:r>
            <a:endParaRPr lang="en-US" sz="2400" b="1" dirty="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đờm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canuyn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miệng</a:t>
            </a:r>
            <a:r>
              <a:rPr lang="en-US" sz="24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Thở</a:t>
            </a:r>
            <a:r>
              <a:rPr lang="en-US" sz="2400" dirty="0">
                <a:latin typeface="Times New Roman" panose="02020603050405020304" pitchFamily="18" charset="0"/>
                <a:cs typeface="Times New Roman" panose="02020603050405020304" pitchFamily="18" charset="0"/>
              </a:rPr>
              <a:t> oxy.</a:t>
            </a:r>
          </a:p>
          <a:p>
            <a:pPr lvl="1">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nặng</a:t>
            </a:r>
            <a:r>
              <a:rPr lang="en-US" sz="24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816" y="3988904"/>
            <a:ext cx="3331279" cy="20417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519" y="3988904"/>
            <a:ext cx="3595868" cy="1966198"/>
          </a:xfrm>
          <a:prstGeom prst="rect">
            <a:avLst/>
          </a:prstGeom>
        </p:spPr>
      </p:pic>
    </p:spTree>
    <p:extLst>
      <p:ext uri="{BB962C8B-B14F-4D97-AF65-F5344CB8AC3E}">
        <p14:creationId xmlns:p14="http://schemas.microsoft.com/office/powerpoint/2010/main" val="236376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94849"/>
            <a:ext cx="9603275" cy="1049235"/>
          </a:xfrm>
        </p:spPr>
        <p:txBody>
          <a:bodyPr/>
          <a:lstStyle/>
          <a:p>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Đảm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huyết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động</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vi-VN" sz="2400" dirty="0">
                <a:latin typeface="Times New Roman" panose="02020603050405020304" pitchFamily="18" charset="0"/>
                <a:cs typeface="Times New Roman" panose="02020603050405020304" pitchFamily="18" charset="0"/>
              </a:rPr>
              <a:t>Truyền dịch hoặc truyền máu( có thể truyền bất kỳ loại dung dịch đẳng trương nào hiện có, trừ dung dịch ưu trương.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tim.</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máu</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adrenalin, </a:t>
            </a:r>
            <a:r>
              <a:rPr lang="en-US" sz="2400" dirty="0" err="1">
                <a:latin typeface="Times New Roman" panose="02020603050405020304" pitchFamily="18" charset="0"/>
                <a:cs typeface="Times New Roman" panose="02020603050405020304" pitchFamily="18" charset="0"/>
              </a:rPr>
              <a:t>noadrenalin</a:t>
            </a:r>
            <a:r>
              <a:rPr lang="en-US" sz="2400" dirty="0">
                <a:latin typeface="Times New Roman" panose="02020603050405020304" pitchFamily="18" charset="0"/>
                <a:cs typeface="Times New Roman" panose="02020603050405020304" pitchFamily="18" charset="0"/>
              </a:rPr>
              <a:t>, dopamine.</a:t>
            </a: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3. </a:t>
            </a:r>
            <a:r>
              <a:rPr lang="en-US" sz="2400" b="1" dirty="0" err="1">
                <a:solidFill>
                  <a:srgbClr val="FF0000"/>
                </a:solidFill>
                <a:latin typeface="Times New Roman" panose="02020603050405020304" pitchFamily="18" charset="0"/>
                <a:cs typeface="Times New Roman" panose="02020603050405020304" pitchFamily="18" charset="0"/>
              </a:rPr>
              <a:t>Duy</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trì</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cân</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bằng</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nước</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điện</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giải</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kiềm</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toan</a:t>
            </a: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89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81597"/>
            <a:ext cx="9603275" cy="1049235"/>
          </a:xfrm>
        </p:spPr>
        <p:txBody>
          <a:bodyPr/>
          <a:lstStyle/>
          <a:p>
            <a:r>
              <a:rPr lang="en-US" b="1" dirty="0">
                <a:latin typeface="Times New Roman" panose="02020603050405020304" pitchFamily="18" charset="0"/>
                <a:cs typeface="Times New Roman" panose="02020603050405020304" pitchFamily="18" charset="0"/>
              </a:rPr>
              <a:t>4. </a:t>
            </a:r>
            <a:r>
              <a:rPr lang="en-US" b="1" dirty="0" err="1">
                <a:latin typeface="Times New Roman" panose="02020603050405020304" pitchFamily="18" charset="0"/>
                <a:cs typeface="Times New Roman" panose="02020603050405020304" pitchFamily="18" charset="0"/>
              </a:rPr>
              <a:t>Điều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trị</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theo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nguyên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Sốc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máu</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Sốc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Adrenalin, corticoid</a:t>
            </a:r>
          </a:p>
          <a:p>
            <a:r>
              <a:rPr lang="en-US" sz="2400" dirty="0" err="1">
                <a:latin typeface="Times New Roman" panose="02020603050405020304" pitchFamily="18" charset="0"/>
                <a:cs typeface="Times New Roman" panose="02020603050405020304" pitchFamily="18" charset="0"/>
              </a:rPr>
              <a:t>Sốc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vành</a:t>
            </a:r>
            <a:r>
              <a:rPr lang="en-US" sz="2400" dirty="0">
                <a:latin typeface="Times New Roman" panose="02020603050405020304" pitchFamily="18" charset="0"/>
                <a:cs typeface="Times New Roman" panose="02020603050405020304" pitchFamily="18" charset="0"/>
              </a:rPr>
              <a:t>, heparin.</a:t>
            </a:r>
          </a:p>
          <a:p>
            <a:r>
              <a:rPr lang="en-US" sz="2400" dirty="0" err="1">
                <a:latin typeface="Times New Roman" panose="02020603050405020304" pitchFamily="18" charset="0"/>
                <a:cs typeface="Times New Roman" panose="02020603050405020304" pitchFamily="18" charset="0"/>
              </a:rPr>
              <a:t>Sốc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nhiễm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ổ </a:t>
            </a:r>
            <a:r>
              <a:rPr lang="en-US" sz="2400" dirty="0" err="1">
                <a:latin typeface="Times New Roman" panose="02020603050405020304" pitchFamily="18" charset="0"/>
                <a:cs typeface="Times New Roman" panose="02020603050405020304" pitchFamily="18" charset="0"/>
              </a:rPr>
              <a:t>nhiễm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khuẩn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0455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075" y="1215336"/>
            <a:ext cx="9603275" cy="1049235"/>
          </a:xfrm>
        </p:spPr>
        <p:txBody>
          <a:bodyPr/>
          <a:lstStyle/>
          <a:p>
            <a:r>
              <a:rPr lang="vi-VN" b="1" dirty="0"/>
              <a:t>Sốc phản vệ (Anaphylactic shock):</a:t>
            </a:r>
            <a:br>
              <a:rPr lang="en-US" dirty="0"/>
            </a:br>
            <a:endParaRPr lang="en-US" dirty="0"/>
          </a:p>
        </p:txBody>
      </p:sp>
      <p:sp>
        <p:nvSpPr>
          <p:cNvPr id="3" name="Content Placeholder 2"/>
          <p:cNvSpPr>
            <a:spLocks noGrp="1"/>
          </p:cNvSpPr>
          <p:nvPr>
            <p:ph idx="1"/>
          </p:nvPr>
        </p:nvSpPr>
        <p:spPr>
          <a:xfrm>
            <a:off x="1451579" y="1853754"/>
            <a:ext cx="9603275" cy="4057468"/>
          </a:xfrm>
        </p:spPr>
        <p:txBody>
          <a:bodyPr>
            <a:noAutofit/>
          </a:bodyPr>
          <a:lstStyle/>
          <a:p>
            <a:pPr marL="0" indent="0">
              <a:buNone/>
            </a:pPr>
            <a:r>
              <a:rPr lang="vi-VN" sz="2400" b="1" i="1" dirty="0">
                <a:latin typeface="Times New Roman" panose="02020603050405020304" pitchFamily="18" charset="0"/>
                <a:cs typeface="Times New Roman" panose="02020603050405020304" pitchFamily="18" charset="0"/>
              </a:rPr>
              <a:t>1. Nguyên nhân gây sốc:</a:t>
            </a:r>
            <a:endParaRPr lang="en-US" sz="2400" dirty="0">
              <a:latin typeface="Times New Roman" panose="02020603050405020304" pitchFamily="18" charset="0"/>
              <a:cs typeface="Times New Roman" panose="02020603050405020304" pitchFamily="18" charset="0"/>
            </a:endParaRPr>
          </a:p>
          <a:p>
            <a:pPr marL="742950" lvl="1" indent="-342900"/>
            <a:r>
              <a:rPr lang="vi-VN" sz="2300" i="1" dirty="0">
                <a:latin typeface="Times New Roman" panose="02020603050405020304" pitchFamily="18" charset="0"/>
                <a:cs typeface="Times New Roman" panose="02020603050405020304" pitchFamily="18" charset="0"/>
              </a:rPr>
              <a:t>Do các thuốc: kháng sinh (Penicillin, các betalactamin, Cephalosporin,</a:t>
            </a:r>
            <a:r>
              <a:rPr lang="vi-VN" sz="2300" dirty="0">
                <a:latin typeface="Times New Roman" panose="02020603050405020304" pitchFamily="18" charset="0"/>
                <a:cs typeface="Times New Roman" panose="02020603050405020304" pitchFamily="18" charset="0"/>
              </a:rPr>
              <a:t> tetracyclin, streptomycin, erythromycin), các thuốc kháng viêm không steroid (salicylat, aminopyrin), vitamin C, thuốc giảm đau, gây mê (morphin, codein, meprobamat), thuốc gây tê (procain, lidocain, cocain, thiopental), các thuốc để chẩn đoán (thuốc cản quang iode)….</a:t>
            </a:r>
            <a:endParaRPr lang="en-US" sz="2300" dirty="0">
              <a:latin typeface="Times New Roman" panose="02020603050405020304" pitchFamily="18" charset="0"/>
              <a:cs typeface="Times New Roman" panose="02020603050405020304" pitchFamily="18" charset="0"/>
            </a:endParaRPr>
          </a:p>
          <a:p>
            <a:pPr marL="742950" lvl="1" indent="-342900"/>
            <a:r>
              <a:rPr lang="vi-VN" sz="2300" i="1" dirty="0">
                <a:latin typeface="Times New Roman" panose="02020603050405020304" pitchFamily="18" charset="0"/>
                <a:cs typeface="Times New Roman" panose="02020603050405020304" pitchFamily="18" charset="0"/>
              </a:rPr>
              <a:t>Các hormon: insulin, ACTH.</a:t>
            </a:r>
            <a:endParaRPr lang="en-US" sz="2300" dirty="0">
              <a:latin typeface="Times New Roman" panose="02020603050405020304" pitchFamily="18" charset="0"/>
              <a:cs typeface="Times New Roman" panose="02020603050405020304" pitchFamily="18" charset="0"/>
            </a:endParaRPr>
          </a:p>
          <a:p>
            <a:pPr marL="742950" lvl="1" indent="-342900"/>
            <a:r>
              <a:rPr lang="vi-VN" sz="2300" i="1" dirty="0">
                <a:latin typeface="Times New Roman" panose="02020603050405020304" pitchFamily="18" charset="0"/>
                <a:cs typeface="Times New Roman" panose="02020603050405020304" pitchFamily="18" charset="0"/>
              </a:rPr>
              <a:t>Các sản phẩm  máu: hồng cầu, bạch cầu, tiểu cầu, gammaglobulin,</a:t>
            </a:r>
            <a:r>
              <a:rPr lang="vi-VN" sz="2300" dirty="0">
                <a:latin typeface="Times New Roman" panose="02020603050405020304" pitchFamily="18" charset="0"/>
                <a:cs typeface="Times New Roman" panose="02020603050405020304" pitchFamily="18" charset="0"/>
              </a:rPr>
              <a:t> acidamin</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72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7464-5820-8EFF-AB97-741A4C5BA4FA}"/>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BC4A878D-8775-B0CA-EA55-97BE03711B04}"/>
              </a:ext>
            </a:extLst>
          </p:cNvPr>
          <p:cNvSpPr>
            <a:spLocks noGrp="1"/>
          </p:cNvSpPr>
          <p:nvPr>
            <p:ph idx="1"/>
          </p:nvPr>
        </p:nvSpPr>
        <p:spPr>
          <a:xfrm>
            <a:off x="987753" y="2002480"/>
            <a:ext cx="9603275" cy="3450613"/>
          </a:xfrm>
        </p:spPr>
        <p:txBody>
          <a:bodyPr>
            <a:normAutofit/>
          </a:bodyPr>
          <a:lstStyle/>
          <a:p>
            <a:pPr marL="742950" lvl="1" indent="-342900"/>
            <a:r>
              <a:rPr lang="vi-VN" sz="2400" i="1" dirty="0">
                <a:latin typeface="Times New Roman" panose="02020603050405020304" pitchFamily="18" charset="0"/>
                <a:cs typeface="Times New Roman" panose="02020603050405020304" pitchFamily="18" charset="0"/>
              </a:rPr>
              <a:t>Các kháng độc tố: bệnh bạch hầu, uốn ván, rắn, nhện cắn.</a:t>
            </a:r>
            <a:endParaRPr lang="en-US" sz="2400" dirty="0">
              <a:latin typeface="Times New Roman" panose="02020603050405020304" pitchFamily="18" charset="0"/>
              <a:cs typeface="Times New Roman" panose="02020603050405020304" pitchFamily="18" charset="0"/>
            </a:endParaRPr>
          </a:p>
          <a:p>
            <a:pPr marL="742950" lvl="1" indent="-342900"/>
            <a:r>
              <a:rPr lang="vi-VN" sz="2400" i="1" dirty="0">
                <a:latin typeface="Times New Roman" panose="02020603050405020304" pitchFamily="18" charset="0"/>
                <a:cs typeface="Times New Roman" panose="02020603050405020304" pitchFamily="18" charset="0"/>
              </a:rPr>
              <a:t>Nọc của các sinh vật và côn trùng cắn: ong, bọ cạp, nhện, ong bắp cầy, rắn</a:t>
            </a:r>
            <a:r>
              <a:rPr lang="vi-VN" sz="2400" dirty="0">
                <a:latin typeface="Times New Roman" panose="02020603050405020304" pitchFamily="18" charset="0"/>
                <a:cs typeface="Times New Roman" panose="02020603050405020304" pitchFamily="18" charset="0"/>
              </a:rPr>
              <a:t> cắn, một số loại cá biển.</a:t>
            </a:r>
            <a:endParaRPr lang="en-US" sz="2400" dirty="0">
              <a:latin typeface="Times New Roman" panose="02020603050405020304" pitchFamily="18" charset="0"/>
              <a:cs typeface="Times New Roman" panose="02020603050405020304" pitchFamily="18" charset="0"/>
            </a:endParaRPr>
          </a:p>
          <a:p>
            <a:pPr marL="742950" lvl="1" indent="-342900"/>
            <a:r>
              <a:rPr lang="vi-VN" sz="2400" i="1" dirty="0">
                <a:latin typeface="Times New Roman" panose="02020603050405020304" pitchFamily="18" charset="0"/>
                <a:cs typeface="Times New Roman" panose="02020603050405020304" pitchFamily="18" charset="0"/>
              </a:rPr>
              <a:t>Do nhiều loại thực phẩm động vật, thực vật (dứa, nhộng, hải sản..)</a:t>
            </a:r>
            <a:endParaRPr lang="en-US" sz="2400" dirty="0">
              <a:latin typeface="Times New Roman" panose="02020603050405020304" pitchFamily="18" charset="0"/>
              <a:cs typeface="Times New Roman" panose="02020603050405020304" pitchFamily="18" charset="0"/>
            </a:endParaRPr>
          </a:p>
          <a:p>
            <a:pPr marL="742950" lvl="1" indent="-342900"/>
            <a:r>
              <a:rPr lang="vi-VN" sz="2400" i="1" dirty="0">
                <a:latin typeface="Times New Roman" panose="02020603050405020304" pitchFamily="18" charset="0"/>
                <a:cs typeface="Times New Roman" panose="02020603050405020304" pitchFamily="18" charset="0"/>
              </a:rPr>
              <a:t>Do lạnh…</a:t>
            </a:r>
            <a:endParaRPr lang="en-US" sz="2400" dirty="0">
              <a:latin typeface="Times New Roman" panose="02020603050405020304" pitchFamily="18" charset="0"/>
              <a:cs typeface="Times New Roman" panose="02020603050405020304" pitchFamily="18" charset="0"/>
            </a:endParaRPr>
          </a:p>
          <a:p>
            <a:endParaRPr lang="en-VN" sz="2400"/>
          </a:p>
        </p:txBody>
      </p:sp>
    </p:spTree>
    <p:extLst>
      <p:ext uri="{BB962C8B-B14F-4D97-AF65-F5344CB8AC3E}">
        <p14:creationId xmlns:p14="http://schemas.microsoft.com/office/powerpoint/2010/main" val="329136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FB1E476-9E4B-64E9-921E-804852D8C236}"/>
              </a:ext>
            </a:extLst>
          </p:cNvPr>
          <p:cNvSpPr>
            <a:spLocks noGrp="1"/>
          </p:cNvSpPr>
          <p:nvPr>
            <p:ph idx="1"/>
          </p:nvPr>
        </p:nvSpPr>
        <p:spPr/>
        <p:txBody>
          <a:bodyPr/>
          <a:lstStyle/>
          <a:p>
            <a:endParaRPr lang="en-VN"/>
          </a:p>
        </p:txBody>
      </p:sp>
      <p:pic>
        <p:nvPicPr>
          <p:cNvPr id="1026" name="Picture 2">
            <a:extLst>
              <a:ext uri="{FF2B5EF4-FFF2-40B4-BE49-F238E27FC236}">
                <a16:creationId xmlns:a16="http://schemas.microsoft.com/office/drawing/2014/main" id="{782EAAD2-2A60-DED0-C63F-5A9DBFFED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147" y="0"/>
            <a:ext cx="96032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6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vi-VN" sz="2800" b="1" dirty="0">
                <a:latin typeface="Times New Roman" panose="02020603050405020304" pitchFamily="18" charset="0"/>
                <a:cs typeface="Times New Roman" panose="02020603050405020304" pitchFamily="18" charset="0"/>
              </a:rPr>
              <a:t>Mục tiêu:</a:t>
            </a:r>
            <a:endParaRPr lang="en-US" sz="28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400" i="1" dirty="0">
                <a:latin typeface="Times New Roman" panose="02020603050405020304" pitchFamily="18" charset="0"/>
                <a:cs typeface="Times New Roman" panose="02020603050405020304" pitchFamily="18" charset="0"/>
              </a:rPr>
              <a:t>Phân loại sốc, trình bày triệu chứng và xử trí các loại sốc nói chung.</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400" i="1" dirty="0">
                <a:latin typeface="Times New Roman" panose="02020603050405020304" pitchFamily="18" charset="0"/>
                <a:cs typeface="Times New Roman" panose="02020603050405020304" pitchFamily="18" charset="0"/>
              </a:rPr>
              <a:t>Trình bày được nguyên nhân, triệu chứng và cách xử trí sốc phản vệ.</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400" i="1" dirty="0">
                <a:latin typeface="Times New Roman" panose="02020603050405020304" pitchFamily="18" charset="0"/>
                <a:cs typeface="Times New Roman" panose="02020603050405020304" pitchFamily="18" charset="0"/>
              </a:rPr>
              <a:t>Trình bày được các biện pháp dự phòng sốc.</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59FCC39F-743B-A980-CD30-64510C3E2CE6}"/>
              </a:ext>
            </a:extLst>
          </p:cNvPr>
          <p:cNvSpPr>
            <a:spLocks noGrp="1"/>
          </p:cNvSpPr>
          <p:nvPr>
            <p:ph type="title"/>
          </p:nvPr>
        </p:nvSpPr>
        <p:spPr/>
        <p:txBody>
          <a:bodyPr/>
          <a:lstStyle/>
          <a:p>
            <a:endParaRPr lang="en-VN"/>
          </a:p>
        </p:txBody>
      </p:sp>
    </p:spTree>
    <p:extLst>
      <p:ext uri="{BB962C8B-B14F-4D97-AF65-F5344CB8AC3E}">
        <p14:creationId xmlns:p14="http://schemas.microsoft.com/office/powerpoint/2010/main" val="115555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823" y="1286974"/>
            <a:ext cx="9603275" cy="1049235"/>
          </a:xfrm>
        </p:spPr>
        <p:txBody>
          <a:bodyPr/>
          <a:lstStyle/>
          <a:p>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Định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nghĩa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1823" y="2102230"/>
            <a:ext cx="9603274" cy="3777622"/>
          </a:xfrm>
        </p:spPr>
        <p:txBody>
          <a:bodyPr>
            <a:normAutofit/>
          </a:bodyPr>
          <a:lstStyle/>
          <a:p>
            <a:r>
              <a:rPr lang="en-US" sz="2400" dirty="0" err="1">
                <a:latin typeface="Times New Roman" panose="02020603050405020304" pitchFamily="18" charset="0"/>
                <a:cs typeface="Times New Roman" panose="02020603050405020304" pitchFamily="18" charset="0"/>
              </a:rPr>
              <a:t>Sốc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lâm</a:t>
            </a:r>
            <a:r>
              <a:rPr lang="en-US" sz="2400" dirty="0">
                <a:latin typeface="Times New Roman" panose="02020603050405020304" pitchFamily="18" charset="0"/>
                <a:cs typeface="Times New Roman" panose="02020603050405020304" pitchFamily="18" charset="0"/>
              </a:rPr>
              <a:t> sang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tụt</a:t>
            </a:r>
            <a:r>
              <a:rPr lang="en-US" sz="2400" dirty="0">
                <a:latin typeface="Times New Roman" panose="02020603050405020304" pitchFamily="18" charset="0"/>
                <a:cs typeface="Times New Roman" panose="02020603050405020304" pitchFamily="18" charset="0"/>
              </a:rPr>
              <a:t> HA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gay </a:t>
            </a:r>
            <a:r>
              <a:rPr lang="en-US" sz="2400" dirty="0" err="1">
                <a:latin typeface="Times New Roman" panose="02020603050405020304" pitchFamily="18" charset="0"/>
                <a:cs typeface="Times New Roman" panose="02020603050405020304" pitchFamily="18" charset="0"/>
              </a:rPr>
              <a:t>tổn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bào</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a:t>
            </a:r>
          </a:p>
        </p:txBody>
      </p:sp>
      <p:graphicFrame>
        <p:nvGraphicFramePr>
          <p:cNvPr id="4" name="Diagram 3"/>
          <p:cNvGraphicFramePr/>
          <p:nvPr>
            <p:extLst>
              <p:ext uri="{D42A27DB-BD31-4B8C-83A1-F6EECF244321}">
                <p14:modId xmlns:p14="http://schemas.microsoft.com/office/powerpoint/2010/main" val="3155474608"/>
              </p:ext>
            </p:extLst>
          </p:nvPr>
        </p:nvGraphicFramePr>
        <p:xfrm>
          <a:off x="2635533" y="3478696"/>
          <a:ext cx="7424516" cy="2561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71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94850"/>
            <a:ext cx="9603275" cy="1049235"/>
          </a:xfrm>
        </p:spPr>
        <p:txBody>
          <a:bodyPr/>
          <a:lstStyle/>
          <a:p>
            <a:r>
              <a:rPr lang="vi-VN" b="1" dirty="0"/>
              <a:t>1. Sốc giảm thể tích máu:</a:t>
            </a:r>
            <a:endParaRPr lang="en-US" dirty="0"/>
          </a:p>
        </p:txBody>
      </p:sp>
      <p:sp>
        <p:nvSpPr>
          <p:cNvPr id="3" name="Content Placeholder 2"/>
          <p:cNvSpPr>
            <a:spLocks noGrp="1"/>
          </p:cNvSpPr>
          <p:nvPr>
            <p:ph idx="1"/>
          </p:nvPr>
        </p:nvSpPr>
        <p:spPr/>
        <p:txBody>
          <a:bodyPr>
            <a:normAutofit/>
          </a:bodyPr>
          <a:lstStyle/>
          <a:p>
            <a:r>
              <a:rPr lang="vi-VN" sz="2400" b="1" i="1" dirty="0">
                <a:latin typeface="Times New Roman" panose="02020603050405020304" pitchFamily="18" charset="0"/>
                <a:cs typeface="Times New Roman" panose="02020603050405020304" pitchFamily="18" charset="0"/>
              </a:rPr>
              <a:t>Là một tình trạng sốc giảm đột ngột thể tích lưu</a:t>
            </a:r>
            <a:r>
              <a:rPr lang="vi-VN" sz="2400" dirty="0">
                <a:latin typeface="Times New Roman" panose="02020603050405020304" pitchFamily="18" charset="0"/>
                <a:cs typeface="Times New Roman" panose="02020603050405020304" pitchFamily="18" charset="0"/>
              </a:rPr>
              <a:t> hành gây ra.</a:t>
            </a:r>
            <a:endParaRPr 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Chảy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ỉa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say </a:t>
            </a:r>
            <a:r>
              <a:rPr lang="en-US" sz="2400" dirty="0" err="1">
                <a:latin typeface="Times New Roman" panose="02020603050405020304" pitchFamily="18" charset="0"/>
                <a:cs typeface="Times New Roman" panose="02020603050405020304" pitchFamily="18" charset="0"/>
              </a:rPr>
              <a:t>nóng</a:t>
            </a:r>
            <a:r>
              <a:rPr lang="en-US" sz="2400" dirty="0">
                <a:latin typeface="Times New Roman" panose="02020603050405020304" pitchFamily="18" charset="0"/>
                <a:cs typeface="Times New Roman" panose="02020603050405020304" pitchFamily="18" charset="0"/>
              </a:rPr>
              <a:t>, say </a:t>
            </a:r>
            <a:r>
              <a:rPr lang="en-US" sz="2400" dirty="0" err="1">
                <a:latin typeface="Times New Roman" panose="02020603050405020304" pitchFamily="18" charset="0"/>
                <a:cs typeface="Times New Roman" panose="02020603050405020304" pitchFamily="18" charset="0"/>
              </a:rPr>
              <a:t>nắng</a:t>
            </a:r>
            <a:r>
              <a:rPr lang="en-US" sz="24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Bỏng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nặng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protein.</a:t>
            </a:r>
          </a:p>
        </p:txBody>
      </p:sp>
    </p:spTree>
    <p:extLst>
      <p:ext uri="{BB962C8B-B14F-4D97-AF65-F5344CB8AC3E}">
        <p14:creationId xmlns:p14="http://schemas.microsoft.com/office/powerpoint/2010/main" val="92971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55093"/>
            <a:ext cx="9603275" cy="1049235"/>
          </a:xfrm>
        </p:spPr>
        <p:txBody>
          <a:bodyPr/>
          <a:lstStyle/>
          <a:p>
            <a:r>
              <a:rPr lang="vi-VN" b="1" dirty="0"/>
              <a:t>2. Sốc tim</a:t>
            </a:r>
            <a:endParaRPr lang="en-US" dirty="0"/>
          </a:p>
        </p:txBody>
      </p:sp>
      <p:sp>
        <p:nvSpPr>
          <p:cNvPr id="3" name="Content Placeholder 2"/>
          <p:cNvSpPr>
            <a:spLocks noGrp="1"/>
          </p:cNvSpPr>
          <p:nvPr>
            <p:ph idx="1"/>
          </p:nvPr>
        </p:nvSpPr>
        <p:spPr>
          <a:xfrm>
            <a:off x="1001005" y="1949471"/>
            <a:ext cx="9603275" cy="3450613"/>
          </a:xfrm>
        </p:spPr>
        <p:txBody>
          <a:bodyPr>
            <a:normAutofit/>
          </a:bodyPr>
          <a:lstStyle/>
          <a:p>
            <a:pPr lvl="1" indent="-285750"/>
            <a:r>
              <a:rPr lang="vi-VN" sz="2400" dirty="0">
                <a:latin typeface="Times New Roman" panose="02020603050405020304" pitchFamily="18" charset="0"/>
                <a:cs typeface="Times New Roman" panose="02020603050405020304" pitchFamily="18" charset="0"/>
              </a:rPr>
              <a:t>Nhồi máu cơ tim.</a:t>
            </a:r>
            <a:endParaRPr lang="en-US" sz="2400" dirty="0">
              <a:latin typeface="Times New Roman" panose="02020603050405020304" pitchFamily="18" charset="0"/>
              <a:cs typeface="Times New Roman" panose="02020603050405020304" pitchFamily="18" charset="0"/>
            </a:endParaRPr>
          </a:p>
          <a:p>
            <a:pPr lvl="1" indent="-285750"/>
            <a:r>
              <a:rPr lang="vi-VN" sz="2400" dirty="0">
                <a:latin typeface="Times New Roman" panose="02020603050405020304" pitchFamily="18" charset="0"/>
                <a:cs typeface="Times New Roman" panose="02020603050405020304" pitchFamily="18" charset="0"/>
              </a:rPr>
              <a:t>Thông liên thất do hoại tử vách.</a:t>
            </a:r>
            <a:endParaRPr lang="en-US" sz="2400" dirty="0">
              <a:latin typeface="Times New Roman" panose="02020603050405020304" pitchFamily="18" charset="0"/>
              <a:cs typeface="Times New Roman" panose="02020603050405020304" pitchFamily="18" charset="0"/>
            </a:endParaRPr>
          </a:p>
          <a:p>
            <a:pPr lvl="1" indent="-285750"/>
            <a:r>
              <a:rPr lang="vi-VN" sz="2400" dirty="0">
                <a:latin typeface="Times New Roman" panose="02020603050405020304" pitchFamily="18" charset="0"/>
                <a:cs typeface="Times New Roman" panose="02020603050405020304" pitchFamily="18" charset="0"/>
              </a:rPr>
              <a:t>Tràn dịch, tràn máu màng tim.</a:t>
            </a:r>
            <a:endParaRPr lang="en-US" sz="2400" dirty="0">
              <a:latin typeface="Times New Roman" panose="02020603050405020304" pitchFamily="18" charset="0"/>
              <a:cs typeface="Times New Roman" panose="02020603050405020304" pitchFamily="18" charset="0"/>
            </a:endParaRPr>
          </a:p>
          <a:p>
            <a:pPr lvl="1" indent="-285750"/>
            <a:r>
              <a:rPr lang="vi-VN" sz="2400" dirty="0">
                <a:latin typeface="Times New Roman" panose="02020603050405020304" pitchFamily="18" charset="0"/>
                <a:cs typeface="Times New Roman" panose="02020603050405020304" pitchFamily="18" charset="0"/>
              </a:rPr>
              <a:t>Nhồi máu phổi.</a:t>
            </a:r>
            <a:endParaRPr lang="en-US" sz="2400" dirty="0">
              <a:latin typeface="Times New Roman" panose="02020603050405020304" pitchFamily="18" charset="0"/>
              <a:cs typeface="Times New Roman" panose="02020603050405020304" pitchFamily="18" charset="0"/>
            </a:endParaRPr>
          </a:p>
          <a:p>
            <a:pPr lvl="1" indent="-285750"/>
            <a:r>
              <a:rPr lang="vi-VN" sz="2400" dirty="0">
                <a:latin typeface="Times New Roman" panose="02020603050405020304" pitchFamily="18" charset="0"/>
                <a:cs typeface="Times New Roman" panose="02020603050405020304" pitchFamily="18" charset="0"/>
              </a:rPr>
              <a:t>Rối loạn nhịp tim.</a:t>
            </a:r>
            <a:endParaRPr lang="en-US" sz="2400" dirty="0">
              <a:latin typeface="Times New Roman" panose="02020603050405020304" pitchFamily="18" charset="0"/>
              <a:cs typeface="Times New Roman" panose="02020603050405020304" pitchFamily="18" charset="0"/>
            </a:endParaRPr>
          </a:p>
          <a:p>
            <a:pPr lvl="1" indent="-285750"/>
            <a:r>
              <a:rPr lang="vi-VN" sz="2400" dirty="0">
                <a:latin typeface="Times New Roman" panose="02020603050405020304" pitchFamily="18" charset="0"/>
                <a:cs typeface="Times New Roman" panose="02020603050405020304" pitchFamily="18" charset="0"/>
              </a:rPr>
              <a:t>Chấn thương vùng tim.</a:t>
            </a:r>
            <a:endParaRPr lang="en-US" sz="2400" dirty="0">
              <a:latin typeface="Times New Roman" panose="02020603050405020304" pitchFamily="18" charset="0"/>
              <a:cs typeface="Times New Roman" panose="02020603050405020304" pitchFamily="18" charset="0"/>
            </a:endParaRPr>
          </a:p>
          <a:p>
            <a:pPr lvl="1" indent="-28575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56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351899"/>
            <a:ext cx="9603275" cy="1049235"/>
          </a:xfrm>
        </p:spPr>
        <p:txBody>
          <a:bodyPr/>
          <a:lstStyle/>
          <a:p>
            <a:r>
              <a:rPr lang="vi-VN" b="1" dirty="0"/>
              <a:t>3. Sốc nhiễm khuẩn:</a:t>
            </a:r>
            <a:endParaRPr lang="en-US" dirty="0"/>
          </a:p>
        </p:txBody>
      </p:sp>
      <p:sp>
        <p:nvSpPr>
          <p:cNvPr id="3" name="Content Placeholder 2"/>
          <p:cNvSpPr>
            <a:spLocks noGrp="1"/>
          </p:cNvSpPr>
          <p:nvPr>
            <p:ph idx="1"/>
          </p:nvPr>
        </p:nvSpPr>
        <p:spPr/>
        <p:txBody>
          <a:bodyPr>
            <a:normAutofit/>
          </a:bodyPr>
          <a:lstStyle/>
          <a:p>
            <a:r>
              <a:rPr lang="vi-VN" sz="2400" b="1" i="1" dirty="0">
                <a:latin typeface="Times New Roman" panose="02020603050405020304" pitchFamily="18" charset="0"/>
                <a:cs typeface="Times New Roman" panose="02020603050405020304" pitchFamily="18" charset="0"/>
              </a:rPr>
              <a:t>Do các nội độc tố vi khuẩn (những hợp chất</a:t>
            </a:r>
            <a:r>
              <a:rPr lang="vi-VN" sz="2400" dirty="0">
                <a:latin typeface="Times New Roman" panose="02020603050405020304" pitchFamily="18" charset="0"/>
                <a:cs typeface="Times New Roman" panose="02020603050405020304" pitchFamily="18" charset="0"/>
              </a:rPr>
              <a:t> phospholipo polysaccharid ) Thường do các vi khuẩn Gram (-):</a:t>
            </a:r>
            <a:endParaRPr 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t>
            </a:r>
            <a:r>
              <a:rPr lang="vi-VN" sz="2400" dirty="0">
                <a:latin typeface="Times New Roman" panose="02020603050405020304" pitchFamily="18" charset="0"/>
                <a:cs typeface="Times New Roman" panose="02020603050405020304" pitchFamily="18" charset="0"/>
              </a:rPr>
              <a:t>hiễm khuẩn sau nạo phá thai, nhiễm khuẩn đường mật và đường tiết niệu (sỏi mật, sỏi thận), nhiễm khuẩn sau phẫu thuật.</a:t>
            </a:r>
            <a:endParaRPr 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Nhiễm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phổi</a:t>
            </a:r>
            <a:r>
              <a:rPr lang="en-US" sz="24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54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81598"/>
            <a:ext cx="9603275" cy="1049235"/>
          </a:xfrm>
        </p:spPr>
        <p:txBody>
          <a:bodyPr/>
          <a:lstStyle/>
          <a:p>
            <a:r>
              <a:rPr lang="vi-VN" b="1" dirty="0"/>
              <a:t>4. Sốc phản vệ:</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Penicilin</a:t>
            </a:r>
            <a:r>
              <a:rPr lang="en-US" sz="2400" dirty="0">
                <a:latin typeface="Times New Roman" panose="02020603050405020304" pitchFamily="18" charset="0"/>
                <a:cs typeface="Times New Roman" panose="02020603050405020304" pitchFamily="18" charset="0"/>
              </a:rPr>
              <a:t>, vitamin C…</a:t>
            </a: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ruyền nhầm nhóm máu, nhầm  huyết thanh</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
            </a:r>
            <a:r>
              <a:rPr lang="vi-VN" sz="2400" dirty="0">
                <a:latin typeface="Times New Roman" panose="02020603050405020304" pitchFamily="18" charset="0"/>
                <a:cs typeface="Times New Roman" panose="02020603050405020304" pitchFamily="18" charset="0"/>
              </a:rPr>
              <a:t>o nọc độc của một số sinh vật và côn trùng cắn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75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81597"/>
            <a:ext cx="9603275" cy="1049235"/>
          </a:xfrm>
        </p:spPr>
        <p:txBody>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giai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1975976"/>
            <a:ext cx="9603275" cy="4570598"/>
          </a:xfrm>
        </p:spPr>
        <p:txBody>
          <a:bodyPr>
            <a:noAutofit/>
          </a:bodyPr>
          <a:lstStyle/>
          <a:p>
            <a:r>
              <a:rPr lang="en-US" sz="2200" dirty="0" err="1">
                <a:solidFill>
                  <a:srgbClr val="FF0000"/>
                </a:solidFill>
                <a:latin typeface="Times New Roman" panose="02020603050405020304" pitchFamily="18" charset="0"/>
                <a:cs typeface="Times New Roman" panose="02020603050405020304" pitchFamily="18" charset="0"/>
              </a:rPr>
              <a:t>Giai</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đoạn</a:t>
            </a:r>
            <a:r>
              <a:rPr lang="en-US" sz="2200" dirty="0">
                <a:solidFill>
                  <a:srgbClr val="FF0000"/>
                </a:solidFill>
                <a:latin typeface="Times New Roman" panose="02020603050405020304" pitchFamily="18" charset="0"/>
                <a:cs typeface="Times New Roman" panose="02020603050405020304" pitchFamily="18" charset="0"/>
              </a:rPr>
              <a:t> 1(</a:t>
            </a:r>
            <a:r>
              <a:rPr lang="en-US" sz="2200" dirty="0" err="1">
                <a:solidFill>
                  <a:srgbClr val="FF0000"/>
                </a:solidFill>
                <a:latin typeface="Times New Roman" panose="02020603050405020304" pitchFamily="18" charset="0"/>
                <a:cs typeface="Times New Roman" panose="02020603050405020304" pitchFamily="18" charset="0"/>
              </a:rPr>
              <a:t>sốc</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cương</a:t>
            </a:r>
            <a:r>
              <a:rPr lang="en-US" sz="2200" dirty="0">
                <a:solidFill>
                  <a:srgbClr val="FF0000"/>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Giai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sớm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HA </a:t>
            </a:r>
            <a:r>
              <a:rPr lang="en-US" sz="2200" dirty="0" err="1">
                <a:latin typeface="Times New Roman" panose="02020603050405020304" pitchFamily="18" charset="0"/>
                <a:cs typeface="Times New Roman" panose="02020603050405020304" pitchFamily="18" charset="0"/>
              </a:rPr>
              <a:t>chưa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đáo</a:t>
            </a:r>
            <a:r>
              <a:rPr lang="en-US" sz="22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hợp</a:t>
            </a:r>
            <a:r>
              <a:rPr lang="en-US" sz="2200" dirty="0">
                <a:latin typeface="Times New Roman" panose="02020603050405020304" pitchFamily="18" charset="0"/>
                <a:cs typeface="Times New Roman" panose="02020603050405020304" pitchFamily="18" charset="0"/>
              </a:rPr>
              <a:t> ở </a:t>
            </a:r>
            <a:r>
              <a:rPr lang="en-US" sz="2200" dirty="0" err="1">
                <a:latin typeface="Times New Roman" panose="02020603050405020304" pitchFamily="18" charset="0"/>
                <a:cs typeface="Times New Roman" panose="02020603050405020304" pitchFamily="18" charset="0"/>
              </a:rPr>
              <a:t>giai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a:t>
            </a:r>
          </a:p>
          <a:p>
            <a:r>
              <a:rPr lang="en-US" sz="2200" dirty="0" err="1">
                <a:solidFill>
                  <a:srgbClr val="FF0000"/>
                </a:solidFill>
                <a:latin typeface="Times New Roman" panose="02020603050405020304" pitchFamily="18" charset="0"/>
                <a:cs typeface="Times New Roman" panose="02020603050405020304" pitchFamily="18" charset="0"/>
              </a:rPr>
              <a:t>Giai</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đoạn</a:t>
            </a:r>
            <a:r>
              <a:rPr lang="en-US" sz="2200" dirty="0">
                <a:solidFill>
                  <a:srgbClr val="FF0000"/>
                </a:solidFill>
                <a:latin typeface="Times New Roman" panose="02020603050405020304" pitchFamily="18" charset="0"/>
                <a:cs typeface="Times New Roman" panose="02020603050405020304" pitchFamily="18" charset="0"/>
              </a:rPr>
              <a:t> 2(</a:t>
            </a:r>
            <a:r>
              <a:rPr lang="en-US" sz="2200" dirty="0" err="1">
                <a:solidFill>
                  <a:srgbClr val="FF0000"/>
                </a:solidFill>
                <a:latin typeface="Times New Roman" panose="02020603050405020304" pitchFamily="18" charset="0"/>
                <a:cs typeface="Times New Roman" panose="02020603050405020304" pitchFamily="18" charset="0"/>
              </a:rPr>
              <a:t>sốc</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nhược</a:t>
            </a:r>
            <a:r>
              <a:rPr lang="en-US" sz="2200" dirty="0">
                <a:solidFill>
                  <a:srgbClr val="FF0000"/>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máu</a:t>
            </a:r>
            <a:r>
              <a:rPr lang="en-US" sz="2200" dirty="0">
                <a:latin typeface="Times New Roman" panose="02020603050405020304" pitchFamily="18" charset="0"/>
                <a:cs typeface="Times New Roman" panose="02020603050405020304" pitchFamily="18" charset="0"/>
              </a:rPr>
              <a:t> não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giảm ý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máu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ít</a:t>
            </a:r>
            <a:r>
              <a:rPr lang="en-US" sz="22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Ngoài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da </a:t>
            </a:r>
            <a:r>
              <a:rPr lang="en-US" sz="2200" dirty="0" err="1">
                <a:latin typeface="Times New Roman" panose="02020603050405020304" pitchFamily="18" charset="0"/>
                <a:cs typeface="Times New Roman" panose="02020603050405020304" pitchFamily="18" charset="0"/>
              </a:rPr>
              <a:t>tím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ẩm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tím</a:t>
            </a:r>
            <a:r>
              <a:rPr lang="en-US" sz="2200" dirty="0">
                <a:latin typeface="Times New Roman" panose="02020603050405020304" pitchFamily="18" charset="0"/>
                <a:cs typeface="Times New Roman" panose="02020603050405020304" pitchFamily="18" charset="0"/>
              </a:rPr>
              <a:t>.</a:t>
            </a:r>
          </a:p>
          <a:p>
            <a:r>
              <a:rPr lang="en-US" sz="2200" dirty="0" err="1">
                <a:solidFill>
                  <a:srgbClr val="FF0000"/>
                </a:solidFill>
                <a:latin typeface="Times New Roman" panose="02020603050405020304" pitchFamily="18" charset="0"/>
                <a:cs typeface="Times New Roman" panose="02020603050405020304" pitchFamily="18" charset="0"/>
              </a:rPr>
              <a:t>Giai</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đoạn</a:t>
            </a:r>
            <a:r>
              <a:rPr lang="en-US" sz="2200" dirty="0">
                <a:solidFill>
                  <a:srgbClr val="FF0000"/>
                </a:solidFill>
                <a:latin typeface="Times New Roman" panose="02020603050405020304" pitchFamily="18" charset="0"/>
                <a:cs typeface="Times New Roman" panose="02020603050405020304" pitchFamily="18" charset="0"/>
              </a:rPr>
              <a:t> 3(</a:t>
            </a:r>
            <a:r>
              <a:rPr lang="en-US" sz="2200" dirty="0" err="1">
                <a:solidFill>
                  <a:srgbClr val="FF0000"/>
                </a:solidFill>
                <a:latin typeface="Times New Roman" panose="02020603050405020304" pitchFamily="18" charset="0"/>
                <a:cs typeface="Times New Roman" panose="02020603050405020304" pitchFamily="18" charset="0"/>
              </a:rPr>
              <a:t>sốc</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không</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hồi</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phục</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kéo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trọng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phụ</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tạng</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13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68345"/>
            <a:ext cx="9603275" cy="1049235"/>
          </a:xfrm>
        </p:spPr>
        <p:txBody>
          <a:bodyPr/>
          <a:lstStyle/>
          <a:p>
            <a:r>
              <a:rPr lang="en-US" b="1" dirty="0" err="1">
                <a:latin typeface="Times New Roman" panose="02020603050405020304" pitchFamily="18" charset="0"/>
                <a:cs typeface="Times New Roman" panose="02020603050405020304" pitchFamily="18" charset="0"/>
              </a:rPr>
              <a:t>Triệu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chứng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lâm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sàng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2400" dirty="0">
                <a:latin typeface="Times New Roman" panose="02020603050405020304" pitchFamily="18" charset="0"/>
                <a:cs typeface="Times New Roman" panose="02020603050405020304" pitchFamily="18" charset="0"/>
              </a:rPr>
              <a:t>Mạch nhanh (trên 120 lần/phút), mạch càng nhanh càng yếu, khó đếm ở động mạch quay cổ tay sốc càng nặng.</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Vã mồ hôi trán, da lạnh, chân tay lạnh.</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Sắc mặt xanh xám hoặc tái mét, tím đầu chi, trên da có những mảng thâm tím (ấn vào thì nhạt đi và chậm trở lại như cũ).</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Tinh thần có thể biểu hiện lo lắng, li bì hay mê sảng, hoảng hốt.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0088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{3EE44E00-BFB3-D346-9A68-265A1C1C762E}tf10001119</Template>
  <TotalTime>54</TotalTime>
  <Words>1045</Words>
  <Application>Microsoft Macintosh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BÀI 11: PHÒNG CHỐNG SỐC</vt:lpstr>
      <vt:lpstr>PowerPoint Presentation</vt:lpstr>
      <vt:lpstr>1. Định nghĩa</vt:lpstr>
      <vt:lpstr>1. Sốc giảm thể tích máu:</vt:lpstr>
      <vt:lpstr>2. Sốc tim</vt:lpstr>
      <vt:lpstr>3. Sốc nhiễm khuẩn:</vt:lpstr>
      <vt:lpstr>4. Sốc phản vệ:</vt:lpstr>
      <vt:lpstr>Các giai đoạn của sốc</vt:lpstr>
      <vt:lpstr>Triệu chứng lâm sàng</vt:lpstr>
      <vt:lpstr>Triệu chứng lâm sàng</vt:lpstr>
      <vt:lpstr>Nguyên tắc xử trí cấp cứu bệnh nhân sốc</vt:lpstr>
      <vt:lpstr>2. Đảm bảo huyết động </vt:lpstr>
      <vt:lpstr>4. Điều trị theo nguyên nhân</vt:lpstr>
      <vt:lpstr>Sốc phản vệ (Anaphylactic shock):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11: PHÒNG CHỐNG SỐC</dc:title>
  <dc:creator>Windows User</dc:creator>
  <cp:lastModifiedBy>Microsoft Office User</cp:lastModifiedBy>
  <cp:revision>34</cp:revision>
  <dcterms:created xsi:type="dcterms:W3CDTF">2018-09-22T09:08:17Z</dcterms:created>
  <dcterms:modified xsi:type="dcterms:W3CDTF">2023-12-23T00:43:26Z</dcterms:modified>
</cp:coreProperties>
</file>