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7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7" d="100"/>
          <a:sy n="97" d="100"/>
        </p:scale>
        <p:origin x="5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12/23/23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4850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8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465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667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dirty="0"/>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836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5902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dirty="0"/>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12/23/23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6305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12/23/23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3258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2989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264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dirty="0"/>
              <a:pPr/>
              <a:t>12/23/23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403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dirty="0"/>
              <a:pPr/>
              <a:t>12/23/23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02955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2729-6FEB-585B-0CD9-7A00D3E47EE6}"/>
              </a:ext>
            </a:extLst>
          </p:cNvPr>
          <p:cNvSpPr>
            <a:spLocks noGrp="1"/>
          </p:cNvSpPr>
          <p:nvPr>
            <p:ph type="ctrTitle"/>
          </p:nvPr>
        </p:nvSpPr>
        <p:spPr/>
        <p:txBody>
          <a:bodyPr>
            <a:normAutofit/>
          </a:bodyPr>
          <a:lstStyle/>
          <a:p>
            <a:pPr algn="ctr"/>
            <a:r>
              <a:rPr lang="vi-VN" sz="5000" b="1" dirty="0">
                <a:solidFill>
                  <a:srgbClr val="C00000"/>
                </a:solidFill>
              </a:rPr>
              <a:t>BÀI 9: CẤP CỨU NGỪNG HÔ HẤP – TUẦN HOÀN</a:t>
            </a:r>
            <a:endParaRPr lang="en-VN" sz="5000">
              <a:solidFill>
                <a:srgbClr val="C00000"/>
              </a:solidFill>
            </a:endParaRPr>
          </a:p>
        </p:txBody>
      </p:sp>
      <p:sp>
        <p:nvSpPr>
          <p:cNvPr id="3" name="Subtitle 2">
            <a:extLst>
              <a:ext uri="{FF2B5EF4-FFF2-40B4-BE49-F238E27FC236}">
                <a16:creationId xmlns:a16="http://schemas.microsoft.com/office/drawing/2014/main" id="{A518AFF8-C092-5D53-CBAF-C5E794DCC306}"/>
              </a:ext>
            </a:extLst>
          </p:cNvPr>
          <p:cNvSpPr>
            <a:spLocks noGrp="1"/>
          </p:cNvSpPr>
          <p:nvPr>
            <p:ph type="subTitle" idx="1"/>
          </p:nvPr>
        </p:nvSpPr>
        <p:spPr/>
        <p:txBody>
          <a:bodyPr/>
          <a:lstStyle/>
          <a:p>
            <a:r>
              <a:rPr lang="en-US">
                <a:latin typeface="Times New Roman" panose="02020603050405020304" pitchFamily="18" charset="0"/>
                <a:cs typeface="Times New Roman" panose="02020603050405020304" pitchFamily="18" charset="0"/>
              </a:rPr>
              <a:t>G</a:t>
            </a:r>
            <a:r>
              <a:rPr lang="en-VN">
                <a:latin typeface="Times New Roman" panose="02020603050405020304" pitchFamily="18" charset="0"/>
                <a:cs typeface="Times New Roman" panose="02020603050405020304" pitchFamily="18" charset="0"/>
              </a:rPr>
              <a:t>v: nguyễn thị thu thảo</a:t>
            </a:r>
          </a:p>
        </p:txBody>
      </p:sp>
    </p:spTree>
    <p:extLst>
      <p:ext uri="{BB962C8B-B14F-4D97-AF65-F5344CB8AC3E}">
        <p14:creationId xmlns:p14="http://schemas.microsoft.com/office/powerpoint/2010/main" val="130137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330" y="1986315"/>
            <a:ext cx="8282609" cy="3871145"/>
          </a:xfrm>
        </p:spPr>
      </p:pic>
    </p:spTree>
    <p:extLst>
      <p:ext uri="{BB962C8B-B14F-4D97-AF65-F5344CB8AC3E}">
        <p14:creationId xmlns:p14="http://schemas.microsoft.com/office/powerpoint/2010/main" val="4140123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76246"/>
            <a:ext cx="9603275" cy="1049235"/>
          </a:xfrm>
        </p:spPr>
        <p:txBody>
          <a:bodyPr/>
          <a:lstStyle/>
          <a:p>
            <a:r>
              <a:rPr lang="en-US" b="1" dirty="0" err="1">
                <a:latin typeface="Times New Roman" panose="02020603050405020304" pitchFamily="18" charset="0"/>
                <a:cs typeface="Times New Roman" panose="02020603050405020304" pitchFamily="18" charset="0"/>
              </a:rPr>
              <a:t>Ép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đúng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1853754"/>
            <a:ext cx="9781829" cy="4244468"/>
          </a:xfrm>
        </p:spPr>
        <p:txBody>
          <a:bodyPr>
            <a:normAutofit/>
          </a:bodyPr>
          <a:lstStyle/>
          <a:p>
            <a:pPr marL="457200" indent="-457200">
              <a:buFont typeface="+mj-lt"/>
              <a:buAutoNum type="arabicPeriod"/>
            </a:pPr>
            <a:r>
              <a:rPr lang="vi-VN" sz="2200" dirty="0">
                <a:latin typeface="Times New Roman" panose="02020603050405020304" pitchFamily="18" charset="0"/>
                <a:cs typeface="Times New Roman" panose="02020603050405020304" pitchFamily="18" charset="0"/>
              </a:rPr>
              <a:t>Đặt cườm tay trên xương ức: giữa 2 núm vú </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vi-VN" sz="2200" dirty="0">
                <a:latin typeface="Times New Roman" panose="02020603050405020304" pitchFamily="18" charset="0"/>
                <a:cs typeface="Times New Roman" panose="02020603050405020304" pitchFamily="18" charset="0"/>
              </a:rPr>
              <a:t>Cánh tay thẳng: trọng lượng cơ thể đặt lên 2 tay</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vi-VN" sz="2200" dirty="0">
                <a:latin typeface="Times New Roman" panose="02020603050405020304" pitchFamily="18" charset="0"/>
                <a:cs typeface="Times New Roman" panose="02020603050405020304" pitchFamily="18" charset="0"/>
              </a:rPr>
              <a:t>Ép nhanh: &gt; 100 lần / phút Lưu ý: Đặt nạn nhân trên nền cứng khi ép tim</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vi-VN" sz="2200" dirty="0">
                <a:latin typeface="Times New Roman" panose="02020603050405020304" pitchFamily="18" charset="0"/>
                <a:cs typeface="Times New Roman" panose="02020603050405020304" pitchFamily="18" charset="0"/>
              </a:rPr>
              <a:t>Ép mạnh: Lún lồng ngực 4-5 cm Thả ra hết cỡ</a:t>
            </a: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268" y="3943652"/>
            <a:ext cx="5899532" cy="1967570"/>
          </a:xfrm>
          <a:prstGeom prst="rect">
            <a:avLst/>
          </a:prstGeom>
        </p:spPr>
      </p:pic>
    </p:spTree>
    <p:extLst>
      <p:ext uri="{BB962C8B-B14F-4D97-AF65-F5344CB8AC3E}">
        <p14:creationId xmlns:p14="http://schemas.microsoft.com/office/powerpoint/2010/main" val="834108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dirty="0" err="1"/>
              <a:t>kiểm</a:t>
            </a:r>
            <a:r>
              <a:rPr lang="en-US" dirty="0"/>
              <a:t> </a:t>
            </a:r>
            <a:r>
              <a:rPr lang="en-US" dirty="0" err="1"/>
              <a:t>soát</a:t>
            </a:r>
            <a:r>
              <a:rPr lang="en-US" dirty="0"/>
              <a:t> </a:t>
            </a:r>
            <a:r>
              <a:rPr lang="en-US" dirty="0" err="1"/>
              <a:t>đường</a:t>
            </a:r>
            <a:r>
              <a:rPr lang="en-US" dirty="0"/>
              <a:t> </a:t>
            </a:r>
            <a:r>
              <a:rPr lang="en-US" dirty="0" err="1"/>
              <a:t>thở</a:t>
            </a:r>
            <a:endParaRPr lang="en-US" dirty="0"/>
          </a:p>
        </p:txBody>
      </p:sp>
      <p:sp>
        <p:nvSpPr>
          <p:cNvPr id="3" name="Content Placeholder 2"/>
          <p:cNvSpPr>
            <a:spLocks noGrp="1"/>
          </p:cNvSpPr>
          <p:nvPr>
            <p:ph idx="1"/>
          </p:nvPr>
        </p:nvSpPr>
        <p:spPr/>
        <p:txBody>
          <a:bodyPr>
            <a:normAutofit/>
          </a:bodyPr>
          <a:lstStyle/>
          <a:p>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ép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thì</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thứ</a:t>
            </a:r>
            <a:r>
              <a:rPr lang="en-US" sz="2200" dirty="0">
                <a:latin typeface="Times New Roman" panose="02020603050405020304" pitchFamily="18" charset="0"/>
                <a:cs typeface="Times New Roman" panose="02020603050405020304" pitchFamily="18" charset="0"/>
              </a:rPr>
              <a:t> 2 </a:t>
            </a:r>
            <a:r>
              <a:rPr lang="en-US" sz="2200" dirty="0" err="1">
                <a:latin typeface="Times New Roman" panose="02020603050405020304" pitchFamily="18" charset="0"/>
                <a:cs typeface="Times New Roman" panose="02020603050405020304" pitchFamily="18" charset="0"/>
              </a:rPr>
              <a:t>khiểm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soát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đường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thở</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chuẩn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bị</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cung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cấp</a:t>
            </a:r>
            <a:r>
              <a:rPr lang="en-US" sz="2200" dirty="0">
                <a:latin typeface="Times New Roman" panose="02020603050405020304" pitchFamily="18" charset="0"/>
                <a:cs typeface="Times New Roman" panose="02020603050405020304" pitchFamily="18" charset="0"/>
              </a:rPr>
              <a:t> 2 </a:t>
            </a:r>
            <a:r>
              <a:rPr lang="en-US" sz="2200" dirty="0" err="1">
                <a:latin typeface="Times New Roman" panose="02020603050405020304" pitchFamily="18" charset="0"/>
                <a:cs typeface="Times New Roman" panose="02020603050405020304" pitchFamily="18" charset="0"/>
              </a:rPr>
              <a:t>lần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ngay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ép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hoàn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tất</a:t>
            </a:r>
            <a:r>
              <a:rPr lang="en-US" sz="2200" dirty="0">
                <a:latin typeface="Times New Roman" panose="02020603050405020304" pitchFamily="18" charset="0"/>
                <a:cs typeface="Times New Roman" panose="02020603050405020304" pitchFamily="18" charset="0"/>
              </a:rPr>
              <a:t> 30 </a:t>
            </a:r>
            <a:r>
              <a:rPr lang="en-US" sz="2200" dirty="0" err="1">
                <a:latin typeface="Times New Roman" panose="02020603050405020304" pitchFamily="18" charset="0"/>
                <a:cs typeface="Times New Roman" panose="02020603050405020304" pitchFamily="18" charset="0"/>
              </a:rPr>
              <a:t>lần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ép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tim.</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Nhanh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móc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họng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lấy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dị</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vật</a:t>
            </a:r>
            <a:r>
              <a:rPr lang="en-US" sz="2200" dirty="0">
                <a:latin typeface="Times New Roman" panose="02020603050405020304" pitchFamily="18" charset="0"/>
                <a:cs typeface="Times New Roman" panose="02020603050405020304" pitchFamily="18" charset="0"/>
              </a:rPr>
              <a:t>, </a:t>
            </a:r>
          </a:p>
          <a:p>
            <a:pPr marL="0" indent="0">
              <a:buNone/>
            </a:pPr>
            <a:r>
              <a:rPr lang="en-US" sz="2200" dirty="0" err="1">
                <a:latin typeface="Times New Roman" panose="02020603050405020304" pitchFamily="18" charset="0"/>
                <a:cs typeface="Times New Roman" panose="02020603050405020304" pitchFamily="18" charset="0"/>
              </a:rPr>
              <a:t>lau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miệng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mũi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bệnh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nằm</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err="1">
                <a:latin typeface="Times New Roman" panose="02020603050405020304" pitchFamily="18" charset="0"/>
                <a:cs typeface="Times New Roman" panose="02020603050405020304" pitchFamily="18" charset="0"/>
              </a:rPr>
              <a:t>ngửa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ưỡn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cổ</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dưới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trước</a:t>
            </a:r>
            <a:r>
              <a:rPr lang="en-US" sz="2200"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913" y="3044106"/>
            <a:ext cx="3449008" cy="3009375"/>
          </a:xfrm>
          <a:prstGeom prst="rect">
            <a:avLst/>
          </a:prstGeom>
        </p:spPr>
      </p:pic>
    </p:spTree>
    <p:extLst>
      <p:ext uri="{BB962C8B-B14F-4D97-AF65-F5344CB8AC3E}">
        <p14:creationId xmlns:p14="http://schemas.microsoft.com/office/powerpoint/2010/main" val="148662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65303"/>
            <a:ext cx="9603275" cy="1049235"/>
          </a:xfrm>
        </p:spPr>
        <p:txBody>
          <a:bodyPr/>
          <a:lstStyle/>
          <a:p>
            <a:r>
              <a:rPr lang="en-US" b="1" dirty="0">
                <a:latin typeface="Times New Roman" panose="02020603050405020304" pitchFamily="18" charset="0"/>
                <a:cs typeface="Times New Roman" panose="02020603050405020304" pitchFamily="18" charset="0"/>
              </a:rPr>
              <a:t>A: </a:t>
            </a:r>
            <a:r>
              <a:rPr lang="en-US" b="1" dirty="0" err="1">
                <a:latin typeface="Times New Roman" panose="02020603050405020304" pitchFamily="18" charset="0"/>
                <a:cs typeface="Times New Roman" panose="02020603050405020304" pitchFamily="18" charset="0"/>
              </a:rPr>
              <a:t>kiểm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soát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đường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thở</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err="1">
                <a:latin typeface="Times New Roman" panose="02020603050405020304" pitchFamily="18" charset="0"/>
                <a:cs typeface="Times New Roman" panose="02020603050405020304" pitchFamily="18" charset="0"/>
              </a:rPr>
              <a:t>Nếu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ngờ</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nâng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dưới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tránh</a:t>
            </a:r>
            <a:r>
              <a:rPr lang="en-US" sz="2200" dirty="0">
                <a:latin typeface="Times New Roman" panose="02020603050405020304" pitchFamily="18" charset="0"/>
                <a:cs typeface="Times New Roman" panose="02020603050405020304" pitchFamily="18" charset="0"/>
              </a:rPr>
              <a:t> di </a:t>
            </a:r>
            <a:r>
              <a:rPr lang="en-US" sz="2200" dirty="0" err="1">
                <a:latin typeface="Times New Roman" panose="02020603050405020304" pitchFamily="18" charset="0"/>
                <a:cs typeface="Times New Roman" panose="02020603050405020304" pitchFamily="18" charset="0"/>
              </a:rPr>
              <a:t>chuyển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cổ</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thủ</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thuật</a:t>
            </a:r>
            <a:r>
              <a:rPr lang="en-US" sz="2200" dirty="0">
                <a:latin typeface="Times New Roman" panose="02020603050405020304" pitchFamily="18" charset="0"/>
                <a:cs typeface="Times New Roman" panose="02020603050405020304" pitchFamily="18" charset="0"/>
              </a:rPr>
              <a:t> Heimlich </a:t>
            </a:r>
            <a:r>
              <a:rPr lang="en-US" sz="2200" dirty="0" err="1">
                <a:latin typeface="Times New Roman" panose="02020603050405020304" pitchFamily="18" charset="0"/>
                <a:cs typeface="Times New Roman" panose="02020603050405020304" pitchFamily="18" charset="0"/>
              </a:rPr>
              <a:t>nếu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ngờ</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dị</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đường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thở</a:t>
            </a:r>
            <a:r>
              <a:rPr lang="en-US" sz="2200" dirty="0">
                <a:latin typeface="Times New Roman" panose="02020603050405020304" pitchFamily="18" charset="0"/>
                <a:cs typeface="Times New Roman" panose="02020603050405020304" pitchFamily="18" charset="0"/>
              </a:rPr>
              <a:t>. </a:t>
            </a:r>
          </a:p>
          <a:p>
            <a:r>
              <a:rPr lang="en-US" sz="2200" dirty="0" err="1">
                <a:latin typeface="Times New Roman" panose="02020603050405020304" pitchFamily="18" charset="0"/>
                <a:cs typeface="Times New Roman" panose="02020603050405020304" pitchFamily="18" charset="0"/>
              </a:rPr>
              <a:t>Đặt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đường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thở</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tạo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canule</a:t>
            </a:r>
            <a:r>
              <a:rPr lang="en-US" sz="2200" dirty="0">
                <a:latin typeface="Times New Roman" panose="02020603050405020304" pitchFamily="18" charset="0"/>
                <a:cs typeface="Times New Roman" panose="02020603050405020304" pitchFamily="18" charset="0"/>
              </a:rPr>
              <a:t>, mask, </a:t>
            </a:r>
            <a:r>
              <a:rPr lang="en-US" sz="2200" dirty="0" err="1">
                <a:latin typeface="Times New Roman" panose="02020603050405020304" pitchFamily="18" charset="0"/>
                <a:cs typeface="Times New Roman" panose="02020603050405020304" pitchFamily="18" charset="0"/>
              </a:rPr>
              <a:t>nội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quản</a:t>
            </a:r>
            <a:r>
              <a:rPr lang="en-US" sz="2200"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305" y="3429000"/>
            <a:ext cx="6542107" cy="2710822"/>
          </a:xfrm>
          <a:prstGeom prst="rect">
            <a:avLst/>
          </a:prstGeom>
        </p:spPr>
      </p:pic>
    </p:spTree>
    <p:extLst>
      <p:ext uri="{BB962C8B-B14F-4D97-AF65-F5344CB8AC3E}">
        <p14:creationId xmlns:p14="http://schemas.microsoft.com/office/powerpoint/2010/main" val="3864217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62055"/>
            <a:ext cx="9603275" cy="1049235"/>
          </a:xfrm>
        </p:spPr>
        <p:txBody>
          <a:bodyPr/>
          <a:lstStyle/>
          <a:p>
            <a:r>
              <a:rPr lang="en-US" b="1" dirty="0">
                <a:latin typeface="Times New Roman" panose="02020603050405020304" pitchFamily="18" charset="0"/>
                <a:cs typeface="Times New Roman" panose="02020603050405020304" pitchFamily="18" charset="0"/>
              </a:rPr>
              <a:t>A: </a:t>
            </a:r>
            <a:r>
              <a:rPr lang="en-US" b="1" dirty="0" err="1">
                <a:latin typeface="Times New Roman" panose="02020603050405020304" pitchFamily="18" charset="0"/>
                <a:cs typeface="Times New Roman" panose="02020603050405020304" pitchFamily="18" charset="0"/>
              </a:rPr>
              <a:t>kiểm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soát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đường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thở</a:t>
            </a:r>
            <a:endParaRPr lang="en-US"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8399" y="1963872"/>
            <a:ext cx="7709633" cy="3939208"/>
          </a:xfrm>
        </p:spPr>
      </p:pic>
    </p:spTree>
    <p:extLst>
      <p:ext uri="{BB962C8B-B14F-4D97-AF65-F5344CB8AC3E}">
        <p14:creationId xmlns:p14="http://schemas.microsoft.com/office/powerpoint/2010/main" val="2989894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41840"/>
            <a:ext cx="9603275" cy="1049235"/>
          </a:xfrm>
        </p:spPr>
        <p:txBody>
          <a:bodyPr/>
          <a:lstStyle/>
          <a:p>
            <a:r>
              <a:rPr lang="en-US" b="1" dirty="0">
                <a:latin typeface="Times New Roman" panose="02020603050405020304" pitchFamily="18" charset="0"/>
                <a:cs typeface="Times New Roman" panose="02020603050405020304" pitchFamily="18" charset="0"/>
              </a:rPr>
              <a:t>B: </a:t>
            </a:r>
            <a:r>
              <a:rPr lang="en-US" b="1" dirty="0" err="1">
                <a:latin typeface="Times New Roman" panose="02020603050405020304" pitchFamily="18" charset="0"/>
                <a:cs typeface="Times New Roman" panose="02020603050405020304" pitchFamily="18" charset="0"/>
              </a:rPr>
              <a:t>thổi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ngạt</a:t>
            </a:r>
            <a:r>
              <a:rPr lang="en-US" b="1" dirty="0">
                <a:latin typeface="Times New Roman" panose="02020603050405020304" pitchFamily="18" charset="0"/>
                <a:cs typeface="Times New Roman" panose="02020603050405020304" pitchFamily="18" charset="0"/>
              </a:rPr>
              <a:t>(Breathing)</a:t>
            </a:r>
          </a:p>
        </p:txBody>
      </p:sp>
      <p:sp>
        <p:nvSpPr>
          <p:cNvPr id="3" name="Content Placeholder 2"/>
          <p:cNvSpPr>
            <a:spLocks noGrp="1"/>
          </p:cNvSpPr>
          <p:nvPr>
            <p:ph idx="1"/>
          </p:nvPr>
        </p:nvSpPr>
        <p:spPr/>
        <p:txBody>
          <a:bodyPr>
            <a:noAutofit/>
          </a:bodyPr>
          <a:lstStyle/>
          <a:p>
            <a:r>
              <a:rPr lang="en-US" sz="2100" dirty="0" err="1">
                <a:latin typeface="Times New Roman" panose="02020603050405020304" pitchFamily="18" charset="0"/>
                <a:cs typeface="Times New Roman" panose="02020603050405020304" pitchFamily="18" charset="0"/>
              </a:rPr>
              <a:t>Thổi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ngạt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miệng-miệng</a:t>
            </a: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miệng-mũi</a:t>
            </a:r>
            <a:r>
              <a:rPr lang="en-US" sz="2100" dirty="0">
                <a:latin typeface="Times New Roman" panose="02020603050405020304" pitchFamily="18" charset="0"/>
                <a:cs typeface="Times New Roman" panose="02020603050405020304" pitchFamily="18" charset="0"/>
              </a:rPr>
              <a:t>).</a:t>
            </a:r>
          </a:p>
          <a:p>
            <a:r>
              <a:rPr lang="en-US" sz="2100" dirty="0" err="1">
                <a:latin typeface="Times New Roman" panose="02020603050405020304" pitchFamily="18" charset="0"/>
                <a:cs typeface="Times New Roman" panose="02020603050405020304" pitchFamily="18" charset="0"/>
              </a:rPr>
              <a:t>Bệnh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nhên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nằm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ngửa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cổ</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ưỡn</a:t>
            </a:r>
            <a:r>
              <a:rPr lang="en-US" sz="2100" dirty="0">
                <a:latin typeface="Times New Roman" panose="02020603050405020304" pitchFamily="18" charset="0"/>
                <a:cs typeface="Times New Roman" panose="02020603050405020304" pitchFamily="18" charset="0"/>
              </a:rPr>
              <a:t>.</a:t>
            </a:r>
          </a:p>
          <a:p>
            <a:r>
              <a:rPr lang="en-US" sz="2100" dirty="0" err="1">
                <a:latin typeface="Times New Roman" panose="02020603050405020304" pitchFamily="18" charset="0"/>
                <a:cs typeface="Times New Roman" panose="02020603050405020304" pitchFamily="18" charset="0"/>
              </a:rPr>
              <a:t>Quỳ</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chân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ngang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đầu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bệnh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nhân</a:t>
            </a:r>
            <a:r>
              <a:rPr lang="en-US" sz="2100" dirty="0">
                <a:latin typeface="Times New Roman" panose="02020603050405020304" pitchFamily="18" charset="0"/>
                <a:cs typeface="Times New Roman" panose="02020603050405020304" pitchFamily="18" charset="0"/>
              </a:rPr>
              <a:t>.</a:t>
            </a:r>
          </a:p>
          <a:p>
            <a:r>
              <a:rPr lang="en-US" sz="2100" dirty="0" err="1">
                <a:latin typeface="Times New Roman" panose="02020603050405020304" pitchFamily="18" charset="0"/>
                <a:cs typeface="Times New Roman" panose="02020603050405020304" pitchFamily="18" charset="0"/>
              </a:rPr>
              <a:t>Một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tay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đặt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lên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trán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ngón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trỏ</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và</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ngón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cái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đặt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hai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bên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cánh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mũi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bẹnh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nhân</a:t>
            </a:r>
            <a:r>
              <a:rPr lang="en-US" sz="2100" dirty="0">
                <a:latin typeface="Times New Roman" panose="02020603050405020304" pitchFamily="18" charset="0"/>
                <a:cs typeface="Times New Roman" panose="02020603050405020304" pitchFamily="18" charset="0"/>
              </a:rPr>
              <a:t>.</a:t>
            </a:r>
          </a:p>
          <a:p>
            <a:r>
              <a:rPr lang="en-US" sz="2100" dirty="0" err="1">
                <a:latin typeface="Times New Roman" panose="02020603050405020304" pitchFamily="18" charset="0"/>
                <a:cs typeface="Times New Roman" panose="02020603050405020304" pitchFamily="18" charset="0"/>
              </a:rPr>
              <a:t>Một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tay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đặt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lên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cằm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nạn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nhân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giữ</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cho</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cổ</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ưỡn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và</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mở</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miệng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nạn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nhân</a:t>
            </a:r>
            <a:r>
              <a:rPr lang="en-US" sz="2100" dirty="0">
                <a:latin typeface="Times New Roman" panose="02020603050405020304" pitchFamily="18" charset="0"/>
                <a:cs typeface="Times New Roman" panose="02020603050405020304" pitchFamily="18" charset="0"/>
              </a:rPr>
              <a:t>.</a:t>
            </a:r>
          </a:p>
          <a:p>
            <a:r>
              <a:rPr lang="en-US" sz="2100" dirty="0" err="1">
                <a:latin typeface="Times New Roman" panose="02020603050405020304" pitchFamily="18" charset="0"/>
                <a:cs typeface="Times New Roman" panose="02020603050405020304" pitchFamily="18" charset="0"/>
              </a:rPr>
              <a:t>Ngửa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đầu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lên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hít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hơi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dài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rồi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cúi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xuống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áp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chặt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vào</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miệng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bệnh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nhân</a:t>
            </a:r>
            <a:r>
              <a:rPr lang="en-US" sz="2100" dirty="0">
                <a:latin typeface="Times New Roman" panose="02020603050405020304" pitchFamily="18" charset="0"/>
                <a:cs typeface="Times New Roman" panose="02020603050405020304" pitchFamily="18" charset="0"/>
              </a:rPr>
              <a:t>.</a:t>
            </a:r>
          </a:p>
          <a:p>
            <a:r>
              <a:rPr lang="en-US" sz="2100" dirty="0" err="1">
                <a:latin typeface="Times New Roman" panose="02020603050405020304" pitchFamily="18" charset="0"/>
                <a:cs typeface="Times New Roman" panose="02020603050405020304" pitchFamily="18" charset="0"/>
              </a:rPr>
              <a:t>Bịt</a:t>
            </a:r>
            <a:r>
              <a:rPr lang="en-US" sz="2100" dirty="0">
                <a:latin typeface="Times New Roman" panose="02020603050405020304" pitchFamily="18" charset="0"/>
                <a:cs typeface="Times New Roman" panose="02020603050405020304" pitchFamily="18" charset="0"/>
              </a:rPr>
              <a:t> 2 </a:t>
            </a:r>
            <a:r>
              <a:rPr lang="en-US" sz="2100" dirty="0" err="1">
                <a:latin typeface="Times New Roman" panose="02020603050405020304" pitchFamily="18" charset="0"/>
                <a:cs typeface="Times New Roman" panose="02020603050405020304" pitchFamily="18" charset="0"/>
              </a:rPr>
              <a:t>lỗ</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mũi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bệnh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nhân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một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tay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đẩy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hàm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trước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ra.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Thổi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hết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hơi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ra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đồng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thời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ngước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nhìn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lồng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ngực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xem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có</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phồng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lên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không</a:t>
            </a:r>
            <a:r>
              <a:rPr lang="en-US" sz="21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01061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28588"/>
            <a:ext cx="9603275" cy="1049235"/>
          </a:xfrm>
        </p:spPr>
        <p:txBody>
          <a:bodyPr/>
          <a:lstStyle/>
          <a:p>
            <a:r>
              <a:rPr lang="en-US" b="1" dirty="0">
                <a:latin typeface="Times New Roman" panose="02020603050405020304" pitchFamily="18" charset="0"/>
                <a:cs typeface="Times New Roman" panose="02020603050405020304" pitchFamily="18" charset="0"/>
              </a:rPr>
              <a:t>B: </a:t>
            </a:r>
            <a:r>
              <a:rPr lang="en-US" b="1" dirty="0" err="1">
                <a:latin typeface="Times New Roman" panose="02020603050405020304" pitchFamily="18" charset="0"/>
                <a:cs typeface="Times New Roman" panose="02020603050405020304" pitchFamily="18" charset="0"/>
              </a:rPr>
              <a:t>thổi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ngạt</a:t>
            </a:r>
            <a:r>
              <a:rPr lang="en-US" b="1" dirty="0">
                <a:latin typeface="Times New Roman" panose="02020603050405020304" pitchFamily="18" charset="0"/>
                <a:cs typeface="Times New Roman" panose="02020603050405020304" pitchFamily="18" charset="0"/>
              </a:rPr>
              <a:t>(Breathing)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3734" y="2158555"/>
            <a:ext cx="8118964" cy="3755021"/>
          </a:xfrm>
        </p:spPr>
      </p:pic>
    </p:spTree>
    <p:extLst>
      <p:ext uri="{BB962C8B-B14F-4D97-AF65-F5344CB8AC3E}">
        <p14:creationId xmlns:p14="http://schemas.microsoft.com/office/powerpoint/2010/main" val="3093788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68345"/>
            <a:ext cx="9603275" cy="1049235"/>
          </a:xfrm>
        </p:spPr>
        <p:txBody>
          <a:bodyPr/>
          <a:lstStyle/>
          <a:p>
            <a:r>
              <a:rPr lang="en-US" b="1" dirty="0">
                <a:latin typeface="Times New Roman" panose="02020603050405020304" pitchFamily="18" charset="0"/>
                <a:cs typeface="Times New Roman" panose="02020603050405020304" pitchFamily="18" charset="0"/>
              </a:rPr>
              <a:t>B: </a:t>
            </a:r>
            <a:r>
              <a:rPr lang="en-US" b="1" dirty="0" err="1">
                <a:latin typeface="Times New Roman" panose="02020603050405020304" pitchFamily="18" charset="0"/>
                <a:cs typeface="Times New Roman" panose="02020603050405020304" pitchFamily="18" charset="0"/>
              </a:rPr>
              <a:t>thổi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ngạt</a:t>
            </a:r>
            <a:r>
              <a:rPr lang="en-US" b="1" dirty="0">
                <a:latin typeface="Times New Roman" panose="02020603050405020304" pitchFamily="18" charset="0"/>
                <a:cs typeface="Times New Roman" panose="02020603050405020304" pitchFamily="18" charset="0"/>
              </a:rPr>
              <a:t>(Breathing)</a:t>
            </a:r>
          </a:p>
        </p:txBody>
      </p:sp>
      <p:sp>
        <p:nvSpPr>
          <p:cNvPr id="3" name="Content Placeholder 2"/>
          <p:cNvSpPr>
            <a:spLocks noGrp="1"/>
          </p:cNvSpPr>
          <p:nvPr>
            <p:ph idx="1"/>
          </p:nvPr>
        </p:nvSpPr>
        <p:spPr/>
        <p:txBody>
          <a:bodyPr>
            <a:noAutofit/>
          </a:bodyPr>
          <a:lstStyle/>
          <a:p>
            <a:r>
              <a:rPr lang="en-US" sz="2200" dirty="0" err="1">
                <a:latin typeface="Times New Roman" panose="02020603050405020304" pitchFamily="18" charset="0"/>
                <a:cs typeface="Times New Roman" panose="02020603050405020304" pitchFamily="18" charset="0"/>
              </a:rPr>
              <a:t>Sau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miệng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bệnh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sâu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thổi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Nhịp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thổi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ngạt</a:t>
            </a:r>
            <a:r>
              <a:rPr lang="en-US" sz="2200" dirty="0">
                <a:latin typeface="Times New Roman" panose="02020603050405020304" pitchFamily="18" charset="0"/>
                <a:cs typeface="Times New Roman" panose="02020603050405020304" pitchFamily="18" charset="0"/>
              </a:rPr>
              <a:t>: 10 – 12 </a:t>
            </a:r>
            <a:r>
              <a:rPr lang="en-US" sz="2200" dirty="0" err="1">
                <a:latin typeface="Times New Roman" panose="02020603050405020304" pitchFamily="18" charset="0"/>
                <a:cs typeface="Times New Roman" panose="02020603050405020304" pitchFamily="18" charset="0"/>
              </a:rPr>
              <a:t>lần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phút</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Bóp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bóng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bằng</a:t>
            </a:r>
            <a:r>
              <a:rPr lang="en-US" sz="2200" dirty="0">
                <a:latin typeface="Times New Roman" panose="02020603050405020304" pitchFamily="18" charset="0"/>
                <a:cs typeface="Times New Roman" panose="02020603050405020304" pitchFamily="18" charset="0"/>
              </a:rPr>
              <a:t> mask: </a:t>
            </a:r>
            <a:r>
              <a:rPr lang="en-US" sz="2200" dirty="0" err="1">
                <a:latin typeface="Times New Roman" panose="02020603050405020304" pitchFamily="18" charset="0"/>
                <a:cs typeface="Times New Roman" panose="02020603050405020304" pitchFamily="18" charset="0"/>
              </a:rPr>
              <a:t>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miệng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mũi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người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bệnh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bóp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bóng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oxy 100%.</a:t>
            </a:r>
          </a:p>
          <a:p>
            <a:r>
              <a:rPr lang="en-US" sz="2200" dirty="0" err="1">
                <a:latin typeface="Times New Roman" panose="02020603050405020304" pitchFamily="18" charset="0"/>
                <a:cs typeface="Times New Roman" panose="02020603050405020304" pitchFamily="18" charset="0"/>
              </a:rPr>
              <a:t>Kết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hợp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thổi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bóp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bóng</a:t>
            </a:r>
            <a:r>
              <a:rPr lang="en-US" sz="2200" dirty="0">
                <a:latin typeface="Times New Roman" panose="02020603050405020304" pitchFamily="18" charset="0"/>
                <a:cs typeface="Times New Roman" panose="02020603050405020304" pitchFamily="18" charset="0"/>
              </a:rPr>
              <a:t> qua </a:t>
            </a:r>
            <a:r>
              <a:rPr lang="en-US" sz="2200" dirty="0" err="1">
                <a:latin typeface="Times New Roman" panose="02020603050405020304" pitchFamily="18" charset="0"/>
                <a:cs typeface="Times New Roman" panose="02020603050405020304" pitchFamily="18" charset="0"/>
              </a:rPr>
              <a:t>mặt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ép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theo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kỳ</a:t>
            </a:r>
            <a:r>
              <a:rPr lang="en-US" sz="2200" dirty="0">
                <a:latin typeface="Times New Roman" panose="02020603050405020304" pitchFamily="18" charset="0"/>
                <a:cs typeface="Times New Roman" panose="02020603050405020304" pitchFamily="18" charset="0"/>
              </a:rPr>
              <a:t> 30:2.</a:t>
            </a:r>
          </a:p>
          <a:p>
            <a:r>
              <a:rPr lang="en-US" sz="2200" dirty="0" err="1">
                <a:latin typeface="Times New Roman" panose="02020603050405020304" pitchFamily="18" charset="0"/>
                <a:cs typeface="Times New Roman" panose="02020603050405020304" pitchFamily="18" charset="0"/>
              </a:rPr>
              <a:t>Nếu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bệnh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còn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tự</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thở</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bóp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bóng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đẩy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đồng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nhịp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bệnh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nhân</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Chú</a:t>
            </a:r>
            <a:r>
              <a:rPr lang="en-US" sz="2200" dirty="0">
                <a:latin typeface="Times New Roman" panose="02020603050405020304" pitchFamily="18" charset="0"/>
                <a:cs typeface="Times New Roman" panose="02020603050405020304" pitchFamily="18" charset="0"/>
              </a:rPr>
              <a:t> ý </a:t>
            </a:r>
            <a:r>
              <a:rPr lang="en-US" sz="2200" dirty="0" err="1">
                <a:latin typeface="Times New Roman" panose="02020603050405020304" pitchFamily="18" charset="0"/>
                <a:cs typeface="Times New Roman" panose="02020603050405020304" pitchFamily="18" charset="0"/>
              </a:rPr>
              <a:t>tránh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mức</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83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329136"/>
            <a:ext cx="9603275" cy="1049235"/>
          </a:xfrm>
        </p:spPr>
        <p:txBody>
          <a:bodyPr>
            <a:normAutofit/>
          </a:bodyPr>
          <a:lstStyle/>
          <a:p>
            <a:r>
              <a:rPr lang="vi-VN" b="1" dirty="0"/>
              <a:t>4.  PHỐI HỢP ÉP TIM VÀ THỔI NGẠT</a:t>
            </a:r>
            <a:endParaRPr lang="en-US" dirty="0"/>
          </a:p>
        </p:txBody>
      </p:sp>
      <p:sp>
        <p:nvSpPr>
          <p:cNvPr id="3" name="Content Placeholder 2"/>
          <p:cNvSpPr>
            <a:spLocks noGrp="1"/>
          </p:cNvSpPr>
          <p:nvPr>
            <p:ph idx="1"/>
          </p:nvPr>
        </p:nvSpPr>
        <p:spPr>
          <a:xfrm>
            <a:off x="1451579" y="1853754"/>
            <a:ext cx="9603274" cy="4452812"/>
          </a:xfrm>
        </p:spPr>
        <p:txBody>
          <a:bodyPr>
            <a:normAutofit/>
          </a:bodyPr>
          <a:lstStyle/>
          <a:p>
            <a:pPr marL="0" lvl="0" indent="0">
              <a:buNone/>
            </a:pPr>
            <a:r>
              <a:rPr lang="vi-VN" b="1" dirty="0">
                <a:latin typeface="Times New Roman" panose="02020603050405020304" pitchFamily="18" charset="0"/>
                <a:cs typeface="Times New Roman" panose="02020603050405020304" pitchFamily="18" charset="0"/>
              </a:rPr>
              <a:t>Áp dụng khi bệnh nhân bất tỉnh không thở, không có mạch đập</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Cần khẩn trương phục hồi lại hoạt động hô hấp và tuần hoàn cho nạn nhân.</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Khi xác định một bệnh nhân ngừng tuần hoàn, ngừng hô hấp người điều dưỡng cần làm theo các bước sau:</a:t>
            </a:r>
            <a:endParaRPr lang="en-US" dirty="0">
              <a:latin typeface="Times New Roman" panose="02020603050405020304" pitchFamily="18" charset="0"/>
              <a:cs typeface="Times New Roman" panose="02020603050405020304" pitchFamily="18" charset="0"/>
            </a:endParaRPr>
          </a:p>
          <a:p>
            <a:pPr lvl="1"/>
            <a:r>
              <a:rPr lang="vi-VN" dirty="0">
                <a:latin typeface="Times New Roman" panose="02020603050405020304" pitchFamily="18" charset="0"/>
                <a:cs typeface="Times New Roman" panose="02020603050405020304" pitchFamily="18" charset="0"/>
              </a:rPr>
              <a:t>Đưa nạn nhân ra khỏi nơi bị nạn.</a:t>
            </a:r>
            <a:endParaRPr lang="en-US" dirty="0">
              <a:latin typeface="Times New Roman" panose="02020603050405020304" pitchFamily="18" charset="0"/>
              <a:cs typeface="Times New Roman" panose="02020603050405020304" pitchFamily="18" charset="0"/>
            </a:endParaRPr>
          </a:p>
          <a:p>
            <a:pPr lvl="1"/>
            <a:r>
              <a:rPr lang="vi-VN" dirty="0">
                <a:latin typeface="Times New Roman" panose="02020603050405020304" pitchFamily="18" charset="0"/>
                <a:cs typeface="Times New Roman" panose="02020603050405020304" pitchFamily="18" charset="0"/>
              </a:rPr>
              <a:t>Để bệnh nhân nằm ngửa trên một mặt phẳng cứng, thoáng rộng.</a:t>
            </a:r>
            <a:endParaRPr lang="en-US" dirty="0">
              <a:latin typeface="Times New Roman" panose="02020603050405020304" pitchFamily="18" charset="0"/>
              <a:cs typeface="Times New Roman" panose="02020603050405020304" pitchFamily="18" charset="0"/>
            </a:endParaRPr>
          </a:p>
          <a:p>
            <a:pPr lvl="1"/>
            <a:r>
              <a:rPr lang="vi-VN" dirty="0">
                <a:latin typeface="Times New Roman" panose="02020603050405020304" pitchFamily="18" charset="0"/>
                <a:cs typeface="Times New Roman" panose="02020603050405020304" pitchFamily="18" charset="0"/>
              </a:rPr>
              <a:t>Khai thông đường hô hấp.</a:t>
            </a:r>
            <a:endParaRPr lang="en-US" dirty="0">
              <a:latin typeface="Times New Roman" panose="02020603050405020304" pitchFamily="18" charset="0"/>
              <a:cs typeface="Times New Roman" panose="02020603050405020304" pitchFamily="18" charset="0"/>
            </a:endParaRPr>
          </a:p>
          <a:p>
            <a:pPr marL="457200" lvl="1" indent="0">
              <a:buNone/>
            </a:pPr>
            <a:r>
              <a:rPr lang="vi-VN" dirty="0">
                <a:latin typeface="Times New Roman" panose="02020603050405020304" pitchFamily="18" charset="0"/>
                <a:cs typeface="Times New Roman" panose="02020603050405020304" pitchFamily="18" charset="0"/>
              </a:rPr>
              <a:t>+ Để bệnh nhân nằm ngửa đầu tối đa, hàm đẩy ngược lên trên.</a:t>
            </a:r>
            <a:endParaRPr lang="en-US" dirty="0">
              <a:latin typeface="Times New Roman" panose="02020603050405020304" pitchFamily="18" charset="0"/>
              <a:cs typeface="Times New Roman" panose="02020603050405020304" pitchFamily="18" charset="0"/>
            </a:endParaRPr>
          </a:p>
          <a:p>
            <a:pPr marL="457200" lvl="1" indent="0">
              <a:buNone/>
            </a:pPr>
            <a:r>
              <a:rPr lang="vi-VN" dirty="0">
                <a:latin typeface="Times New Roman" panose="02020603050405020304" pitchFamily="18" charset="0"/>
                <a:cs typeface="Times New Roman" panose="02020603050405020304" pitchFamily="18" charset="0"/>
              </a:rPr>
              <a:t>+ Móc đờm, dãi, dị vật (răng giả) trong miệng bệnh nhân.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33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867037"/>
            <a:ext cx="9603275" cy="1049235"/>
          </a:xfrm>
        </p:spPr>
        <p:txBody>
          <a:bodyPr>
            <a:normAutofit fontScale="90000"/>
          </a:bodyPr>
          <a:lstStyle/>
          <a:p>
            <a:pPr lvl="0"/>
            <a:r>
              <a:rPr lang="vi-VN" b="1" dirty="0"/>
              <a:t>Áp dụng khi bệnh nhân bất tỉnh không thở, không có mạch đập</a:t>
            </a:r>
            <a:br>
              <a:rPr lang="en-US" b="1" dirty="0"/>
            </a:br>
            <a:endParaRPr lang="en-US" b="1" dirty="0"/>
          </a:p>
        </p:txBody>
      </p:sp>
      <p:sp>
        <p:nvSpPr>
          <p:cNvPr id="3" name="Content Placeholder 2"/>
          <p:cNvSpPr>
            <a:spLocks noGrp="1"/>
          </p:cNvSpPr>
          <p:nvPr>
            <p:ph idx="1"/>
          </p:nvPr>
        </p:nvSpPr>
        <p:spPr/>
        <p:txBody>
          <a:bodyPr>
            <a:normAutofit/>
          </a:bodyPr>
          <a:lstStyle/>
          <a:p>
            <a:pPr lvl="0"/>
            <a:r>
              <a:rPr lang="vi-VN" sz="2200" dirty="0">
                <a:latin typeface="Times New Roman" panose="02020603050405020304" pitchFamily="18" charset="0"/>
                <a:cs typeface="Times New Roman" panose="02020603050405020304" pitchFamily="18" charset="0"/>
              </a:rPr>
              <a:t>Nới rộng quần áo.</a:t>
            </a:r>
            <a:endParaRPr lang="en-US" sz="2200" dirty="0">
              <a:latin typeface="Times New Roman" panose="02020603050405020304" pitchFamily="18" charset="0"/>
              <a:cs typeface="Times New Roman" panose="02020603050405020304" pitchFamily="18" charset="0"/>
            </a:endParaRPr>
          </a:p>
          <a:p>
            <a:pPr lvl="0"/>
            <a:r>
              <a:rPr lang="vi-VN" sz="2200" dirty="0">
                <a:latin typeface="Times New Roman" panose="02020603050405020304" pitchFamily="18" charset="0"/>
                <a:cs typeface="Times New Roman" panose="02020603050405020304" pitchFamily="18" charset="0"/>
              </a:rPr>
              <a:t>Dùng nắm đấm bàn tay, đấm 5 lần vào giữa 1/3 dưới xương ức với độ cao tay đấm chừng 50cm. Ngay sau khi đấm tim có thể đập lại trong vòng 5 giây, bắt mạch bẹn hoặc cổ nếu có mạch thì ép tim với tần số 60 - 80 lần/phút.</a:t>
            </a:r>
            <a:endParaRPr lang="en-US" sz="2200" dirty="0">
              <a:latin typeface="Times New Roman" panose="02020603050405020304" pitchFamily="18" charset="0"/>
              <a:cs typeface="Times New Roman" panose="02020603050405020304" pitchFamily="18" charset="0"/>
            </a:endParaRPr>
          </a:p>
          <a:p>
            <a:pPr lvl="0"/>
            <a:r>
              <a:rPr lang="vi-VN" sz="2200" dirty="0">
                <a:latin typeface="Times New Roman" panose="02020603050405020304" pitchFamily="18" charset="0"/>
                <a:cs typeface="Times New Roman" panose="02020603050405020304" pitchFamily="18" charset="0"/>
              </a:rPr>
              <a:t>Thổi ngạt (hoặc bóp bóng ambu) tần số 15 - 20 lần/phút.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50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vi-VN" sz="2400" b="1" dirty="0">
                <a:solidFill>
                  <a:srgbClr val="FF0000"/>
                </a:solidFill>
                <a:latin typeface="Times New Roman" panose="02020603050405020304" pitchFamily="18" charset="0"/>
                <a:cs typeface="Times New Roman" panose="02020603050405020304" pitchFamily="18" charset="0"/>
              </a:rPr>
              <a:t>Mục tiêu:</a:t>
            </a:r>
            <a:endParaRPr lang="en-US" sz="2400" dirty="0">
              <a:solidFill>
                <a:srgbClr val="FF0000"/>
              </a:solidFill>
              <a:latin typeface="Times New Roman" panose="02020603050405020304" pitchFamily="18" charset="0"/>
              <a:cs typeface="Times New Roman" panose="02020603050405020304" pitchFamily="18" charset="0"/>
            </a:endParaRPr>
          </a:p>
          <a:p>
            <a:pPr marL="457200" lvl="0" indent="-457200">
              <a:buFont typeface="+mj-lt"/>
              <a:buAutoNum type="arabicPeriod"/>
            </a:pPr>
            <a:r>
              <a:rPr lang="vi-VN" sz="2400" i="1" dirty="0">
                <a:latin typeface="Times New Roman" panose="02020603050405020304" pitchFamily="18" charset="0"/>
                <a:cs typeface="Times New Roman" panose="02020603050405020304" pitchFamily="18" charset="0"/>
              </a:rPr>
              <a:t>Trình bày được mục đích của phương pháp ép tim ngoài lồng ngực và thổi ngạt.</a:t>
            </a:r>
            <a:endParaRPr lang="en-US" sz="2400"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vi-VN" sz="2400" i="1" dirty="0">
                <a:latin typeface="Times New Roman" panose="02020603050405020304" pitchFamily="18" charset="0"/>
                <a:cs typeface="Times New Roman" panose="02020603050405020304" pitchFamily="18" charset="0"/>
              </a:rPr>
              <a:t>Trình bày được kỹ thuật ép tim ngoài lồng ngực và thổi ngạt có hiệu quả.</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9C0760F8-7F1E-938C-3E5C-09A992E209E3}"/>
              </a:ext>
            </a:extLst>
          </p:cNvPr>
          <p:cNvSpPr>
            <a:spLocks noGrp="1"/>
          </p:cNvSpPr>
          <p:nvPr>
            <p:ph type="title"/>
          </p:nvPr>
        </p:nvSpPr>
        <p:spPr/>
        <p:txBody>
          <a:bodyPr/>
          <a:lstStyle/>
          <a:p>
            <a:endParaRPr lang="en-VN"/>
          </a:p>
        </p:txBody>
      </p:sp>
    </p:spTree>
    <p:extLst>
      <p:ext uri="{BB962C8B-B14F-4D97-AF65-F5344CB8AC3E}">
        <p14:creationId xmlns:p14="http://schemas.microsoft.com/office/powerpoint/2010/main" val="1184062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6497"/>
            <a:ext cx="9603275" cy="1049235"/>
          </a:xfrm>
        </p:spPr>
        <p:txBody>
          <a:bodyPr>
            <a:normAutofit/>
          </a:bodyPr>
          <a:lstStyle/>
          <a:p>
            <a:pPr lvl="0"/>
            <a:r>
              <a:rPr lang="vi-VN" b="1" dirty="0"/>
              <a:t>Phối hợp giữa ép tim và thổi ngạt</a:t>
            </a:r>
            <a:br>
              <a:rPr lang="en-US" b="1" dirty="0"/>
            </a:br>
            <a:r>
              <a:rPr lang="vi-VN" b="1" dirty="0"/>
              <a:t>Phương pháp chỉ có 1 người</a:t>
            </a:r>
            <a:endParaRPr lang="en-US" b="1" dirty="0"/>
          </a:p>
        </p:txBody>
      </p:sp>
      <p:sp>
        <p:nvSpPr>
          <p:cNvPr id="3" name="Content Placeholder 2"/>
          <p:cNvSpPr>
            <a:spLocks noGrp="1"/>
          </p:cNvSpPr>
          <p:nvPr>
            <p:ph idx="1"/>
          </p:nvPr>
        </p:nvSpPr>
        <p:spPr/>
        <p:txBody>
          <a:bodyPr>
            <a:normAutofit/>
          </a:bodyPr>
          <a:lstStyle/>
          <a:p>
            <a:pPr lvl="0"/>
            <a:r>
              <a:rPr lang="vi-VN" sz="2200" dirty="0">
                <a:latin typeface="Times New Roman" panose="02020603050405020304" pitchFamily="18" charset="0"/>
                <a:cs typeface="Times New Roman" panose="02020603050405020304" pitchFamily="18" charset="0"/>
              </a:rPr>
              <a:t>Thổi ngạt 3 lần rồi ép tim 15 lần, ép với tần số 80 - 90 lần/phút.</a:t>
            </a:r>
            <a:endParaRPr lang="en-US" sz="2200" dirty="0">
              <a:latin typeface="Times New Roman" panose="02020603050405020304" pitchFamily="18" charset="0"/>
              <a:cs typeface="Times New Roman" panose="02020603050405020304" pitchFamily="18" charset="0"/>
            </a:endParaRPr>
          </a:p>
          <a:p>
            <a:pPr lvl="0"/>
            <a:r>
              <a:rPr lang="vi-VN" sz="2200" dirty="0">
                <a:latin typeface="Times New Roman" panose="02020603050405020304" pitchFamily="18" charset="0"/>
                <a:cs typeface="Times New Roman" panose="02020603050405020304" pitchFamily="18" charset="0"/>
              </a:rPr>
              <a:t>Tiến hành nhịp nhàng thổi ngạt và ép tim với tỷ lệ 3/15.</a:t>
            </a:r>
            <a:endParaRPr lang="en-US" sz="2200" dirty="0">
              <a:latin typeface="Times New Roman" panose="02020603050405020304" pitchFamily="18" charset="0"/>
              <a:cs typeface="Times New Roman" panose="02020603050405020304" pitchFamily="18" charset="0"/>
            </a:endParaRPr>
          </a:p>
          <a:p>
            <a:pPr lvl="0"/>
            <a:r>
              <a:rPr lang="vi-VN" sz="2200" dirty="0">
                <a:latin typeface="Times New Roman" panose="02020603050405020304" pitchFamily="18" charset="0"/>
                <a:cs typeface="Times New Roman" panose="02020603050405020304" pitchFamily="18" charset="0"/>
              </a:rPr>
              <a:t>Cứ 3 phút kiểm tra mạch, sắc mặt, đồng tử 1 lần. Sau 30 phút cấp cứu không có dấu hiệu hồi phục thì ngừng cấp cứu.</a:t>
            </a:r>
            <a:endParaRPr lang="en-US" sz="2200" dirty="0">
              <a:latin typeface="Times New Roman" panose="02020603050405020304" pitchFamily="18" charset="0"/>
              <a:cs typeface="Times New Roman" panose="02020603050405020304" pitchFamily="18" charset="0"/>
            </a:endParaRPr>
          </a:p>
          <a:p>
            <a:pPr lvl="0"/>
            <a:r>
              <a:rPr lang="vi-VN" sz="2200" dirty="0">
                <a:latin typeface="Times New Roman" panose="02020603050405020304" pitchFamily="18" charset="0"/>
                <a:cs typeface="Times New Roman" panose="02020603050405020304" pitchFamily="18" charset="0"/>
              </a:rPr>
              <a:t>Sau khi hồi sức, tim đập trở lại, môi hồng, tự thở được cho bệnh nhân nằm lại ngay ngắn, đắp ấm.</a:t>
            </a:r>
            <a:endParaRPr lang="en-US" sz="2200" dirty="0">
              <a:latin typeface="Times New Roman" panose="02020603050405020304" pitchFamily="18" charset="0"/>
              <a:cs typeface="Times New Roman" panose="02020603050405020304" pitchFamily="18" charset="0"/>
            </a:endParaRPr>
          </a:p>
          <a:p>
            <a:pPr lvl="0"/>
            <a:r>
              <a:rPr lang="vi-VN" sz="2200" dirty="0">
                <a:latin typeface="Times New Roman" panose="02020603050405020304" pitchFamily="18" charset="0"/>
                <a:cs typeface="Times New Roman" panose="02020603050405020304" pitchFamily="18" charset="0"/>
              </a:rPr>
              <a:t>Theo dõi nạn nhân đến khi ổn định thì chuyển viện.</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850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p:cNvGraphicFramePr>
          <p:nvPr>
            <p:extLst>
              <p:ext uri="{D42A27DB-BD31-4B8C-83A1-F6EECF244321}">
                <p14:modId xmlns:p14="http://schemas.microsoft.com/office/powerpoint/2010/main" val="2836165833"/>
              </p:ext>
            </p:extLst>
          </p:nvPr>
        </p:nvGraphicFramePr>
        <p:xfrm>
          <a:off x="2610678" y="2015732"/>
          <a:ext cx="7527235" cy="3895490"/>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0" name="rectole000000006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678" y="2015732"/>
                        <a:ext cx="7527235" cy="3895490"/>
                      </a:xfrm>
                      <a:prstGeom prst="rect">
                        <a:avLst/>
                      </a:prstGeom>
                      <a:solidFill>
                        <a:srgbClr val="FFFFFF"/>
                      </a:solidFill>
                      <a:ln>
                        <a:noFill/>
                      </a:ln>
                    </p:spPr>
                  </p:pic>
                </p:oleObj>
              </mc:Fallback>
            </mc:AlternateContent>
          </a:graphicData>
        </a:graphic>
      </p:graphicFrame>
    </p:spTree>
    <p:extLst>
      <p:ext uri="{BB962C8B-B14F-4D97-AF65-F5344CB8AC3E}">
        <p14:creationId xmlns:p14="http://schemas.microsoft.com/office/powerpoint/2010/main" val="2657297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94849"/>
            <a:ext cx="9603275" cy="1049235"/>
          </a:xfrm>
        </p:spPr>
        <p:txBody>
          <a:bodyPr>
            <a:normAutofit/>
          </a:bodyPr>
          <a:lstStyle/>
          <a:p>
            <a:pPr lvl="0"/>
            <a:r>
              <a:rPr lang="vi-VN" b="1" dirty="0"/>
              <a:t>Phương pháp 2 người</a:t>
            </a:r>
            <a:br>
              <a:rPr lang="en-US" b="1" dirty="0"/>
            </a:br>
            <a:endParaRPr lang="en-US" b="1" dirty="0"/>
          </a:p>
        </p:txBody>
      </p:sp>
      <p:sp>
        <p:nvSpPr>
          <p:cNvPr id="3" name="Content Placeholder 2"/>
          <p:cNvSpPr>
            <a:spLocks noGrp="1"/>
          </p:cNvSpPr>
          <p:nvPr>
            <p:ph idx="1"/>
          </p:nvPr>
        </p:nvSpPr>
        <p:spPr/>
        <p:txBody>
          <a:bodyPr>
            <a:noAutofit/>
          </a:bodyPr>
          <a:lstStyle/>
          <a:p>
            <a:pPr lvl="0"/>
            <a:r>
              <a:rPr lang="vi-VN" sz="1900" dirty="0">
                <a:latin typeface="Times New Roman" panose="02020603050405020304" pitchFamily="18" charset="0"/>
                <a:cs typeface="Times New Roman" panose="02020603050405020304" pitchFamily="18" charset="0"/>
              </a:rPr>
              <a:t>1 người thổi ngạt quỳ bên trái ngang đầu nạn nhân, người thổi ngạt cúi xuống thổi mạnh 2 lần liền.</a:t>
            </a:r>
            <a:endParaRPr lang="en-US" sz="1900" dirty="0">
              <a:latin typeface="Times New Roman" panose="02020603050405020304" pitchFamily="18" charset="0"/>
              <a:cs typeface="Times New Roman" panose="02020603050405020304" pitchFamily="18" charset="0"/>
            </a:endParaRPr>
          </a:p>
          <a:p>
            <a:pPr lvl="0"/>
            <a:r>
              <a:rPr lang="vi-VN" sz="1900" dirty="0">
                <a:latin typeface="Times New Roman" panose="02020603050405020304" pitchFamily="18" charset="0"/>
                <a:cs typeface="Times New Roman" panose="02020603050405020304" pitchFamily="18" charset="0"/>
              </a:rPr>
              <a:t>1 người ép tim quỳ bên phải nạn nhân, thực hiện 5 chu kỳ .</a:t>
            </a:r>
            <a:endParaRPr lang="en-US" sz="1900" dirty="0">
              <a:latin typeface="Times New Roman" panose="02020603050405020304" pitchFamily="18" charset="0"/>
              <a:cs typeface="Times New Roman" panose="02020603050405020304" pitchFamily="18" charset="0"/>
            </a:endParaRPr>
          </a:p>
          <a:p>
            <a:pPr lvl="0"/>
            <a:r>
              <a:rPr lang="vi-VN" sz="1900" dirty="0">
                <a:latin typeface="Times New Roman" panose="02020603050405020304" pitchFamily="18" charset="0"/>
                <a:cs typeface="Times New Roman" panose="02020603050405020304" pitchFamily="18" charset="0"/>
              </a:rPr>
              <a:t>Người thổi ngạt đang thổi, người ép tim kiểm tra lồng ngực nạn nhân có phồng lên xẹp xuống theo nhịp thổi không? Quá trình tiến hành không nên để ngắt quãng quá 5 giây. Cứ 3 phút kiểm tra sắc mặt, đồng tử, nhịp thở, mạch 1 lần.</a:t>
            </a:r>
            <a:endParaRPr lang="en-US" sz="1900" dirty="0">
              <a:latin typeface="Times New Roman" panose="02020603050405020304" pitchFamily="18" charset="0"/>
              <a:cs typeface="Times New Roman" panose="02020603050405020304" pitchFamily="18" charset="0"/>
            </a:endParaRPr>
          </a:p>
          <a:p>
            <a:pPr lvl="0"/>
            <a:r>
              <a:rPr lang="vi-VN" sz="1900" dirty="0">
                <a:latin typeface="Times New Roman" panose="02020603050405020304" pitchFamily="18" charset="0"/>
                <a:cs typeface="Times New Roman" panose="02020603050405020304" pitchFamily="18" charset="0"/>
              </a:rPr>
              <a:t>Thời gian cấp cứu: nếu xử trí đúng quy cách mà tim không đập lại, đồng tử giãn to sau 30 - 60 phút thì ngừng cấp cứu.</a:t>
            </a:r>
            <a:endParaRPr lang="en-US" sz="1900" dirty="0">
              <a:latin typeface="Times New Roman" panose="02020603050405020304" pitchFamily="18" charset="0"/>
              <a:cs typeface="Times New Roman" panose="02020603050405020304" pitchFamily="18" charset="0"/>
            </a:endParaRPr>
          </a:p>
          <a:p>
            <a:r>
              <a:rPr lang="vi-VN" sz="1900" dirty="0">
                <a:latin typeface="Times New Roman" panose="02020603050405020304" pitchFamily="18" charset="0"/>
                <a:cs typeface="Times New Roman" panose="02020603050405020304" pitchFamily="18" charset="0"/>
              </a:rPr>
              <a:t>Khi cấp cứu có hiệu quả, môi hồng trở lại, mạch đập lại, tự thở được để nạn nhân nằm ngay ngắn,đắp ấm. Tiếp tục theo dõi sắc mặt, mạch, nhịp thở cho đến khi ổn định, chuyển viện.</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453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85639"/>
            <a:ext cx="9603275" cy="1049235"/>
          </a:xfrm>
        </p:spPr>
        <p:txBody>
          <a:bodyPr/>
          <a:lstStyle/>
          <a:p>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Định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nghĩa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Ngừng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đủ</a:t>
            </a:r>
            <a:r>
              <a:rPr lang="en-US" dirty="0">
                <a:latin typeface="Times New Roman" panose="02020603050405020304" pitchFamily="18" charset="0"/>
                <a:cs typeface="Times New Roman" panose="02020603050405020304" pitchFamily="18" charset="0"/>
              </a:rPr>
              <a:t> oxy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Ngừng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ranh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5201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94849"/>
            <a:ext cx="9603275" cy="1049235"/>
          </a:xfrm>
        </p:spPr>
        <p:txBody>
          <a:bodyPr/>
          <a:lstStyle/>
          <a:p>
            <a:r>
              <a:rPr lang="en-US" b="1" dirty="0" err="1">
                <a:latin typeface="Times New Roman" panose="02020603050405020304" pitchFamily="18" charset="0"/>
                <a:cs typeface="Times New Roman" panose="02020603050405020304" pitchFamily="18" charset="0"/>
              </a:rPr>
              <a:t>Nguyên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nhân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err="1">
                <a:latin typeface="Times New Roman" panose="02020603050405020304" pitchFamily="18" charset="0"/>
                <a:cs typeface="Times New Roman" panose="02020603050405020304" pitchFamily="18" charset="0"/>
              </a:rPr>
              <a:t>Thiếu</a:t>
            </a:r>
            <a:r>
              <a:rPr lang="en-US" sz="2200" dirty="0">
                <a:latin typeface="Times New Roman" panose="02020603050405020304" pitchFamily="18" charset="0"/>
                <a:cs typeface="Times New Roman" panose="02020603050405020304" pitchFamily="18" charset="0"/>
              </a:rPr>
              <a:t> oxy: </a:t>
            </a:r>
            <a:r>
              <a:rPr lang="en-US" sz="2200" dirty="0" err="1">
                <a:latin typeface="Times New Roman" panose="02020603050405020304" pitchFamily="18" charset="0"/>
                <a:cs typeface="Times New Roman" panose="02020603050405020304" pitchFamily="18" charset="0"/>
              </a:rPr>
              <a:t>trường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hợp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hấp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như</a:t>
            </a:r>
            <a:r>
              <a:rPr lang="en-US" sz="2200" dirty="0">
                <a:latin typeface="Times New Roman" panose="02020603050405020304" pitchFamily="18" charset="0"/>
                <a:cs typeface="Times New Roman" panose="02020603050405020304" pitchFamily="18" charset="0"/>
              </a:rPr>
              <a:t> ARDS, </a:t>
            </a:r>
            <a:r>
              <a:rPr lang="en-US" sz="2200" dirty="0" err="1">
                <a:latin typeface="Times New Roman" panose="02020603050405020304" pitchFamily="18" charset="0"/>
                <a:cs typeface="Times New Roman" panose="02020603050405020304" pitchFamily="18" charset="0"/>
              </a:rPr>
              <a:t>tràn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phổi</a:t>
            </a:r>
            <a:r>
              <a:rPr lang="en-US" sz="2200" dirty="0">
                <a:latin typeface="Times New Roman" panose="02020603050405020304" pitchFamily="18" charset="0"/>
                <a:cs typeface="Times New Roman" panose="02020603050405020304" pitchFamily="18" charset="0"/>
              </a:rPr>
              <a:t>, OAP…</a:t>
            </a:r>
          </a:p>
          <a:p>
            <a:r>
              <a:rPr lang="en-US" sz="2200" dirty="0" err="1">
                <a:latin typeface="Times New Roman" panose="02020603050405020304" pitchFamily="18" charset="0"/>
                <a:cs typeface="Times New Roman" panose="02020603050405020304" pitchFamily="18" charset="0"/>
              </a:rPr>
              <a:t>Sốc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tim</a:t>
            </a:r>
            <a:r>
              <a:rPr lang="en-US" sz="2200" dirty="0">
                <a:latin typeface="Times New Roman" panose="02020603050405020304" pitchFamily="18" charset="0"/>
                <a:cs typeface="Times New Roman" panose="02020603050405020304" pitchFamily="18" charset="0"/>
              </a:rPr>
              <a:t>, NMCT, </a:t>
            </a:r>
            <a:r>
              <a:rPr lang="en-US" sz="2200" dirty="0" err="1">
                <a:latin typeface="Times New Roman" panose="02020603050405020304" pitchFamily="18" charset="0"/>
                <a:cs typeface="Times New Roman" panose="02020603050405020304" pitchFamily="18" charset="0"/>
              </a:rPr>
              <a:t>rối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nhịp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ngừng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tim.</a:t>
            </a:r>
            <a:endParaRPr lang="en-US"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Rối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nước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kiềm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toan</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Tăng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áp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nội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sọ</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não</a:t>
            </a:r>
            <a:r>
              <a:rPr lang="en-US" sz="2200" dirty="0">
                <a:latin typeface="Times New Roman" panose="02020603050405020304" pitchFamily="18" charset="0"/>
                <a:cs typeface="Times New Roman" panose="02020603050405020304" pitchFamily="18" charset="0"/>
              </a:rPr>
              <a:t>.</a:t>
            </a:r>
          </a:p>
          <a:p>
            <a:r>
              <a:rPr lang="en-US" sz="2200" dirty="0" err="1">
                <a:latin typeface="Times New Roman" panose="02020603050405020304" pitchFamily="18" charset="0"/>
                <a:cs typeface="Times New Roman" panose="02020603050405020304" pitchFamily="18" charset="0"/>
              </a:rPr>
              <a:t>Ngộ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thuốc:tim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cóc</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Tai </a:t>
            </a:r>
            <a:r>
              <a:rPr lang="en-US" sz="2200" dirty="0" err="1">
                <a:latin typeface="Times New Roman" panose="02020603050405020304" pitchFamily="18" charset="0"/>
                <a:cs typeface="Times New Roman" panose="02020603050405020304" pitchFamily="18" charset="0"/>
              </a:rPr>
              <a:t>nạn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đuối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nước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nhiệt</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40437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67037"/>
            <a:ext cx="9603275" cy="1049235"/>
          </a:xfrm>
        </p:spPr>
        <p:txBody>
          <a:bodyPr/>
          <a:lstStyle/>
          <a:p>
            <a:r>
              <a:rPr lang="en-US" b="1" dirty="0" err="1">
                <a:latin typeface="Times New Roman" panose="02020603050405020304" pitchFamily="18" charset="0"/>
                <a:cs typeface="Times New Roman" panose="02020603050405020304" pitchFamily="18" charset="0"/>
              </a:rPr>
              <a:t>Biểu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hiện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lâm</a:t>
            </a:r>
            <a:r>
              <a:rPr lang="en-US" b="1" dirty="0">
                <a:latin typeface="Times New Roman" panose="02020603050405020304" pitchFamily="18" charset="0"/>
                <a:cs typeface="Times New Roman" panose="02020603050405020304" pitchFamily="18" charset="0"/>
              </a:rPr>
              <a:t> sang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ngừng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tuần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hoàn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100" dirty="0" err="1">
                <a:latin typeface="Times New Roman" panose="02020603050405020304" pitchFamily="18" charset="0"/>
                <a:cs typeface="Times New Roman" panose="02020603050405020304" pitchFamily="18" charset="0"/>
              </a:rPr>
              <a:t>Mất</a:t>
            </a:r>
            <a:r>
              <a:rPr lang="en-US" sz="2100" dirty="0">
                <a:latin typeface="Times New Roman" panose="02020603050405020304" pitchFamily="18" charset="0"/>
                <a:cs typeface="Times New Roman" panose="02020603050405020304" pitchFamily="18" charset="0"/>
              </a:rPr>
              <a:t> ý </a:t>
            </a:r>
            <a:r>
              <a:rPr lang="en-US" sz="2100" dirty="0" err="1">
                <a:latin typeface="Times New Roman" panose="02020603050405020304" pitchFamily="18" charset="0"/>
                <a:cs typeface="Times New Roman" panose="02020603050405020304" pitchFamily="18" charset="0"/>
              </a:rPr>
              <a:t>thức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đột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ngột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gọi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trả</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lời</a:t>
            </a:r>
            <a:r>
              <a:rPr lang="en-US" sz="2100" dirty="0">
                <a:latin typeface="Times New Roman" panose="02020603050405020304" pitchFamily="18" charset="0"/>
                <a:cs typeface="Times New Roman" panose="02020603050405020304" pitchFamily="18" charset="0"/>
              </a:rPr>
              <a:t>, lay </a:t>
            </a:r>
            <a:r>
              <a:rPr lang="en-US" sz="2100" dirty="0" err="1">
                <a:latin typeface="Times New Roman" panose="02020603050405020304" pitchFamily="18" charset="0"/>
                <a:cs typeface="Times New Roman" panose="02020603050405020304" pitchFamily="18" charset="0"/>
              </a:rPr>
              <a:t>mạnh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đáp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ứng</a:t>
            </a:r>
            <a:r>
              <a:rPr lang="en-US" sz="2100" dirty="0">
                <a:latin typeface="Times New Roman" panose="02020603050405020304" pitchFamily="18" charset="0"/>
                <a:cs typeface="Times New Roman" panose="02020603050405020304" pitchFamily="18" charset="0"/>
              </a:rPr>
              <a:t>.</a:t>
            </a:r>
          </a:p>
          <a:p>
            <a:r>
              <a:rPr lang="en-US" sz="2100" dirty="0" err="1">
                <a:latin typeface="Times New Roman" panose="02020603050405020304" pitchFamily="18" charset="0"/>
                <a:cs typeface="Times New Roman" panose="02020603050405020304" pitchFamily="18" charset="0"/>
              </a:rPr>
              <a:t>Thở</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ngáp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hoặc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ngưng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thở</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áp</a:t>
            </a:r>
            <a:r>
              <a:rPr lang="en-US" sz="2100" dirty="0">
                <a:latin typeface="Times New Roman" panose="02020603050405020304" pitchFamily="18" charset="0"/>
                <a:cs typeface="Times New Roman" panose="02020603050405020304" pitchFamily="18" charset="0"/>
              </a:rPr>
              <a:t> tai </a:t>
            </a:r>
            <a:r>
              <a:rPr lang="en-US" sz="2100" dirty="0" err="1">
                <a:latin typeface="Times New Roman" panose="02020603050405020304" pitchFamily="18" charset="0"/>
                <a:cs typeface="Times New Roman" panose="02020603050405020304" pitchFamily="18" charset="0"/>
              </a:rPr>
              <a:t>gần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mũi</a:t>
            </a:r>
            <a:r>
              <a:rPr lang="en-US" sz="2100" dirty="0">
                <a:latin typeface="Times New Roman" panose="02020603050405020304" pitchFamily="18" charset="0"/>
                <a:cs typeface="Times New Roman" panose="02020603050405020304" pitchFamily="18" charset="0"/>
              </a:rPr>
              <a:t> BN </a:t>
            </a:r>
            <a:r>
              <a:rPr lang="en-US" sz="2100" dirty="0" err="1">
                <a:latin typeface="Times New Roman" panose="02020603050405020304" pitchFamily="18" charset="0"/>
                <a:cs typeface="Times New Roman" panose="02020603050405020304" pitchFamily="18" charset="0"/>
              </a:rPr>
              <a:t>nghe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xem</a:t>
            </a:r>
            <a:r>
              <a:rPr lang="en-US" sz="2100" dirty="0">
                <a:latin typeface="Times New Roman" panose="02020603050405020304" pitchFamily="18" charset="0"/>
                <a:cs typeface="Times New Roman" panose="02020603050405020304" pitchFamily="18" charset="0"/>
              </a:rPr>
              <a:t> BN </a:t>
            </a:r>
            <a:r>
              <a:rPr lang="en-US" sz="2100" dirty="0" err="1">
                <a:latin typeface="Times New Roman" panose="02020603050405020304" pitchFamily="18" charset="0"/>
                <a:cs typeface="Times New Roman" panose="02020603050405020304" pitchFamily="18" charset="0"/>
              </a:rPr>
              <a:t>có</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thở</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đồng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thờ</a:t>
            </a:r>
            <a:r>
              <a:rPr lang="en-US" sz="2100" dirty="0">
                <a:latin typeface="Times New Roman" panose="02020603050405020304" pitchFamily="18" charset="0"/>
                <a:cs typeface="Times New Roman" panose="02020603050405020304" pitchFamily="18" charset="0"/>
              </a:rPr>
              <a:t> quay </a:t>
            </a:r>
            <a:r>
              <a:rPr lang="en-US" sz="2100" dirty="0" err="1">
                <a:latin typeface="Times New Roman" panose="02020603050405020304" pitchFamily="18" charset="0"/>
                <a:cs typeface="Times New Roman" panose="02020603050405020304" pitchFamily="18" charset="0"/>
              </a:rPr>
              <a:t>mặt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xuống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phía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lồng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ngực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của</a:t>
            </a:r>
            <a:r>
              <a:rPr lang="en-US" sz="2100" dirty="0">
                <a:latin typeface="Times New Roman" panose="02020603050405020304" pitchFamily="18" charset="0"/>
                <a:cs typeface="Times New Roman" panose="02020603050405020304" pitchFamily="18" charset="0"/>
              </a:rPr>
              <a:t> BN </a:t>
            </a:r>
            <a:r>
              <a:rPr lang="en-US" sz="2100" dirty="0" err="1">
                <a:latin typeface="Times New Roman" panose="02020603050405020304" pitchFamily="18" charset="0"/>
                <a:cs typeface="Times New Roman" panose="02020603050405020304" pitchFamily="18" charset="0"/>
              </a:rPr>
              <a:t>không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thấy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lồng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ngực</a:t>
            </a:r>
            <a:r>
              <a:rPr lang="en-US" sz="2100" dirty="0">
                <a:latin typeface="Times New Roman" panose="02020603050405020304" pitchFamily="18" charset="0"/>
                <a:cs typeface="Times New Roman" panose="02020603050405020304" pitchFamily="18" charset="0"/>
              </a:rPr>
              <a:t> di </a:t>
            </a:r>
            <a:r>
              <a:rPr lang="en-US" sz="2100" dirty="0" err="1">
                <a:latin typeface="Times New Roman" panose="02020603050405020304" pitchFamily="18" charset="0"/>
                <a:cs typeface="Times New Roman" panose="02020603050405020304" pitchFamily="18" charset="0"/>
              </a:rPr>
              <a:t>động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là</a:t>
            </a:r>
            <a:r>
              <a:rPr lang="en-US" sz="2100" dirty="0">
                <a:latin typeface="Times New Roman" panose="02020603050405020304" pitchFamily="18" charset="0"/>
                <a:cs typeface="Times New Roman" panose="02020603050405020304" pitchFamily="18" charset="0"/>
              </a:rPr>
              <a:t> BN </a:t>
            </a:r>
            <a:r>
              <a:rPr lang="en-US" sz="2100" dirty="0" err="1">
                <a:latin typeface="Times New Roman" panose="02020603050405020304" pitchFamily="18" charset="0"/>
                <a:cs typeface="Times New Roman" panose="02020603050405020304" pitchFamily="18" charset="0"/>
              </a:rPr>
              <a:t>ngưng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thở</a:t>
            </a:r>
            <a:r>
              <a:rPr lang="en-US" sz="2100" dirty="0">
                <a:latin typeface="Times New Roman" panose="02020603050405020304" pitchFamily="18" charset="0"/>
                <a:cs typeface="Times New Roman" panose="02020603050405020304" pitchFamily="18" charset="0"/>
              </a:rPr>
              <a:t>.</a:t>
            </a:r>
          </a:p>
          <a:p>
            <a:r>
              <a:rPr lang="en-US" sz="2100" dirty="0" err="1">
                <a:latin typeface="Times New Roman" panose="02020603050405020304" pitchFamily="18" charset="0"/>
                <a:cs typeface="Times New Roman" panose="02020603050405020304" pitchFamily="18" charset="0"/>
              </a:rPr>
              <a:t>Mất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mạch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cảnh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hoặc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mạch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bẹn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sờ</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thấy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mạch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đập</a:t>
            </a:r>
            <a:r>
              <a:rPr lang="en-US" sz="2100" dirty="0">
                <a:latin typeface="Times New Roman" panose="02020603050405020304" pitchFamily="18" charset="0"/>
                <a:cs typeface="Times New Roman" panose="02020603050405020304" pitchFamily="18" charset="0"/>
              </a:rPr>
              <a:t>.</a:t>
            </a:r>
          </a:p>
          <a:p>
            <a:r>
              <a:rPr lang="en-US" sz="2100" dirty="0" err="1">
                <a:latin typeface="Times New Roman" panose="02020603050405020304" pitchFamily="18" charset="0"/>
                <a:cs typeface="Times New Roman" panose="02020603050405020304" pitchFamily="18" charset="0"/>
              </a:rPr>
              <a:t>Các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dấu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hiệu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khác</a:t>
            </a:r>
            <a:r>
              <a:rPr lang="en-US" sz="21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Da </a:t>
            </a:r>
            <a:r>
              <a:rPr lang="en-US" sz="2100" dirty="0" err="1">
                <a:latin typeface="Times New Roman" panose="02020603050405020304" pitchFamily="18" charset="0"/>
                <a:cs typeface="Times New Roman" panose="02020603050405020304" pitchFamily="18" charset="0"/>
              </a:rPr>
              <a:t>trắng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bệnh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hoặc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tím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ngắt</a:t>
            </a:r>
            <a:endParaRPr lang="en-US" sz="21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100" dirty="0" err="1">
                <a:latin typeface="Times New Roman" panose="02020603050405020304" pitchFamily="18" charset="0"/>
                <a:cs typeface="Times New Roman" panose="02020603050405020304" pitchFamily="18" charset="0"/>
              </a:rPr>
              <a:t>Máu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ngừng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chảy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từ</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vết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thương</a:t>
            </a:r>
            <a:r>
              <a:rPr lang="en-US" sz="2100" dirty="0">
                <a:latin typeface="Times New Roman" panose="02020603050405020304" pitchFamily="18" charset="0"/>
                <a:cs typeface="Times New Roman" panose="02020603050405020304" pitchFamily="18" charset="0"/>
              </a:rPr>
              <a:t> hay </a:t>
            </a:r>
            <a:r>
              <a:rPr lang="en-US" sz="2100" dirty="0" err="1">
                <a:latin typeface="Times New Roman" panose="02020603050405020304" pitchFamily="18" charset="0"/>
                <a:cs typeface="Times New Roman" panose="02020603050405020304" pitchFamily="18" charset="0"/>
              </a:rPr>
              <a:t>từ</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vùng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mổ</a:t>
            </a:r>
            <a:endParaRPr lang="en-US" sz="21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100" dirty="0" err="1">
                <a:latin typeface="Times New Roman" panose="02020603050405020304" pitchFamily="18" charset="0"/>
                <a:cs typeface="Times New Roman" panose="02020603050405020304" pitchFamily="18" charset="0"/>
              </a:rPr>
              <a:t>Đồng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tử</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giãn</a:t>
            </a:r>
            <a:r>
              <a:rPr lang="en-US" sz="2100" dirty="0">
                <a:latin typeface="Times New Roman" panose="02020603050405020304" pitchFamily="18" charset="0"/>
                <a:cs typeface="Times New Roman" panose="02020603050405020304" pitchFamily="18" charset="0"/>
              </a:rPr>
              <a:t> to </a:t>
            </a:r>
            <a:r>
              <a:rPr lang="en-US" sz="2100" dirty="0" err="1">
                <a:latin typeface="Times New Roman" panose="02020603050405020304" pitchFamily="18" charset="0"/>
                <a:cs typeface="Times New Roman" panose="02020603050405020304" pitchFamily="18" charset="0"/>
              </a:rPr>
              <a:t>cố</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định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mất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phản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xạ</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ánh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sáng</a:t>
            </a:r>
            <a:r>
              <a:rPr lang="en-US" sz="21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33476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314703"/>
            <a:ext cx="9603275" cy="1049235"/>
          </a:xfrm>
        </p:spPr>
        <p:txBody>
          <a:bodyPr>
            <a:normAutofit/>
          </a:bodyPr>
          <a:lstStyle/>
          <a:p>
            <a:pPr lvl="0"/>
            <a:r>
              <a:rPr lang="vi-VN" b="1" dirty="0"/>
              <a:t>Nguyên tắc chung</a:t>
            </a:r>
            <a:br>
              <a:rPr lang="en-US" dirty="0"/>
            </a:br>
            <a:endParaRPr lang="en-US" dirty="0"/>
          </a:p>
        </p:txBody>
      </p:sp>
      <p:sp>
        <p:nvSpPr>
          <p:cNvPr id="3" name="Content Placeholder 2"/>
          <p:cNvSpPr>
            <a:spLocks noGrp="1"/>
          </p:cNvSpPr>
          <p:nvPr>
            <p:ph idx="1"/>
          </p:nvPr>
        </p:nvSpPr>
        <p:spPr/>
        <p:txBody>
          <a:bodyPr>
            <a:normAutofit/>
          </a:bodyPr>
          <a:lstStyle/>
          <a:p>
            <a:pPr lvl="0"/>
            <a:r>
              <a:rPr lang="vi-VN" sz="2200" dirty="0">
                <a:latin typeface="Times New Roman" panose="02020603050405020304" pitchFamily="18" charset="0"/>
                <a:cs typeface="Times New Roman" panose="02020603050405020304" pitchFamily="18" charset="0"/>
              </a:rPr>
              <a:t>Hồi sức tim phổi là một cấp cứu trong bất cứ một tình huống nào khi mà não không nhận đủ ôxy.</a:t>
            </a:r>
            <a:endParaRPr lang="en-US" sz="2200" dirty="0">
              <a:latin typeface="Times New Roman" panose="02020603050405020304" pitchFamily="18" charset="0"/>
              <a:cs typeface="Times New Roman" panose="02020603050405020304" pitchFamily="18" charset="0"/>
            </a:endParaRPr>
          </a:p>
          <a:p>
            <a:r>
              <a:rPr lang="vi-VN" sz="2200" dirty="0">
                <a:latin typeface="Times New Roman" panose="02020603050405020304" pitchFamily="18" charset="0"/>
                <a:cs typeface="Times New Roman" panose="02020603050405020304" pitchFamily="18" charset="0"/>
              </a:rPr>
              <a:t>Kỹ thuật cơ bản là khi phát hiện một bệnh nhân ngừng hô hấp, ngừng tuần hoàn phải khẩn trương đưa nạn nhân ra khỏi nơi bị nạn, kiểm tra sự đáp ứng của bệnh nhân</a:t>
            </a:r>
            <a:endParaRPr lang="en-US" sz="2200"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p:cNvGraphicFramePr>
          <p:nvPr>
            <p:extLst>
              <p:ext uri="{D42A27DB-BD31-4B8C-83A1-F6EECF244321}">
                <p14:modId xmlns:p14="http://schemas.microsoft.com/office/powerpoint/2010/main" val="60416324"/>
              </p:ext>
            </p:extLst>
          </p:nvPr>
        </p:nvGraphicFramePr>
        <p:xfrm>
          <a:off x="5370654" y="3872872"/>
          <a:ext cx="5191125" cy="2266950"/>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0" name="rectole000000005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654" y="3872872"/>
                        <a:ext cx="5191125" cy="2266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2489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81597"/>
            <a:ext cx="9603275" cy="1049235"/>
          </a:xfrm>
        </p:spPr>
        <p:txBody>
          <a:bodyPr/>
          <a:lstStyle/>
          <a:p>
            <a:r>
              <a:rPr lang="en-US" b="1" dirty="0" err="1">
                <a:latin typeface="Times New Roman" panose="02020603050405020304" pitchFamily="18" charset="0"/>
                <a:cs typeface="Times New Roman" panose="02020603050405020304" pitchFamily="18" charset="0"/>
              </a:rPr>
              <a:t>Cấp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cứu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ngừng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hô</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hấp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tuần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hoàn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cấp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cứu</a:t>
            </a:r>
            <a:r>
              <a:rPr lang="en-US" sz="2200" dirty="0">
                <a:latin typeface="Times New Roman" panose="02020603050405020304" pitchFamily="18" charset="0"/>
                <a:cs typeface="Times New Roman" panose="02020603050405020304" pitchFamily="18" charset="0"/>
              </a:rPr>
              <a:t> ban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C-A-B</a:t>
            </a:r>
          </a:p>
          <a:p>
            <a:r>
              <a:rPr lang="en-US" sz="2200" dirty="0">
                <a:latin typeface="Times New Roman" panose="02020603050405020304" pitchFamily="18" charset="0"/>
                <a:cs typeface="Times New Roman" panose="02020603050405020304" pitchFamily="18" charset="0"/>
              </a:rPr>
              <a:t>C: </a:t>
            </a:r>
            <a:r>
              <a:rPr lang="en-US" sz="2200" dirty="0" err="1">
                <a:latin typeface="Times New Roman" panose="02020603050405020304" pitchFamily="18" charset="0"/>
                <a:cs typeface="Times New Roman" panose="02020603050405020304" pitchFamily="18" charset="0"/>
              </a:rPr>
              <a:t>hỗ</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tuần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hoàn</a:t>
            </a:r>
            <a:r>
              <a:rPr lang="en-US" sz="2200" dirty="0">
                <a:latin typeface="Times New Roman" panose="02020603050405020304" pitchFamily="18" charset="0"/>
                <a:cs typeface="Times New Roman" panose="02020603050405020304" pitchFamily="18" charset="0"/>
              </a:rPr>
              <a:t>( chest compressions OR circulation support)</a:t>
            </a:r>
          </a:p>
          <a:p>
            <a:endParaRPr lang="en-US" sz="2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3223" y="3036162"/>
            <a:ext cx="4445553" cy="2875060"/>
          </a:xfrm>
          <a:prstGeom prst="rect">
            <a:avLst/>
          </a:prstGeom>
        </p:spPr>
      </p:pic>
    </p:spTree>
    <p:extLst>
      <p:ext uri="{BB962C8B-B14F-4D97-AF65-F5344CB8AC3E}">
        <p14:creationId xmlns:p14="http://schemas.microsoft.com/office/powerpoint/2010/main" val="328379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1078" y="1948070"/>
            <a:ext cx="8083826" cy="4075409"/>
          </a:xfrm>
        </p:spPr>
      </p:pic>
    </p:spTree>
    <p:extLst>
      <p:ext uri="{BB962C8B-B14F-4D97-AF65-F5344CB8AC3E}">
        <p14:creationId xmlns:p14="http://schemas.microsoft.com/office/powerpoint/2010/main" val="2167893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7338" y="1987826"/>
            <a:ext cx="8309113" cy="3925594"/>
          </a:xfrm>
        </p:spPr>
      </p:pic>
    </p:spTree>
    <p:extLst>
      <p:ext uri="{BB962C8B-B14F-4D97-AF65-F5344CB8AC3E}">
        <p14:creationId xmlns:p14="http://schemas.microsoft.com/office/powerpoint/2010/main" val="36351754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{3EE44E00-BFB3-D346-9A68-265A1C1C762E}tf10001119</Template>
  <TotalTime>98</TotalTime>
  <Words>1322</Words>
  <Application>Microsoft Macintosh PowerPoint</Application>
  <PresentationFormat>Widescreen</PresentationFormat>
  <Paragraphs>84</Paragraphs>
  <Slides>22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Arial</vt:lpstr>
      <vt:lpstr>Gill Sans MT</vt:lpstr>
      <vt:lpstr>Times New Roman</vt:lpstr>
      <vt:lpstr>Gallery</vt:lpstr>
      <vt:lpstr>Picture</vt:lpstr>
      <vt:lpstr>BÀI 9: CẤP CỨU NGỪNG HÔ HẤP – TUẦN HOÀN</vt:lpstr>
      <vt:lpstr>PowerPoint Presentation</vt:lpstr>
      <vt:lpstr>1. Định nghĩa</vt:lpstr>
      <vt:lpstr>Nguyên nhân</vt:lpstr>
      <vt:lpstr>Biểu hiện lâm sang của ngừng tuần hoàn</vt:lpstr>
      <vt:lpstr>Nguyên tắc chung </vt:lpstr>
      <vt:lpstr>Cấp cứu ngừng hô hấp tuần hoàn</vt:lpstr>
      <vt:lpstr>PowerPoint Presentation</vt:lpstr>
      <vt:lpstr>PowerPoint Presentation</vt:lpstr>
      <vt:lpstr>PowerPoint Presentation</vt:lpstr>
      <vt:lpstr>Ép tim đúng</vt:lpstr>
      <vt:lpstr>A: kiểm soát đường thở</vt:lpstr>
      <vt:lpstr>A: kiểm soát đường thở</vt:lpstr>
      <vt:lpstr>A: kiểm soát đường thở</vt:lpstr>
      <vt:lpstr>B: thổi ngạt(Breathing)</vt:lpstr>
      <vt:lpstr>B: thổi ngạt(Breathing)</vt:lpstr>
      <vt:lpstr>B: thổi ngạt(Breathing)</vt:lpstr>
      <vt:lpstr>4.  PHỐI HỢP ÉP TIM VÀ THỔI NGẠT</vt:lpstr>
      <vt:lpstr>Áp dụng khi bệnh nhân bất tỉnh không thở, không có mạch đập </vt:lpstr>
      <vt:lpstr>Phối hợp giữa ép tim và thổi ngạt Phương pháp chỉ có 1 người</vt:lpstr>
      <vt:lpstr>PowerPoint Presentation</vt:lpstr>
      <vt:lpstr>Phương pháp 2 người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9: CẤP CỨU NGỪNG HÔ HẤP – TUẦN HOÀN</dc:title>
  <dc:creator>Windows User</dc:creator>
  <cp:lastModifiedBy>Microsoft Office User</cp:lastModifiedBy>
  <cp:revision>42</cp:revision>
  <dcterms:created xsi:type="dcterms:W3CDTF">2018-09-22T07:17:35Z</dcterms:created>
  <dcterms:modified xsi:type="dcterms:W3CDTF">2023-12-23T00:37:55Z</dcterms:modified>
</cp:coreProperties>
</file>