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306" r:id="rId2"/>
    <p:sldId id="257" r:id="rId3"/>
    <p:sldId id="258" r:id="rId4"/>
    <p:sldId id="259" r:id="rId5"/>
    <p:sldId id="310" r:id="rId6"/>
    <p:sldId id="260" r:id="rId7"/>
    <p:sldId id="307" r:id="rId8"/>
    <p:sldId id="261" r:id="rId9"/>
    <p:sldId id="311" r:id="rId10"/>
    <p:sldId id="308" r:id="rId11"/>
    <p:sldId id="263" r:id="rId12"/>
    <p:sldId id="264" r:id="rId13"/>
    <p:sldId id="265" r:id="rId14"/>
    <p:sldId id="309" r:id="rId15"/>
    <p:sldId id="267" r:id="rId16"/>
    <p:sldId id="268" r:id="rId17"/>
    <p:sldId id="269" r:id="rId18"/>
    <p:sldId id="270" r:id="rId19"/>
    <p:sldId id="271" r:id="rId20"/>
    <p:sldId id="272" r:id="rId21"/>
    <p:sldId id="273" r:id="rId22"/>
    <p:sldId id="312" r:id="rId23"/>
    <p:sldId id="274" r:id="rId24"/>
    <p:sldId id="275" r:id="rId25"/>
    <p:sldId id="276" r:id="rId26"/>
    <p:sldId id="277"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8EADD6-0E6E-FB6C-E455-3A108AE864E0}" name="Quy Le" initials="QL" userId="f8ed95e93478bac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2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913067-6DDD-4513-A072-1263CDFC52E7}" v="203" dt="2024-03-10T10:25:32.095"/>
  </p1510:revLst>
</p1510:revInfo>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38"/>
  </p:normalViewPr>
  <p:slideViewPr>
    <p:cSldViewPr snapToGrid="0">
      <p:cViewPr varScale="1">
        <p:scale>
          <a:sx n="97" d="100"/>
          <a:sy n="97" d="100"/>
        </p:scale>
        <p:origin x="55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microsoft.com/office/2018/10/relationships/authors" Targe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y Le" userId="f8ed95e93478bac3" providerId="Windows Live" clId="Web-{84F6287D-96B9-4D2C-9004-DA83097CF257}"/>
    <pc:docChg chg="mod">
      <pc:chgData name="Quy Le" userId="f8ed95e93478bac3" providerId="Windows Live" clId="Web-{84F6287D-96B9-4D2C-9004-DA83097CF257}" dt="2024-03-02T14:40:58.895" v="1"/>
      <pc:docMkLst>
        <pc:docMk/>
      </pc:docMkLst>
      <pc:sldChg chg="addCm">
        <pc:chgData name="Quy Le" userId="f8ed95e93478bac3" providerId="Windows Live" clId="Web-{84F6287D-96B9-4D2C-9004-DA83097CF257}" dt="2024-03-02T14:40:58.895" v="1"/>
        <pc:sldMkLst>
          <pc:docMk/>
          <pc:sldMk cId="2198119416" sldId="257"/>
        </pc:sldMkLst>
        <pc:extLst>
          <p:ext xmlns:p="http://schemas.openxmlformats.org/presentationml/2006/main" uri="{D6D511B9-2390-475A-947B-AFAB55BFBCF1}">
            <pc226:cmChg xmlns:pc226="http://schemas.microsoft.com/office/powerpoint/2022/06/main/command" chg="add">
              <pc226:chgData name="Quy Le" userId="f8ed95e93478bac3" providerId="Windows Live" clId="Web-{84F6287D-96B9-4D2C-9004-DA83097CF257}" dt="2024-03-02T14:40:58.895" v="1"/>
              <pc2:cmMkLst xmlns:pc2="http://schemas.microsoft.com/office/powerpoint/2019/9/main/command">
                <pc:docMk/>
                <pc:sldMk cId="2198119416" sldId="257"/>
                <pc2:cmMk id="{CC7BE75A-2A45-4AC6-A74E-D7578289C7ED}"/>
              </pc2:cmMkLst>
            </pc226:cmChg>
          </p:ext>
        </pc:extLst>
      </pc:sldChg>
    </pc:docChg>
  </pc:docChgLst>
  <pc:docChgLst>
    <pc:chgData name="Quy Le" userId="f8ed95e93478bac3" providerId="Windows Live" clId="Web-{B66B358E-C5C0-43E8-B762-DD0A6393E7A3}"/>
    <pc:docChg chg="modSld">
      <pc:chgData name="Quy Le" userId="f8ed95e93478bac3" providerId="Windows Live" clId="Web-{B66B358E-C5C0-43E8-B762-DD0A6393E7A3}" dt="2024-03-03T01:55:33.474" v="173" actId="14100"/>
      <pc:docMkLst>
        <pc:docMk/>
      </pc:docMkLst>
      <pc:sldChg chg="modSp delCm">
        <pc:chgData name="Quy Le" userId="f8ed95e93478bac3" providerId="Windows Live" clId="Web-{B66B358E-C5C0-43E8-B762-DD0A6393E7A3}" dt="2024-03-03T01:54:15.565" v="172"/>
        <pc:sldMkLst>
          <pc:docMk/>
          <pc:sldMk cId="2198119416" sldId="257"/>
        </pc:sldMkLst>
        <pc:spChg chg="mod">
          <ac:chgData name="Quy Le" userId="f8ed95e93478bac3" providerId="Windows Live" clId="Web-{B66B358E-C5C0-43E8-B762-DD0A6393E7A3}" dt="2024-03-03T01:54:10.330" v="171" actId="20577"/>
          <ac:spMkLst>
            <pc:docMk/>
            <pc:sldMk cId="2198119416" sldId="257"/>
            <ac:spMk id="3" creationId="{00000000-0000-0000-0000-000000000000}"/>
          </ac:spMkLst>
        </pc:spChg>
        <pc:spChg chg="mod">
          <ac:chgData name="Quy Le" userId="f8ed95e93478bac3" providerId="Windows Live" clId="Web-{B66B358E-C5C0-43E8-B762-DD0A6393E7A3}" dt="2024-03-02T14:48:26.760" v="1" actId="1076"/>
          <ac:spMkLst>
            <pc:docMk/>
            <pc:sldMk cId="2198119416" sldId="257"/>
            <ac:spMk id="5" creationId="{6784B749-8A8F-9DBF-2313-0513854CD815}"/>
          </ac:spMkLst>
        </pc:spChg>
        <pc:extLst>
          <p:ext xmlns:p="http://schemas.openxmlformats.org/presentationml/2006/main" uri="{D6D511B9-2390-475A-947B-AFAB55BFBCF1}">
            <pc226:cmChg xmlns:pc226="http://schemas.microsoft.com/office/powerpoint/2022/06/main/command" chg="del">
              <pc226:chgData name="Quy Le" userId="f8ed95e93478bac3" providerId="Windows Live" clId="Web-{B66B358E-C5C0-43E8-B762-DD0A6393E7A3}" dt="2024-03-03T01:54:15.565" v="172"/>
              <pc2:cmMkLst xmlns:pc2="http://schemas.microsoft.com/office/powerpoint/2019/9/main/command">
                <pc:docMk/>
                <pc:sldMk cId="2198119416" sldId="257"/>
                <pc2:cmMk id="{CC7BE75A-2A45-4AC6-A74E-D7578289C7ED}"/>
              </pc2:cmMkLst>
            </pc226:cmChg>
          </p:ext>
        </pc:extLst>
      </pc:sldChg>
      <pc:sldChg chg="modSp">
        <pc:chgData name="Quy Le" userId="f8ed95e93478bac3" providerId="Windows Live" clId="Web-{B66B358E-C5C0-43E8-B762-DD0A6393E7A3}" dt="2024-03-03T01:55:33.474" v="173" actId="14100"/>
        <pc:sldMkLst>
          <pc:docMk/>
          <pc:sldMk cId="2788022625" sldId="258"/>
        </pc:sldMkLst>
        <pc:spChg chg="mod">
          <ac:chgData name="Quy Le" userId="f8ed95e93478bac3" providerId="Windows Live" clId="Web-{B66B358E-C5C0-43E8-B762-DD0A6393E7A3}" dt="2024-03-03T01:55:33.474" v="173" actId="14100"/>
          <ac:spMkLst>
            <pc:docMk/>
            <pc:sldMk cId="2788022625" sldId="258"/>
            <ac:spMk id="3" creationId="{00000000-0000-0000-0000-000000000000}"/>
          </ac:spMkLst>
        </pc:spChg>
      </pc:sldChg>
      <pc:sldChg chg="delSp modSp">
        <pc:chgData name="Quy Le" userId="f8ed95e93478bac3" providerId="Windows Live" clId="Web-{B66B358E-C5C0-43E8-B762-DD0A6393E7A3}" dt="2024-03-02T15:20:30.776" v="168" actId="20577"/>
        <pc:sldMkLst>
          <pc:docMk/>
          <pc:sldMk cId="2967617617" sldId="310"/>
        </pc:sldMkLst>
        <pc:spChg chg="mod">
          <ac:chgData name="Quy Le" userId="f8ed95e93478bac3" providerId="Windows Live" clId="Web-{B66B358E-C5C0-43E8-B762-DD0A6393E7A3}" dt="2024-03-02T15:18:04.947" v="21" actId="20577"/>
          <ac:spMkLst>
            <pc:docMk/>
            <pc:sldMk cId="2967617617" sldId="310"/>
            <ac:spMk id="2" creationId="{FB44D76C-3669-0495-448B-340481818B64}"/>
          </ac:spMkLst>
        </pc:spChg>
        <pc:spChg chg="mod">
          <ac:chgData name="Quy Le" userId="f8ed95e93478bac3" providerId="Windows Live" clId="Web-{B66B358E-C5C0-43E8-B762-DD0A6393E7A3}" dt="2024-03-02T15:20:30.776" v="168" actId="20577"/>
          <ac:spMkLst>
            <pc:docMk/>
            <pc:sldMk cId="2967617617" sldId="310"/>
            <ac:spMk id="3" creationId="{29976162-B8D3-2B96-67E5-11B9B1EE7A8F}"/>
          </ac:spMkLst>
        </pc:spChg>
        <pc:picChg chg="del">
          <ac:chgData name="Quy Le" userId="f8ed95e93478bac3" providerId="Windows Live" clId="Web-{B66B358E-C5C0-43E8-B762-DD0A6393E7A3}" dt="2024-03-02T15:17:01.587" v="2"/>
          <ac:picMkLst>
            <pc:docMk/>
            <pc:sldMk cId="2967617617" sldId="310"/>
            <ac:picMk id="1028" creationId="{012526F1-03B9-1DC9-9AEF-B3DA7D6AF7EF}"/>
          </ac:picMkLst>
        </pc:picChg>
      </pc:sldChg>
    </pc:docChg>
  </pc:docChgLst>
  <pc:docChgLst>
    <pc:chgData name="Quy Le" userId="f8ed95e93478bac3" providerId="Windows Live" clId="Web-{33DD1A48-C893-4295-833C-9B5F1A2DDC23}"/>
    <pc:docChg chg="modSld">
      <pc:chgData name="Quy Le" userId="f8ed95e93478bac3" providerId="Windows Live" clId="Web-{33DD1A48-C893-4295-833C-9B5F1A2DDC23}" dt="2024-03-02T14:44:06.050" v="0" actId="20577"/>
      <pc:docMkLst>
        <pc:docMk/>
      </pc:docMkLst>
      <pc:sldChg chg="modSp">
        <pc:chgData name="Quy Le" userId="f8ed95e93478bac3" providerId="Windows Live" clId="Web-{33DD1A48-C893-4295-833C-9B5F1A2DDC23}" dt="2024-03-02T14:44:06.050" v="0" actId="20577"/>
        <pc:sldMkLst>
          <pc:docMk/>
          <pc:sldMk cId="2198119416" sldId="257"/>
        </pc:sldMkLst>
        <pc:spChg chg="mod">
          <ac:chgData name="Quy Le" userId="f8ed95e93478bac3" providerId="Windows Live" clId="Web-{33DD1A48-C893-4295-833C-9B5F1A2DDC23}" dt="2024-03-02T14:44:06.050" v="0" actId="20577"/>
          <ac:spMkLst>
            <pc:docMk/>
            <pc:sldMk cId="2198119416" sldId="257"/>
            <ac:spMk id="3" creationId="{00000000-0000-0000-0000-000000000000}"/>
          </ac:spMkLst>
        </pc:spChg>
      </pc:sldChg>
    </pc:docChg>
  </pc:docChgLst>
  <pc:docChgLst>
    <pc:chgData name="Quy Le" userId="f8ed95e93478bac3" providerId="Windows Live" clId="Web-{D4913067-6DDD-4513-A072-1263CDFC52E7}"/>
    <pc:docChg chg="addSld modSld">
      <pc:chgData name="Quy Le" userId="f8ed95e93478bac3" providerId="Windows Live" clId="Web-{D4913067-6DDD-4513-A072-1263CDFC52E7}" dt="2024-03-10T10:25:32.095" v="230" actId="20577"/>
      <pc:docMkLst>
        <pc:docMk/>
      </pc:docMkLst>
      <pc:sldChg chg="modSp">
        <pc:chgData name="Quy Le" userId="f8ed95e93478bac3" providerId="Windows Live" clId="Web-{D4913067-6DDD-4513-A072-1263CDFC52E7}" dt="2024-03-10T10:08:31.285" v="27" actId="14100"/>
        <pc:sldMkLst>
          <pc:docMk/>
          <pc:sldMk cId="1560554133" sldId="260"/>
        </pc:sldMkLst>
        <pc:graphicFrameChg chg="mod modGraphic">
          <ac:chgData name="Quy Le" userId="f8ed95e93478bac3" providerId="Windows Live" clId="Web-{D4913067-6DDD-4513-A072-1263CDFC52E7}" dt="2024-03-10T10:08:31.285" v="27" actId="14100"/>
          <ac:graphicFrameMkLst>
            <pc:docMk/>
            <pc:sldMk cId="1560554133" sldId="260"/>
            <ac:graphicFrameMk id="8" creationId="{00000000-0000-0000-0000-000000000000}"/>
          </ac:graphicFrameMkLst>
        </pc:graphicFrameChg>
      </pc:sldChg>
      <pc:sldChg chg="modSp">
        <pc:chgData name="Quy Le" userId="f8ed95e93478bac3" providerId="Windows Live" clId="Web-{D4913067-6DDD-4513-A072-1263CDFC52E7}" dt="2024-03-10T10:09:28.801" v="39" actId="20577"/>
        <pc:sldMkLst>
          <pc:docMk/>
          <pc:sldMk cId="2978230057" sldId="261"/>
        </pc:sldMkLst>
        <pc:spChg chg="mod">
          <ac:chgData name="Quy Le" userId="f8ed95e93478bac3" providerId="Windows Live" clId="Web-{D4913067-6DDD-4513-A072-1263CDFC52E7}" dt="2024-03-10T10:09:28.801" v="39" actId="20577"/>
          <ac:spMkLst>
            <pc:docMk/>
            <pc:sldMk cId="2978230057" sldId="261"/>
            <ac:spMk id="2" creationId="{00000000-0000-0000-0000-000000000000}"/>
          </ac:spMkLst>
        </pc:spChg>
      </pc:sldChg>
      <pc:sldChg chg="delSp modSp">
        <pc:chgData name="Quy Le" userId="f8ed95e93478bac3" providerId="Windows Live" clId="Web-{D4913067-6DDD-4513-A072-1263CDFC52E7}" dt="2024-03-10T10:17:49.589" v="188" actId="20577"/>
        <pc:sldMkLst>
          <pc:docMk/>
          <pc:sldMk cId="3502510268" sldId="264"/>
        </pc:sldMkLst>
        <pc:spChg chg="mod">
          <ac:chgData name="Quy Le" userId="f8ed95e93478bac3" providerId="Windows Live" clId="Web-{D4913067-6DDD-4513-A072-1263CDFC52E7}" dt="2024-03-10T10:17:49.589" v="188" actId="20577"/>
          <ac:spMkLst>
            <pc:docMk/>
            <pc:sldMk cId="3502510268" sldId="264"/>
            <ac:spMk id="2" creationId="{00000000-0000-0000-0000-000000000000}"/>
          </ac:spMkLst>
        </pc:spChg>
        <pc:spChg chg="mod">
          <ac:chgData name="Quy Le" userId="f8ed95e93478bac3" providerId="Windows Live" clId="Web-{D4913067-6DDD-4513-A072-1263CDFC52E7}" dt="2024-03-10T10:17:20.870" v="179" actId="20577"/>
          <ac:spMkLst>
            <pc:docMk/>
            <pc:sldMk cId="3502510268" sldId="264"/>
            <ac:spMk id="3" creationId="{00000000-0000-0000-0000-000000000000}"/>
          </ac:spMkLst>
        </pc:spChg>
        <pc:picChg chg="del">
          <ac:chgData name="Quy Le" userId="f8ed95e93478bac3" providerId="Windows Live" clId="Web-{D4913067-6DDD-4513-A072-1263CDFC52E7}" dt="2024-03-10T10:15:31.572" v="90"/>
          <ac:picMkLst>
            <pc:docMk/>
            <pc:sldMk cId="3502510268" sldId="264"/>
            <ac:picMk id="4" creationId="{0C25846C-67ED-BE3A-56F3-6633B0E3AC95}"/>
          </ac:picMkLst>
        </pc:picChg>
      </pc:sldChg>
      <pc:sldChg chg="modSp">
        <pc:chgData name="Quy Le" userId="f8ed95e93478bac3" providerId="Windows Live" clId="Web-{D4913067-6DDD-4513-A072-1263CDFC52E7}" dt="2024-03-10T10:25:32.095" v="230" actId="20577"/>
        <pc:sldMkLst>
          <pc:docMk/>
          <pc:sldMk cId="3740626336" sldId="305"/>
        </pc:sldMkLst>
        <pc:spChg chg="mod">
          <ac:chgData name="Quy Le" userId="f8ed95e93478bac3" providerId="Windows Live" clId="Web-{D4913067-6DDD-4513-A072-1263CDFC52E7}" dt="2024-03-10T10:25:32.095" v="230" actId="20577"/>
          <ac:spMkLst>
            <pc:docMk/>
            <pc:sldMk cId="3740626336" sldId="305"/>
            <ac:spMk id="3" creationId="{00000000-0000-0000-0000-000000000000}"/>
          </ac:spMkLst>
        </pc:spChg>
      </pc:sldChg>
      <pc:sldChg chg="modSp">
        <pc:chgData name="Quy Le" userId="f8ed95e93478bac3" providerId="Windows Live" clId="Web-{D4913067-6DDD-4513-A072-1263CDFC52E7}" dt="2024-03-10T10:10:17.880" v="50" actId="20577"/>
        <pc:sldMkLst>
          <pc:docMk/>
          <pc:sldMk cId="3332786750" sldId="308"/>
        </pc:sldMkLst>
        <pc:spChg chg="mod">
          <ac:chgData name="Quy Le" userId="f8ed95e93478bac3" providerId="Windows Live" clId="Web-{D4913067-6DDD-4513-A072-1263CDFC52E7}" dt="2024-03-10T10:10:17.880" v="50" actId="20577"/>
          <ac:spMkLst>
            <pc:docMk/>
            <pc:sldMk cId="3332786750" sldId="308"/>
            <ac:spMk id="4" creationId="{379E798D-DA52-D6D0-6925-959A88CFE624}"/>
          </ac:spMkLst>
        </pc:spChg>
      </pc:sldChg>
      <pc:sldChg chg="modSp">
        <pc:chgData name="Quy Le" userId="f8ed95e93478bac3" providerId="Windows Live" clId="Web-{D4913067-6DDD-4513-A072-1263CDFC52E7}" dt="2024-03-10T10:11:13.881" v="57" actId="20577"/>
        <pc:sldMkLst>
          <pc:docMk/>
          <pc:sldMk cId="2967617617" sldId="310"/>
        </pc:sldMkLst>
        <pc:spChg chg="mod">
          <ac:chgData name="Quy Le" userId="f8ed95e93478bac3" providerId="Windows Live" clId="Web-{D4913067-6DDD-4513-A072-1263CDFC52E7}" dt="2024-03-10T10:11:13.881" v="57" actId="20577"/>
          <ac:spMkLst>
            <pc:docMk/>
            <pc:sldMk cId="2967617617" sldId="310"/>
            <ac:spMk id="2" creationId="{FB44D76C-3669-0495-448B-340481818B64}"/>
          </ac:spMkLst>
        </pc:spChg>
      </pc:sldChg>
      <pc:sldChg chg="modSp">
        <pc:chgData name="Quy Le" userId="f8ed95e93478bac3" providerId="Windows Live" clId="Web-{D4913067-6DDD-4513-A072-1263CDFC52E7}" dt="2024-03-10T10:12:44.101" v="76" actId="20577"/>
        <pc:sldMkLst>
          <pc:docMk/>
          <pc:sldMk cId="4167751599" sldId="311"/>
        </pc:sldMkLst>
        <pc:spChg chg="mod">
          <ac:chgData name="Quy Le" userId="f8ed95e93478bac3" providerId="Windows Live" clId="Web-{D4913067-6DDD-4513-A072-1263CDFC52E7}" dt="2024-03-10T10:12:44.101" v="76" actId="20577"/>
          <ac:spMkLst>
            <pc:docMk/>
            <pc:sldMk cId="4167751599" sldId="311"/>
            <ac:spMk id="3" creationId="{6B1B24AA-C301-F4F1-DBBB-BD1497ABAD2E}"/>
          </ac:spMkLst>
        </pc:spChg>
        <pc:spChg chg="mod">
          <ac:chgData name="Quy Le" userId="f8ed95e93478bac3" providerId="Windows Live" clId="Web-{D4913067-6DDD-4513-A072-1263CDFC52E7}" dt="2024-03-10T10:09:59.646" v="45" actId="20577"/>
          <ac:spMkLst>
            <pc:docMk/>
            <pc:sldMk cId="4167751599" sldId="311"/>
            <ac:spMk id="4" creationId="{F4581B4D-C49F-F92F-480D-94825C101779}"/>
          </ac:spMkLst>
        </pc:spChg>
      </pc:sldChg>
      <pc:sldChg chg="modSp new">
        <pc:chgData name="Quy Le" userId="f8ed95e93478bac3" providerId="Windows Live" clId="Web-{D4913067-6DDD-4513-A072-1263CDFC52E7}" dt="2024-03-10T10:22:15.874" v="228" actId="20577"/>
        <pc:sldMkLst>
          <pc:docMk/>
          <pc:sldMk cId="1551320710" sldId="312"/>
        </pc:sldMkLst>
        <pc:spChg chg="mod">
          <ac:chgData name="Quy Le" userId="f8ed95e93478bac3" providerId="Windows Live" clId="Web-{D4913067-6DDD-4513-A072-1263CDFC52E7}" dt="2024-03-10T10:21:13.326" v="200" actId="20577"/>
          <ac:spMkLst>
            <pc:docMk/>
            <pc:sldMk cId="1551320710" sldId="312"/>
            <ac:spMk id="2" creationId="{210105D6-6C8F-3A67-4EDA-329385BF7048}"/>
          </ac:spMkLst>
        </pc:spChg>
        <pc:spChg chg="mod">
          <ac:chgData name="Quy Le" userId="f8ed95e93478bac3" providerId="Windows Live" clId="Web-{D4913067-6DDD-4513-A072-1263CDFC52E7}" dt="2024-03-10T10:22:15.874" v="228" actId="20577"/>
          <ac:spMkLst>
            <pc:docMk/>
            <pc:sldMk cId="1551320710" sldId="312"/>
            <ac:spMk id="3" creationId="{E9B68CDB-01FB-0934-21FD-088132B55AD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8CA316-4D55-46B6-9DC8-16DD605051BD}"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3A44548C-7012-4C1A-B3AE-0DB476696D5C}">
      <dgm:prSet phldrT="[Text]" custT="1"/>
      <dgm:spPr/>
      <dgm:t>
        <a:bodyPr/>
        <a:lstStyle/>
        <a:p>
          <a:pPr rtl="0"/>
          <a:r>
            <a:rPr lang="en-US" sz="2400" dirty="0" err="1">
              <a:latin typeface="Times New Roman"/>
              <a:cs typeface="Times New Roman"/>
            </a:rPr>
            <a:t>Tiêm</a:t>
          </a:r>
          <a:r>
            <a:rPr lang="en-US" sz="2400" dirty="0">
              <a:latin typeface="Times New Roman"/>
              <a:cs typeface="Times New Roman"/>
            </a:rPr>
            <a:t> </a:t>
          </a:r>
          <a:r>
            <a:rPr lang="en-US" sz="2400" dirty="0" err="1">
              <a:latin typeface="Times New Roman"/>
              <a:cs typeface="Times New Roman"/>
            </a:rPr>
            <a:t>trong</a:t>
          </a:r>
          <a:r>
            <a:rPr lang="en-US" sz="2400" dirty="0">
              <a:latin typeface="Times New Roman"/>
              <a:cs typeface="Times New Roman"/>
            </a:rPr>
            <a:t> da (</a:t>
          </a:r>
          <a:r>
            <a:rPr lang="en-US" sz="2400" dirty="0"/>
            <a:t>ID</a:t>
          </a:r>
          <a:r>
            <a:rPr lang="en-US" sz="2400" dirty="0">
              <a:latin typeface="Gill Sans MT" panose="020B0502020104020203"/>
            </a:rPr>
            <a:t> -  </a:t>
          </a:r>
          <a:r>
            <a:rPr lang="en-US" sz="2400" dirty="0"/>
            <a:t>Intradermal Injection</a:t>
          </a:r>
          <a:r>
            <a:rPr lang="en-US" sz="2400" dirty="0">
              <a:latin typeface="Gill Sans MT" panose="020B0502020104020203"/>
            </a:rPr>
            <a:t>)</a:t>
          </a:r>
          <a:endParaRPr lang="en-US" sz="2400" dirty="0"/>
        </a:p>
      </dgm:t>
    </dgm:pt>
    <dgm:pt modelId="{BEDC548F-0947-4B3E-A179-D8B8C8C46602}" type="parTrans" cxnId="{330F8951-2CA7-4C01-A0A7-4A329BA63F09}">
      <dgm:prSet/>
      <dgm:spPr/>
      <dgm:t>
        <a:bodyPr/>
        <a:lstStyle/>
        <a:p>
          <a:endParaRPr lang="en-US"/>
        </a:p>
      </dgm:t>
    </dgm:pt>
    <dgm:pt modelId="{AB48D6FF-2489-4333-809F-8B33A41A0F34}" type="sibTrans" cxnId="{330F8951-2CA7-4C01-A0A7-4A329BA63F09}">
      <dgm:prSet/>
      <dgm:spPr/>
      <dgm:t>
        <a:bodyPr/>
        <a:lstStyle/>
        <a:p>
          <a:endParaRPr lang="en-US"/>
        </a:p>
      </dgm:t>
    </dgm:pt>
    <dgm:pt modelId="{90AA1814-1A89-4711-92C9-A3B2ABCFEE04}">
      <dgm:prSet phldrT="[Text]" custT="1"/>
      <dgm:spPr/>
      <dgm:t>
        <a:bodyPr/>
        <a:lstStyle/>
        <a:p>
          <a:pPr rtl="0"/>
          <a:r>
            <a:rPr lang="en-US" sz="2400" dirty="0" err="1">
              <a:latin typeface="Times New Roman"/>
              <a:cs typeface="Times New Roman"/>
            </a:rPr>
            <a:t>Tiêm</a:t>
          </a:r>
          <a:r>
            <a:rPr lang="en-US" sz="2400" dirty="0">
              <a:latin typeface="Times New Roman"/>
              <a:cs typeface="Times New Roman"/>
            </a:rPr>
            <a:t> </a:t>
          </a:r>
          <a:r>
            <a:rPr lang="en-US" sz="2400" dirty="0" err="1">
              <a:latin typeface="Times New Roman"/>
              <a:cs typeface="Times New Roman"/>
            </a:rPr>
            <a:t>dưới</a:t>
          </a:r>
          <a:r>
            <a:rPr lang="en-US" sz="2400" dirty="0">
              <a:latin typeface="Times New Roman"/>
              <a:cs typeface="Times New Roman"/>
            </a:rPr>
            <a:t> da (</a:t>
          </a:r>
          <a:r>
            <a:rPr lang="en-US" sz="2400" dirty="0"/>
            <a:t>Subcutaneous </a:t>
          </a:r>
          <a:r>
            <a:rPr lang="en-US" sz="2400" dirty="0">
              <a:latin typeface="Gill Sans MT" panose="020B0502020104020203"/>
            </a:rPr>
            <a:t>–</a:t>
          </a:r>
          <a:r>
            <a:rPr lang="en-US" sz="2400" dirty="0"/>
            <a:t> SC</a:t>
          </a:r>
          <a:r>
            <a:rPr lang="en-US" sz="2400" dirty="0">
              <a:latin typeface="Gill Sans MT" panose="020B0502020104020203"/>
            </a:rPr>
            <a:t>)</a:t>
          </a:r>
          <a:endParaRPr lang="en-US" sz="2400" dirty="0"/>
        </a:p>
      </dgm:t>
    </dgm:pt>
    <dgm:pt modelId="{18DEB57C-CFF1-4450-9054-2B2175E3E20E}" type="parTrans" cxnId="{7F906265-42BC-4053-9FA0-A3F63CDE1C3B}">
      <dgm:prSet/>
      <dgm:spPr/>
      <dgm:t>
        <a:bodyPr/>
        <a:lstStyle/>
        <a:p>
          <a:endParaRPr lang="en-US"/>
        </a:p>
      </dgm:t>
    </dgm:pt>
    <dgm:pt modelId="{5640CC20-7E0D-451B-97BA-57CC65EA7618}" type="sibTrans" cxnId="{7F906265-42BC-4053-9FA0-A3F63CDE1C3B}">
      <dgm:prSet/>
      <dgm:spPr/>
      <dgm:t>
        <a:bodyPr/>
        <a:lstStyle/>
        <a:p>
          <a:endParaRPr lang="en-US"/>
        </a:p>
      </dgm:t>
    </dgm:pt>
    <dgm:pt modelId="{9E4BCD5A-9613-45FA-9B9A-DED39509A43B}">
      <dgm:prSet phldrT="[Text]" custT="1"/>
      <dgm:spPr/>
      <dgm:t>
        <a:bodyPr/>
        <a:lstStyle/>
        <a:p>
          <a:pPr rtl="0"/>
          <a:r>
            <a:rPr lang="en-US" sz="2400" dirty="0" err="1">
              <a:latin typeface="Times New Roman"/>
              <a:cs typeface="Times New Roman"/>
            </a:rPr>
            <a:t>Tiêm</a:t>
          </a:r>
          <a:r>
            <a:rPr lang="en-US" sz="2400" dirty="0">
              <a:latin typeface="Times New Roman"/>
              <a:cs typeface="Times New Roman"/>
            </a:rPr>
            <a:t> </a:t>
          </a:r>
          <a:r>
            <a:rPr lang="en-US" sz="2400" dirty="0" err="1">
              <a:latin typeface="Times New Roman"/>
              <a:cs typeface="Times New Roman"/>
            </a:rPr>
            <a:t>bắp</a:t>
          </a:r>
          <a:r>
            <a:rPr lang="en-US" sz="2400" dirty="0">
              <a:latin typeface="Times New Roman"/>
              <a:cs typeface="Times New Roman"/>
            </a:rPr>
            <a:t> (</a:t>
          </a:r>
          <a:r>
            <a:rPr lang="en-US" sz="2400" dirty="0"/>
            <a:t>Intramuscular - IM</a:t>
          </a:r>
          <a:r>
            <a:rPr lang="en-US" dirty="0">
              <a:latin typeface="Times New Roman"/>
              <a:cs typeface="Times New Roman"/>
            </a:rPr>
            <a:t>)</a:t>
          </a:r>
          <a:endParaRPr lang="en-US" sz="2400" dirty="0">
            <a:latin typeface="Times New Roman" panose="02020603050405020304" pitchFamily="18" charset="0"/>
            <a:cs typeface="Times New Roman" panose="02020603050405020304" pitchFamily="18" charset="0"/>
          </a:endParaRPr>
        </a:p>
      </dgm:t>
    </dgm:pt>
    <dgm:pt modelId="{5A67DD24-7657-404B-8A6D-9547C6FA7B7C}" type="parTrans" cxnId="{82DBC982-C7E4-42EE-8DEE-95BE1C24DC39}">
      <dgm:prSet/>
      <dgm:spPr/>
      <dgm:t>
        <a:bodyPr/>
        <a:lstStyle/>
        <a:p>
          <a:endParaRPr lang="en-US"/>
        </a:p>
      </dgm:t>
    </dgm:pt>
    <dgm:pt modelId="{5EFD2434-71F8-4E95-A627-D727BE241120}" type="sibTrans" cxnId="{82DBC982-C7E4-42EE-8DEE-95BE1C24DC39}">
      <dgm:prSet/>
      <dgm:spPr/>
      <dgm:t>
        <a:bodyPr/>
        <a:lstStyle/>
        <a:p>
          <a:endParaRPr lang="en-US"/>
        </a:p>
      </dgm:t>
    </dgm:pt>
    <dgm:pt modelId="{2E9D2DE1-23CC-4A3E-93D4-921522430FD0}">
      <dgm:prSet custT="1"/>
      <dgm:spPr/>
      <dgm:t>
        <a:bodyPr/>
        <a:lstStyle/>
        <a:p>
          <a:pPr rtl="0"/>
          <a:r>
            <a:rPr lang="en-US" sz="2400" dirty="0" err="1">
              <a:latin typeface="Times New Roman"/>
              <a:cs typeface="Times New Roman"/>
            </a:rPr>
            <a:t>Tiêm</a:t>
          </a:r>
          <a:r>
            <a:rPr lang="en-US" sz="2400" dirty="0">
              <a:latin typeface="Times New Roman"/>
              <a:cs typeface="Times New Roman"/>
            </a:rPr>
            <a:t> </a:t>
          </a:r>
          <a:r>
            <a:rPr lang="en-US" sz="2400" dirty="0" err="1">
              <a:latin typeface="Times New Roman"/>
              <a:cs typeface="Times New Roman"/>
            </a:rPr>
            <a:t>tĩnh</a:t>
          </a:r>
          <a:r>
            <a:rPr lang="en-US" sz="2400" dirty="0">
              <a:latin typeface="Times New Roman"/>
              <a:cs typeface="Times New Roman"/>
            </a:rPr>
            <a:t> </a:t>
          </a:r>
          <a:r>
            <a:rPr lang="en-US" sz="2400" dirty="0" err="1">
              <a:latin typeface="Times New Roman"/>
              <a:cs typeface="Times New Roman"/>
            </a:rPr>
            <a:t>mạch</a:t>
          </a:r>
          <a:r>
            <a:rPr lang="en-US" sz="2400" dirty="0">
              <a:latin typeface="Times New Roman"/>
              <a:cs typeface="Times New Roman"/>
            </a:rPr>
            <a:t> </a:t>
          </a:r>
          <a:r>
            <a:rPr lang="en-US" sz="2400" dirty="0"/>
            <a:t>(Intravenous - IV)</a:t>
          </a:r>
          <a:endParaRPr lang="en-US" sz="2400" dirty="0">
            <a:latin typeface="Times New Roman" panose="02020603050405020304" pitchFamily="18" charset="0"/>
            <a:cs typeface="Times New Roman" panose="02020603050405020304" pitchFamily="18" charset="0"/>
          </a:endParaRPr>
        </a:p>
      </dgm:t>
    </dgm:pt>
    <dgm:pt modelId="{CDAB007A-A1DE-4988-BEBD-474A44C8AFCD}" type="parTrans" cxnId="{5BC017BC-70EA-4FAA-B074-969E98E5907B}">
      <dgm:prSet/>
      <dgm:spPr/>
      <dgm:t>
        <a:bodyPr/>
        <a:lstStyle/>
        <a:p>
          <a:endParaRPr lang="en-US"/>
        </a:p>
      </dgm:t>
    </dgm:pt>
    <dgm:pt modelId="{F681E658-7D77-44CC-BFC2-89AB0871EB52}" type="sibTrans" cxnId="{5BC017BC-70EA-4FAA-B074-969E98E5907B}">
      <dgm:prSet/>
      <dgm:spPr/>
      <dgm:t>
        <a:bodyPr/>
        <a:lstStyle/>
        <a:p>
          <a:endParaRPr lang="en-US"/>
        </a:p>
      </dgm:t>
    </dgm:pt>
    <dgm:pt modelId="{036E8549-61FB-419F-A0A6-E3AF8BDBE7E5}" type="pres">
      <dgm:prSet presAssocID="{A38CA316-4D55-46B6-9DC8-16DD605051BD}" presName="linear" presStyleCnt="0">
        <dgm:presLayoutVars>
          <dgm:dir/>
          <dgm:animLvl val="lvl"/>
          <dgm:resizeHandles val="exact"/>
        </dgm:presLayoutVars>
      </dgm:prSet>
      <dgm:spPr/>
    </dgm:pt>
    <dgm:pt modelId="{0BF6F33D-A614-4DB0-AAA4-E7108AD8FE39}" type="pres">
      <dgm:prSet presAssocID="{3A44548C-7012-4C1A-B3AE-0DB476696D5C}" presName="parentLin" presStyleCnt="0"/>
      <dgm:spPr/>
    </dgm:pt>
    <dgm:pt modelId="{BCDD7CA2-4976-4844-9C32-7E0DE15B8415}" type="pres">
      <dgm:prSet presAssocID="{3A44548C-7012-4C1A-B3AE-0DB476696D5C}" presName="parentLeftMargin" presStyleLbl="node1" presStyleIdx="0" presStyleCnt="4"/>
      <dgm:spPr/>
    </dgm:pt>
    <dgm:pt modelId="{D466B077-53E6-4615-A55B-150833F39306}" type="pres">
      <dgm:prSet presAssocID="{3A44548C-7012-4C1A-B3AE-0DB476696D5C}" presName="parentText" presStyleLbl="node1" presStyleIdx="0" presStyleCnt="4">
        <dgm:presLayoutVars>
          <dgm:chMax val="0"/>
          <dgm:bulletEnabled val="1"/>
        </dgm:presLayoutVars>
      </dgm:prSet>
      <dgm:spPr/>
    </dgm:pt>
    <dgm:pt modelId="{2BC3C900-4EF2-48A4-B3A3-236AF2AAC99E}" type="pres">
      <dgm:prSet presAssocID="{3A44548C-7012-4C1A-B3AE-0DB476696D5C}" presName="negativeSpace" presStyleCnt="0"/>
      <dgm:spPr/>
    </dgm:pt>
    <dgm:pt modelId="{5A5071DE-F30D-49D7-8A80-22B1D5061D2D}" type="pres">
      <dgm:prSet presAssocID="{3A44548C-7012-4C1A-B3AE-0DB476696D5C}" presName="childText" presStyleLbl="conFgAcc1" presStyleIdx="0" presStyleCnt="4">
        <dgm:presLayoutVars>
          <dgm:bulletEnabled val="1"/>
        </dgm:presLayoutVars>
      </dgm:prSet>
      <dgm:spPr/>
    </dgm:pt>
    <dgm:pt modelId="{2F7DBECE-462F-4B24-8438-BF1FEE3A3456}" type="pres">
      <dgm:prSet presAssocID="{AB48D6FF-2489-4333-809F-8B33A41A0F34}" presName="spaceBetweenRectangles" presStyleCnt="0"/>
      <dgm:spPr/>
    </dgm:pt>
    <dgm:pt modelId="{51E84C7F-A8E7-49D6-95AE-B283D6B5162C}" type="pres">
      <dgm:prSet presAssocID="{90AA1814-1A89-4711-92C9-A3B2ABCFEE04}" presName="parentLin" presStyleCnt="0"/>
      <dgm:spPr/>
    </dgm:pt>
    <dgm:pt modelId="{E888C9AD-4E71-498C-AA83-E3CE34ABDB4B}" type="pres">
      <dgm:prSet presAssocID="{90AA1814-1A89-4711-92C9-A3B2ABCFEE04}" presName="parentLeftMargin" presStyleLbl="node1" presStyleIdx="0" presStyleCnt="4"/>
      <dgm:spPr/>
    </dgm:pt>
    <dgm:pt modelId="{C19B8909-28C1-44EB-AD1A-6BBDA8B1C6CB}" type="pres">
      <dgm:prSet presAssocID="{90AA1814-1A89-4711-92C9-A3B2ABCFEE04}" presName="parentText" presStyleLbl="node1" presStyleIdx="1" presStyleCnt="4" custLinFactNeighborX="8812" custLinFactNeighborY="0">
        <dgm:presLayoutVars>
          <dgm:chMax val="0"/>
          <dgm:bulletEnabled val="1"/>
        </dgm:presLayoutVars>
      </dgm:prSet>
      <dgm:spPr/>
    </dgm:pt>
    <dgm:pt modelId="{1B02B5DD-0DEB-4E3E-829A-C66A40417C29}" type="pres">
      <dgm:prSet presAssocID="{90AA1814-1A89-4711-92C9-A3B2ABCFEE04}" presName="negativeSpace" presStyleCnt="0"/>
      <dgm:spPr/>
    </dgm:pt>
    <dgm:pt modelId="{39B0244C-C8C1-486F-AAE9-01B4CF9FB956}" type="pres">
      <dgm:prSet presAssocID="{90AA1814-1A89-4711-92C9-A3B2ABCFEE04}" presName="childText" presStyleLbl="conFgAcc1" presStyleIdx="1" presStyleCnt="4">
        <dgm:presLayoutVars>
          <dgm:bulletEnabled val="1"/>
        </dgm:presLayoutVars>
      </dgm:prSet>
      <dgm:spPr/>
    </dgm:pt>
    <dgm:pt modelId="{9DC576D4-7055-450A-9127-9227432290B4}" type="pres">
      <dgm:prSet presAssocID="{5640CC20-7E0D-451B-97BA-57CC65EA7618}" presName="spaceBetweenRectangles" presStyleCnt="0"/>
      <dgm:spPr/>
    </dgm:pt>
    <dgm:pt modelId="{53D976E9-B250-4757-B553-C9FC4390E27C}" type="pres">
      <dgm:prSet presAssocID="{9E4BCD5A-9613-45FA-9B9A-DED39509A43B}" presName="parentLin" presStyleCnt="0"/>
      <dgm:spPr/>
    </dgm:pt>
    <dgm:pt modelId="{CF34894B-207F-42C5-AE2C-2145CEC7C859}" type="pres">
      <dgm:prSet presAssocID="{9E4BCD5A-9613-45FA-9B9A-DED39509A43B}" presName="parentLeftMargin" presStyleLbl="node1" presStyleIdx="1" presStyleCnt="4"/>
      <dgm:spPr/>
    </dgm:pt>
    <dgm:pt modelId="{18D429D5-6B1F-4490-B46A-ABB486FBB5CF}" type="pres">
      <dgm:prSet presAssocID="{9E4BCD5A-9613-45FA-9B9A-DED39509A43B}" presName="parentText" presStyleLbl="node1" presStyleIdx="2" presStyleCnt="4">
        <dgm:presLayoutVars>
          <dgm:chMax val="0"/>
          <dgm:bulletEnabled val="1"/>
        </dgm:presLayoutVars>
      </dgm:prSet>
      <dgm:spPr/>
    </dgm:pt>
    <dgm:pt modelId="{30C5E942-7F60-4DCF-A96B-EE472CFCAB37}" type="pres">
      <dgm:prSet presAssocID="{9E4BCD5A-9613-45FA-9B9A-DED39509A43B}" presName="negativeSpace" presStyleCnt="0"/>
      <dgm:spPr/>
    </dgm:pt>
    <dgm:pt modelId="{207543F6-DC18-472F-BD02-FCC25B8258B6}" type="pres">
      <dgm:prSet presAssocID="{9E4BCD5A-9613-45FA-9B9A-DED39509A43B}" presName="childText" presStyleLbl="conFgAcc1" presStyleIdx="2" presStyleCnt="4">
        <dgm:presLayoutVars>
          <dgm:bulletEnabled val="1"/>
        </dgm:presLayoutVars>
      </dgm:prSet>
      <dgm:spPr/>
    </dgm:pt>
    <dgm:pt modelId="{D1306597-EF6A-4241-A1B3-A076E539D69B}" type="pres">
      <dgm:prSet presAssocID="{5EFD2434-71F8-4E95-A627-D727BE241120}" presName="spaceBetweenRectangles" presStyleCnt="0"/>
      <dgm:spPr/>
    </dgm:pt>
    <dgm:pt modelId="{0C140019-F233-48E6-8B13-D073023785ED}" type="pres">
      <dgm:prSet presAssocID="{2E9D2DE1-23CC-4A3E-93D4-921522430FD0}" presName="parentLin" presStyleCnt="0"/>
      <dgm:spPr/>
    </dgm:pt>
    <dgm:pt modelId="{BCE78F6F-CA64-4B58-8F4C-DC0D4E39C312}" type="pres">
      <dgm:prSet presAssocID="{2E9D2DE1-23CC-4A3E-93D4-921522430FD0}" presName="parentLeftMargin" presStyleLbl="node1" presStyleIdx="2" presStyleCnt="4"/>
      <dgm:spPr/>
    </dgm:pt>
    <dgm:pt modelId="{9F61D86D-DC1C-4584-927E-F5C6129FE35A}" type="pres">
      <dgm:prSet presAssocID="{2E9D2DE1-23CC-4A3E-93D4-921522430FD0}" presName="parentText" presStyleLbl="node1" presStyleIdx="3" presStyleCnt="4">
        <dgm:presLayoutVars>
          <dgm:chMax val="0"/>
          <dgm:bulletEnabled val="1"/>
        </dgm:presLayoutVars>
      </dgm:prSet>
      <dgm:spPr/>
    </dgm:pt>
    <dgm:pt modelId="{B76C59BC-2266-4943-A538-415F0BA1F87E}" type="pres">
      <dgm:prSet presAssocID="{2E9D2DE1-23CC-4A3E-93D4-921522430FD0}" presName="negativeSpace" presStyleCnt="0"/>
      <dgm:spPr/>
    </dgm:pt>
    <dgm:pt modelId="{12D46A06-B5E8-42EA-9283-98806518843A}" type="pres">
      <dgm:prSet presAssocID="{2E9D2DE1-23CC-4A3E-93D4-921522430FD0}" presName="childText" presStyleLbl="conFgAcc1" presStyleIdx="3" presStyleCnt="4">
        <dgm:presLayoutVars>
          <dgm:bulletEnabled val="1"/>
        </dgm:presLayoutVars>
      </dgm:prSet>
      <dgm:spPr/>
    </dgm:pt>
  </dgm:ptLst>
  <dgm:cxnLst>
    <dgm:cxn modelId="{F74C4E01-7BC0-4C97-A562-CE8695074E23}" type="presOf" srcId="{9E4BCD5A-9613-45FA-9B9A-DED39509A43B}" destId="{18D429D5-6B1F-4490-B46A-ABB486FBB5CF}" srcOrd="1" destOrd="0" presId="urn:microsoft.com/office/officeart/2005/8/layout/list1"/>
    <dgm:cxn modelId="{E1D65504-55FF-4161-AA57-16E42C1D5983}" type="presOf" srcId="{2E9D2DE1-23CC-4A3E-93D4-921522430FD0}" destId="{BCE78F6F-CA64-4B58-8F4C-DC0D4E39C312}" srcOrd="0" destOrd="0" presId="urn:microsoft.com/office/officeart/2005/8/layout/list1"/>
    <dgm:cxn modelId="{E851C942-0318-46EE-B7D0-126820F30905}" type="presOf" srcId="{A38CA316-4D55-46B6-9DC8-16DD605051BD}" destId="{036E8549-61FB-419F-A0A6-E3AF8BDBE7E5}" srcOrd="0" destOrd="0" presId="urn:microsoft.com/office/officeart/2005/8/layout/list1"/>
    <dgm:cxn modelId="{7F906265-42BC-4053-9FA0-A3F63CDE1C3B}" srcId="{A38CA316-4D55-46B6-9DC8-16DD605051BD}" destId="{90AA1814-1A89-4711-92C9-A3B2ABCFEE04}" srcOrd="1" destOrd="0" parTransId="{18DEB57C-CFF1-4450-9054-2B2175E3E20E}" sibTransId="{5640CC20-7E0D-451B-97BA-57CC65EA7618}"/>
    <dgm:cxn modelId="{519EE245-FABA-470B-807F-49614D4C8AE8}" type="presOf" srcId="{90AA1814-1A89-4711-92C9-A3B2ABCFEE04}" destId="{E888C9AD-4E71-498C-AA83-E3CE34ABDB4B}" srcOrd="0" destOrd="0" presId="urn:microsoft.com/office/officeart/2005/8/layout/list1"/>
    <dgm:cxn modelId="{80320771-0A6D-4AC2-A2A5-FB43511124DC}" type="presOf" srcId="{90AA1814-1A89-4711-92C9-A3B2ABCFEE04}" destId="{C19B8909-28C1-44EB-AD1A-6BBDA8B1C6CB}" srcOrd="1" destOrd="0" presId="urn:microsoft.com/office/officeart/2005/8/layout/list1"/>
    <dgm:cxn modelId="{330F8951-2CA7-4C01-A0A7-4A329BA63F09}" srcId="{A38CA316-4D55-46B6-9DC8-16DD605051BD}" destId="{3A44548C-7012-4C1A-B3AE-0DB476696D5C}" srcOrd="0" destOrd="0" parTransId="{BEDC548F-0947-4B3E-A179-D8B8C8C46602}" sibTransId="{AB48D6FF-2489-4333-809F-8B33A41A0F34}"/>
    <dgm:cxn modelId="{1589777D-4F3D-4CB8-9283-6205A505B8D1}" type="presOf" srcId="{2E9D2DE1-23CC-4A3E-93D4-921522430FD0}" destId="{9F61D86D-DC1C-4584-927E-F5C6129FE35A}" srcOrd="1" destOrd="0" presId="urn:microsoft.com/office/officeart/2005/8/layout/list1"/>
    <dgm:cxn modelId="{82DBC982-C7E4-42EE-8DEE-95BE1C24DC39}" srcId="{A38CA316-4D55-46B6-9DC8-16DD605051BD}" destId="{9E4BCD5A-9613-45FA-9B9A-DED39509A43B}" srcOrd="2" destOrd="0" parTransId="{5A67DD24-7657-404B-8A6D-9547C6FA7B7C}" sibTransId="{5EFD2434-71F8-4E95-A627-D727BE241120}"/>
    <dgm:cxn modelId="{4A113F8D-884B-4C21-B955-6875D55E37A2}" type="presOf" srcId="{3A44548C-7012-4C1A-B3AE-0DB476696D5C}" destId="{BCDD7CA2-4976-4844-9C32-7E0DE15B8415}" srcOrd="0" destOrd="0" presId="urn:microsoft.com/office/officeart/2005/8/layout/list1"/>
    <dgm:cxn modelId="{5BC017BC-70EA-4FAA-B074-969E98E5907B}" srcId="{A38CA316-4D55-46B6-9DC8-16DD605051BD}" destId="{2E9D2DE1-23CC-4A3E-93D4-921522430FD0}" srcOrd="3" destOrd="0" parTransId="{CDAB007A-A1DE-4988-BEBD-474A44C8AFCD}" sibTransId="{F681E658-7D77-44CC-BFC2-89AB0871EB52}"/>
    <dgm:cxn modelId="{6B6226C0-CD62-46C6-BF07-D1054492106A}" type="presOf" srcId="{3A44548C-7012-4C1A-B3AE-0DB476696D5C}" destId="{D466B077-53E6-4615-A55B-150833F39306}" srcOrd="1" destOrd="0" presId="urn:microsoft.com/office/officeart/2005/8/layout/list1"/>
    <dgm:cxn modelId="{9FE590FF-F9EE-40AB-BB4F-48F58B1C66F5}" type="presOf" srcId="{9E4BCD5A-9613-45FA-9B9A-DED39509A43B}" destId="{CF34894B-207F-42C5-AE2C-2145CEC7C859}" srcOrd="0" destOrd="0" presId="urn:microsoft.com/office/officeart/2005/8/layout/list1"/>
    <dgm:cxn modelId="{1B6708A0-361D-4641-8575-41DDCFED4FBF}" type="presParOf" srcId="{036E8549-61FB-419F-A0A6-E3AF8BDBE7E5}" destId="{0BF6F33D-A614-4DB0-AAA4-E7108AD8FE39}" srcOrd="0" destOrd="0" presId="urn:microsoft.com/office/officeart/2005/8/layout/list1"/>
    <dgm:cxn modelId="{DD9B4561-43E8-403F-A3FE-7F48136C0686}" type="presParOf" srcId="{0BF6F33D-A614-4DB0-AAA4-E7108AD8FE39}" destId="{BCDD7CA2-4976-4844-9C32-7E0DE15B8415}" srcOrd="0" destOrd="0" presId="urn:microsoft.com/office/officeart/2005/8/layout/list1"/>
    <dgm:cxn modelId="{EE99226A-66CD-4F78-96C5-7201C7FC95D5}" type="presParOf" srcId="{0BF6F33D-A614-4DB0-AAA4-E7108AD8FE39}" destId="{D466B077-53E6-4615-A55B-150833F39306}" srcOrd="1" destOrd="0" presId="urn:microsoft.com/office/officeart/2005/8/layout/list1"/>
    <dgm:cxn modelId="{C762F386-CB0B-4171-BB1C-8D0FA7971EBB}" type="presParOf" srcId="{036E8549-61FB-419F-A0A6-E3AF8BDBE7E5}" destId="{2BC3C900-4EF2-48A4-B3A3-236AF2AAC99E}" srcOrd="1" destOrd="0" presId="urn:microsoft.com/office/officeart/2005/8/layout/list1"/>
    <dgm:cxn modelId="{2FB71594-039D-495F-844D-829852D7E66D}" type="presParOf" srcId="{036E8549-61FB-419F-A0A6-E3AF8BDBE7E5}" destId="{5A5071DE-F30D-49D7-8A80-22B1D5061D2D}" srcOrd="2" destOrd="0" presId="urn:microsoft.com/office/officeart/2005/8/layout/list1"/>
    <dgm:cxn modelId="{72162C78-77A8-4DCE-BFA5-0E5C1C46660E}" type="presParOf" srcId="{036E8549-61FB-419F-A0A6-E3AF8BDBE7E5}" destId="{2F7DBECE-462F-4B24-8438-BF1FEE3A3456}" srcOrd="3" destOrd="0" presId="urn:microsoft.com/office/officeart/2005/8/layout/list1"/>
    <dgm:cxn modelId="{317FA2AE-AEE3-4039-897A-05EA6141B6ED}" type="presParOf" srcId="{036E8549-61FB-419F-A0A6-E3AF8BDBE7E5}" destId="{51E84C7F-A8E7-49D6-95AE-B283D6B5162C}" srcOrd="4" destOrd="0" presId="urn:microsoft.com/office/officeart/2005/8/layout/list1"/>
    <dgm:cxn modelId="{38D9DE3C-E4FF-4F4F-9E2F-4E58D3F8C09D}" type="presParOf" srcId="{51E84C7F-A8E7-49D6-95AE-B283D6B5162C}" destId="{E888C9AD-4E71-498C-AA83-E3CE34ABDB4B}" srcOrd="0" destOrd="0" presId="urn:microsoft.com/office/officeart/2005/8/layout/list1"/>
    <dgm:cxn modelId="{676BEAC7-20FA-4294-B003-0A23785773A9}" type="presParOf" srcId="{51E84C7F-A8E7-49D6-95AE-B283D6B5162C}" destId="{C19B8909-28C1-44EB-AD1A-6BBDA8B1C6CB}" srcOrd="1" destOrd="0" presId="urn:microsoft.com/office/officeart/2005/8/layout/list1"/>
    <dgm:cxn modelId="{6DC49FF0-48CA-4499-A068-9FCDE1BC0013}" type="presParOf" srcId="{036E8549-61FB-419F-A0A6-E3AF8BDBE7E5}" destId="{1B02B5DD-0DEB-4E3E-829A-C66A40417C29}" srcOrd="5" destOrd="0" presId="urn:microsoft.com/office/officeart/2005/8/layout/list1"/>
    <dgm:cxn modelId="{86C0E685-75A6-42F7-AC41-FC32E07FC081}" type="presParOf" srcId="{036E8549-61FB-419F-A0A6-E3AF8BDBE7E5}" destId="{39B0244C-C8C1-486F-AAE9-01B4CF9FB956}" srcOrd="6" destOrd="0" presId="urn:microsoft.com/office/officeart/2005/8/layout/list1"/>
    <dgm:cxn modelId="{583A34A0-FE8C-4631-B2E9-70D1F4512EE9}" type="presParOf" srcId="{036E8549-61FB-419F-A0A6-E3AF8BDBE7E5}" destId="{9DC576D4-7055-450A-9127-9227432290B4}" srcOrd="7" destOrd="0" presId="urn:microsoft.com/office/officeart/2005/8/layout/list1"/>
    <dgm:cxn modelId="{8010E7DD-687E-4544-8BD5-6B2D6B6943F6}" type="presParOf" srcId="{036E8549-61FB-419F-A0A6-E3AF8BDBE7E5}" destId="{53D976E9-B250-4757-B553-C9FC4390E27C}" srcOrd="8" destOrd="0" presId="urn:microsoft.com/office/officeart/2005/8/layout/list1"/>
    <dgm:cxn modelId="{818F4FF4-706A-4D25-B534-D929AF8DDEED}" type="presParOf" srcId="{53D976E9-B250-4757-B553-C9FC4390E27C}" destId="{CF34894B-207F-42C5-AE2C-2145CEC7C859}" srcOrd="0" destOrd="0" presId="urn:microsoft.com/office/officeart/2005/8/layout/list1"/>
    <dgm:cxn modelId="{06DB626F-570E-4718-85E4-B4F2F3E08B92}" type="presParOf" srcId="{53D976E9-B250-4757-B553-C9FC4390E27C}" destId="{18D429D5-6B1F-4490-B46A-ABB486FBB5CF}" srcOrd="1" destOrd="0" presId="urn:microsoft.com/office/officeart/2005/8/layout/list1"/>
    <dgm:cxn modelId="{E7E9CF4F-6879-47D9-952F-AED708CF4771}" type="presParOf" srcId="{036E8549-61FB-419F-A0A6-E3AF8BDBE7E5}" destId="{30C5E942-7F60-4DCF-A96B-EE472CFCAB37}" srcOrd="9" destOrd="0" presId="urn:microsoft.com/office/officeart/2005/8/layout/list1"/>
    <dgm:cxn modelId="{FE60AEED-6682-4FA8-A054-66C6CF0774E1}" type="presParOf" srcId="{036E8549-61FB-419F-A0A6-E3AF8BDBE7E5}" destId="{207543F6-DC18-472F-BD02-FCC25B8258B6}" srcOrd="10" destOrd="0" presId="urn:microsoft.com/office/officeart/2005/8/layout/list1"/>
    <dgm:cxn modelId="{6D2EE6E8-9A91-4424-A6F6-3E8F01C802C4}" type="presParOf" srcId="{036E8549-61FB-419F-A0A6-E3AF8BDBE7E5}" destId="{D1306597-EF6A-4241-A1B3-A076E539D69B}" srcOrd="11" destOrd="0" presId="urn:microsoft.com/office/officeart/2005/8/layout/list1"/>
    <dgm:cxn modelId="{E4A0B79F-CF3C-4388-8360-1AC8F99410FF}" type="presParOf" srcId="{036E8549-61FB-419F-A0A6-E3AF8BDBE7E5}" destId="{0C140019-F233-48E6-8B13-D073023785ED}" srcOrd="12" destOrd="0" presId="urn:microsoft.com/office/officeart/2005/8/layout/list1"/>
    <dgm:cxn modelId="{A84FEDEB-F708-41FB-85ED-1AB7BE7320F4}" type="presParOf" srcId="{0C140019-F233-48E6-8B13-D073023785ED}" destId="{BCE78F6F-CA64-4B58-8F4C-DC0D4E39C312}" srcOrd="0" destOrd="0" presId="urn:microsoft.com/office/officeart/2005/8/layout/list1"/>
    <dgm:cxn modelId="{1332C21F-451B-420E-9FF8-2874CD16651F}" type="presParOf" srcId="{0C140019-F233-48E6-8B13-D073023785ED}" destId="{9F61D86D-DC1C-4584-927E-F5C6129FE35A}" srcOrd="1" destOrd="0" presId="urn:microsoft.com/office/officeart/2005/8/layout/list1"/>
    <dgm:cxn modelId="{AAA77C56-E1CF-4D61-9572-55BBAB611202}" type="presParOf" srcId="{036E8549-61FB-419F-A0A6-E3AF8BDBE7E5}" destId="{B76C59BC-2266-4943-A538-415F0BA1F87E}" srcOrd="13" destOrd="0" presId="urn:microsoft.com/office/officeart/2005/8/layout/list1"/>
    <dgm:cxn modelId="{B46110F1-2C2F-4AF9-9338-31B3CDDE7359}" type="presParOf" srcId="{036E8549-61FB-419F-A0A6-E3AF8BDBE7E5}" destId="{12D46A06-B5E8-42EA-9283-98806518843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071DE-F30D-49D7-8A80-22B1D5061D2D}">
      <dsp:nvSpPr>
        <dsp:cNvPr id="0" name=""/>
        <dsp:cNvSpPr/>
      </dsp:nvSpPr>
      <dsp:spPr>
        <a:xfrm>
          <a:off x="0" y="263582"/>
          <a:ext cx="10259766" cy="378000"/>
        </a:xfrm>
        <a:prstGeom prst="rect">
          <a:avLst/>
        </a:prstGeom>
        <a:solidFill>
          <a:schemeClr val="accent2">
            <a:alpha val="90000"/>
            <a:tint val="4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66B077-53E6-4615-A55B-150833F39306}">
      <dsp:nvSpPr>
        <dsp:cNvPr id="0" name=""/>
        <dsp:cNvSpPr/>
      </dsp:nvSpPr>
      <dsp:spPr>
        <a:xfrm>
          <a:off x="512988" y="42182"/>
          <a:ext cx="7181836" cy="4428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456" tIns="0" rIns="271456" bIns="0" numCol="1" spcCol="1270" anchor="ctr" anchorCtr="0">
          <a:noAutofit/>
        </a:bodyPr>
        <a:lstStyle/>
        <a:p>
          <a:pPr marL="0" lvl="0" indent="0" algn="l" defTabSz="1066800" rtl="0">
            <a:lnSpc>
              <a:spcPct val="90000"/>
            </a:lnSpc>
            <a:spcBef>
              <a:spcPct val="0"/>
            </a:spcBef>
            <a:spcAft>
              <a:spcPct val="35000"/>
            </a:spcAft>
            <a:buNone/>
          </a:pPr>
          <a:r>
            <a:rPr lang="en-US" sz="2400" kern="1200" dirty="0" err="1">
              <a:latin typeface="Times New Roman"/>
              <a:cs typeface="Times New Roman"/>
            </a:rPr>
            <a:t>Tiêm</a:t>
          </a:r>
          <a:r>
            <a:rPr lang="en-US" sz="2400" kern="1200" dirty="0">
              <a:latin typeface="Times New Roman"/>
              <a:cs typeface="Times New Roman"/>
            </a:rPr>
            <a:t> </a:t>
          </a:r>
          <a:r>
            <a:rPr lang="en-US" sz="2400" kern="1200" dirty="0" err="1">
              <a:latin typeface="Times New Roman"/>
              <a:cs typeface="Times New Roman"/>
            </a:rPr>
            <a:t>trong</a:t>
          </a:r>
          <a:r>
            <a:rPr lang="en-US" sz="2400" kern="1200" dirty="0">
              <a:latin typeface="Times New Roman"/>
              <a:cs typeface="Times New Roman"/>
            </a:rPr>
            <a:t> da (</a:t>
          </a:r>
          <a:r>
            <a:rPr lang="en-US" sz="2400" kern="1200" dirty="0"/>
            <a:t>ID</a:t>
          </a:r>
          <a:r>
            <a:rPr lang="en-US" sz="2400" kern="1200" dirty="0">
              <a:latin typeface="Gill Sans MT" panose="020B0502020104020203"/>
            </a:rPr>
            <a:t> -  </a:t>
          </a:r>
          <a:r>
            <a:rPr lang="en-US" sz="2400" kern="1200" dirty="0"/>
            <a:t>Intradermal Injection</a:t>
          </a:r>
          <a:r>
            <a:rPr lang="en-US" sz="2400" kern="1200" dirty="0">
              <a:latin typeface="Gill Sans MT" panose="020B0502020104020203"/>
            </a:rPr>
            <a:t>)</a:t>
          </a:r>
          <a:endParaRPr lang="en-US" sz="2400" kern="1200" dirty="0"/>
        </a:p>
      </dsp:txBody>
      <dsp:txXfrm>
        <a:off x="534604" y="63798"/>
        <a:ext cx="7138604" cy="399568"/>
      </dsp:txXfrm>
    </dsp:sp>
    <dsp:sp modelId="{39B0244C-C8C1-486F-AAE9-01B4CF9FB956}">
      <dsp:nvSpPr>
        <dsp:cNvPr id="0" name=""/>
        <dsp:cNvSpPr/>
      </dsp:nvSpPr>
      <dsp:spPr>
        <a:xfrm>
          <a:off x="0" y="943982"/>
          <a:ext cx="10259766" cy="378000"/>
        </a:xfrm>
        <a:prstGeom prst="rect">
          <a:avLst/>
        </a:prstGeom>
        <a:solidFill>
          <a:schemeClr val="accent2">
            <a:alpha val="90000"/>
            <a:tint val="4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19B8909-28C1-44EB-AD1A-6BBDA8B1C6CB}">
      <dsp:nvSpPr>
        <dsp:cNvPr id="0" name=""/>
        <dsp:cNvSpPr/>
      </dsp:nvSpPr>
      <dsp:spPr>
        <a:xfrm>
          <a:off x="558192" y="722582"/>
          <a:ext cx="7181836" cy="4428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456" tIns="0" rIns="271456" bIns="0" numCol="1" spcCol="1270" anchor="ctr" anchorCtr="0">
          <a:noAutofit/>
        </a:bodyPr>
        <a:lstStyle/>
        <a:p>
          <a:pPr marL="0" lvl="0" indent="0" algn="l" defTabSz="1066800" rtl="0">
            <a:lnSpc>
              <a:spcPct val="90000"/>
            </a:lnSpc>
            <a:spcBef>
              <a:spcPct val="0"/>
            </a:spcBef>
            <a:spcAft>
              <a:spcPct val="35000"/>
            </a:spcAft>
            <a:buNone/>
          </a:pPr>
          <a:r>
            <a:rPr lang="en-US" sz="2400" kern="1200" dirty="0" err="1">
              <a:latin typeface="Times New Roman"/>
              <a:cs typeface="Times New Roman"/>
            </a:rPr>
            <a:t>Tiêm</a:t>
          </a:r>
          <a:r>
            <a:rPr lang="en-US" sz="2400" kern="1200" dirty="0">
              <a:latin typeface="Times New Roman"/>
              <a:cs typeface="Times New Roman"/>
            </a:rPr>
            <a:t> </a:t>
          </a:r>
          <a:r>
            <a:rPr lang="en-US" sz="2400" kern="1200" dirty="0" err="1">
              <a:latin typeface="Times New Roman"/>
              <a:cs typeface="Times New Roman"/>
            </a:rPr>
            <a:t>dưới</a:t>
          </a:r>
          <a:r>
            <a:rPr lang="en-US" sz="2400" kern="1200" dirty="0">
              <a:latin typeface="Times New Roman"/>
              <a:cs typeface="Times New Roman"/>
            </a:rPr>
            <a:t> da (</a:t>
          </a:r>
          <a:r>
            <a:rPr lang="en-US" sz="2400" kern="1200" dirty="0"/>
            <a:t>Subcutaneous </a:t>
          </a:r>
          <a:r>
            <a:rPr lang="en-US" sz="2400" kern="1200" dirty="0">
              <a:latin typeface="Gill Sans MT" panose="020B0502020104020203"/>
            </a:rPr>
            <a:t>–</a:t>
          </a:r>
          <a:r>
            <a:rPr lang="en-US" sz="2400" kern="1200" dirty="0"/>
            <a:t> SC</a:t>
          </a:r>
          <a:r>
            <a:rPr lang="en-US" sz="2400" kern="1200" dirty="0">
              <a:latin typeface="Gill Sans MT" panose="020B0502020104020203"/>
            </a:rPr>
            <a:t>)</a:t>
          </a:r>
          <a:endParaRPr lang="en-US" sz="2400" kern="1200" dirty="0"/>
        </a:p>
      </dsp:txBody>
      <dsp:txXfrm>
        <a:off x="579808" y="744198"/>
        <a:ext cx="7138604" cy="399568"/>
      </dsp:txXfrm>
    </dsp:sp>
    <dsp:sp modelId="{207543F6-DC18-472F-BD02-FCC25B8258B6}">
      <dsp:nvSpPr>
        <dsp:cNvPr id="0" name=""/>
        <dsp:cNvSpPr/>
      </dsp:nvSpPr>
      <dsp:spPr>
        <a:xfrm>
          <a:off x="0" y="1624383"/>
          <a:ext cx="10259766" cy="378000"/>
        </a:xfrm>
        <a:prstGeom prst="rect">
          <a:avLst/>
        </a:prstGeom>
        <a:solidFill>
          <a:schemeClr val="accent2">
            <a:alpha val="90000"/>
            <a:tint val="4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D429D5-6B1F-4490-B46A-ABB486FBB5CF}">
      <dsp:nvSpPr>
        <dsp:cNvPr id="0" name=""/>
        <dsp:cNvSpPr/>
      </dsp:nvSpPr>
      <dsp:spPr>
        <a:xfrm>
          <a:off x="512988" y="1402982"/>
          <a:ext cx="7181836" cy="4428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456" tIns="0" rIns="271456" bIns="0" numCol="1" spcCol="1270" anchor="ctr" anchorCtr="0">
          <a:noAutofit/>
        </a:bodyPr>
        <a:lstStyle/>
        <a:p>
          <a:pPr marL="0" lvl="0" indent="0" algn="l" defTabSz="1066800" rtl="0">
            <a:lnSpc>
              <a:spcPct val="90000"/>
            </a:lnSpc>
            <a:spcBef>
              <a:spcPct val="0"/>
            </a:spcBef>
            <a:spcAft>
              <a:spcPct val="35000"/>
            </a:spcAft>
            <a:buNone/>
          </a:pPr>
          <a:r>
            <a:rPr lang="en-US" sz="2400" kern="1200" dirty="0" err="1">
              <a:latin typeface="Times New Roman"/>
              <a:cs typeface="Times New Roman"/>
            </a:rPr>
            <a:t>Tiêm</a:t>
          </a:r>
          <a:r>
            <a:rPr lang="en-US" sz="2400" kern="1200" dirty="0">
              <a:latin typeface="Times New Roman"/>
              <a:cs typeface="Times New Roman"/>
            </a:rPr>
            <a:t> </a:t>
          </a:r>
          <a:r>
            <a:rPr lang="en-US" sz="2400" kern="1200" dirty="0" err="1">
              <a:latin typeface="Times New Roman"/>
              <a:cs typeface="Times New Roman"/>
            </a:rPr>
            <a:t>bắp</a:t>
          </a:r>
          <a:r>
            <a:rPr lang="en-US" sz="2400" kern="1200" dirty="0">
              <a:latin typeface="Times New Roman"/>
              <a:cs typeface="Times New Roman"/>
            </a:rPr>
            <a:t> (</a:t>
          </a:r>
          <a:r>
            <a:rPr lang="en-US" sz="2400" kern="1200" dirty="0"/>
            <a:t>Intramuscular - IM</a:t>
          </a:r>
          <a:r>
            <a:rPr lang="en-US" kern="1200" dirty="0">
              <a:latin typeface="Times New Roman"/>
              <a:cs typeface="Times New Roman"/>
            </a:rPr>
            <a:t>)</a:t>
          </a:r>
          <a:endParaRPr lang="en-US" sz="2400" kern="1200" dirty="0">
            <a:latin typeface="Times New Roman" panose="02020603050405020304" pitchFamily="18" charset="0"/>
            <a:cs typeface="Times New Roman" panose="02020603050405020304" pitchFamily="18" charset="0"/>
          </a:endParaRPr>
        </a:p>
      </dsp:txBody>
      <dsp:txXfrm>
        <a:off x="534604" y="1424598"/>
        <a:ext cx="7138604" cy="399568"/>
      </dsp:txXfrm>
    </dsp:sp>
    <dsp:sp modelId="{12D46A06-B5E8-42EA-9283-98806518843A}">
      <dsp:nvSpPr>
        <dsp:cNvPr id="0" name=""/>
        <dsp:cNvSpPr/>
      </dsp:nvSpPr>
      <dsp:spPr>
        <a:xfrm>
          <a:off x="0" y="2304783"/>
          <a:ext cx="10259766" cy="378000"/>
        </a:xfrm>
        <a:prstGeom prst="rect">
          <a:avLst/>
        </a:prstGeom>
        <a:solidFill>
          <a:schemeClr val="accent2">
            <a:alpha val="90000"/>
            <a:tint val="4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61D86D-DC1C-4584-927E-F5C6129FE35A}">
      <dsp:nvSpPr>
        <dsp:cNvPr id="0" name=""/>
        <dsp:cNvSpPr/>
      </dsp:nvSpPr>
      <dsp:spPr>
        <a:xfrm>
          <a:off x="512988" y="2083383"/>
          <a:ext cx="7181836" cy="442800"/>
        </a:xfrm>
        <a:prstGeom prst="roundRect">
          <a:avLst/>
        </a:prstGeom>
        <a:solidFill>
          <a:schemeClr val="lt1">
            <a:hueOff val="0"/>
            <a:satOff val="0"/>
            <a:lumOff val="0"/>
            <a:alphaOff val="0"/>
          </a:schemeClr>
        </a:solidFill>
        <a:ln w="1587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456" tIns="0" rIns="271456" bIns="0" numCol="1" spcCol="1270" anchor="ctr" anchorCtr="0">
          <a:noAutofit/>
        </a:bodyPr>
        <a:lstStyle/>
        <a:p>
          <a:pPr marL="0" lvl="0" indent="0" algn="l" defTabSz="1066800" rtl="0">
            <a:lnSpc>
              <a:spcPct val="90000"/>
            </a:lnSpc>
            <a:spcBef>
              <a:spcPct val="0"/>
            </a:spcBef>
            <a:spcAft>
              <a:spcPct val="35000"/>
            </a:spcAft>
            <a:buNone/>
          </a:pPr>
          <a:r>
            <a:rPr lang="en-US" sz="2400" kern="1200" dirty="0" err="1">
              <a:latin typeface="Times New Roman"/>
              <a:cs typeface="Times New Roman"/>
            </a:rPr>
            <a:t>Tiêm</a:t>
          </a:r>
          <a:r>
            <a:rPr lang="en-US" sz="2400" kern="1200" dirty="0">
              <a:latin typeface="Times New Roman"/>
              <a:cs typeface="Times New Roman"/>
            </a:rPr>
            <a:t> </a:t>
          </a:r>
          <a:r>
            <a:rPr lang="en-US" sz="2400" kern="1200" dirty="0" err="1">
              <a:latin typeface="Times New Roman"/>
              <a:cs typeface="Times New Roman"/>
            </a:rPr>
            <a:t>tĩnh</a:t>
          </a:r>
          <a:r>
            <a:rPr lang="en-US" sz="2400" kern="1200" dirty="0">
              <a:latin typeface="Times New Roman"/>
              <a:cs typeface="Times New Roman"/>
            </a:rPr>
            <a:t> </a:t>
          </a:r>
          <a:r>
            <a:rPr lang="en-US" sz="2400" kern="1200" dirty="0" err="1">
              <a:latin typeface="Times New Roman"/>
              <a:cs typeface="Times New Roman"/>
            </a:rPr>
            <a:t>mạch</a:t>
          </a:r>
          <a:r>
            <a:rPr lang="en-US" sz="2400" kern="1200" dirty="0">
              <a:latin typeface="Times New Roman"/>
              <a:cs typeface="Times New Roman"/>
            </a:rPr>
            <a:t> </a:t>
          </a:r>
          <a:r>
            <a:rPr lang="en-US" sz="2400" kern="1200" dirty="0"/>
            <a:t>(Intravenous - IV)</a:t>
          </a:r>
          <a:endParaRPr lang="en-US" sz="2400" kern="1200" dirty="0">
            <a:latin typeface="Times New Roman" panose="02020603050405020304" pitchFamily="18" charset="0"/>
            <a:cs typeface="Times New Roman" panose="02020603050405020304" pitchFamily="18" charset="0"/>
          </a:endParaRPr>
        </a:p>
      </dsp:txBody>
      <dsp:txXfrm>
        <a:off x="534604" y="2104999"/>
        <a:ext cx="7138604"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3312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903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960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15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0951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956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3031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924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461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2103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dirty="0"/>
              <a:pPr/>
              <a:t>3/10/2024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44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dirty="0"/>
              <a:pPr/>
              <a:t>3/10/2024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71334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B20A-39CB-ACB5-5383-DF03D0160A62}"/>
              </a:ext>
            </a:extLst>
          </p:cNvPr>
          <p:cNvSpPr>
            <a:spLocks noGrp="1"/>
          </p:cNvSpPr>
          <p:nvPr>
            <p:ph type="ctrTitle"/>
          </p:nvPr>
        </p:nvSpPr>
        <p:spPr/>
        <p:txBody>
          <a:bodyPr>
            <a:normAutofit/>
          </a:bodyPr>
          <a:lstStyle/>
          <a:p>
            <a:pPr algn="ctr"/>
            <a:r>
              <a:rPr lang="vi-VN" sz="4400" b="1" dirty="0">
                <a:solidFill>
                  <a:srgbClr val="C00000"/>
                </a:solidFill>
                <a:latin typeface="Times New Roman" panose="02020603050405020304" pitchFamily="18" charset="0"/>
                <a:cs typeface="Times New Roman" panose="02020603050405020304" pitchFamily="18" charset="0"/>
              </a:rPr>
              <a:t>Bài 5: KỸ THUẬT TIÊM THUỐC VÀ TRUYỀN DỊCh</a:t>
            </a:r>
            <a:endParaRPr lang="en-VN" sz="440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F9C3967-3D44-6579-9780-56B60313C982}"/>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G</a:t>
            </a:r>
            <a:r>
              <a:rPr lang="en-VN">
                <a:latin typeface="Times New Roman" panose="02020603050405020304" pitchFamily="18" charset="0"/>
                <a:cs typeface="Times New Roman" panose="02020603050405020304" pitchFamily="18" charset="0"/>
              </a:rPr>
              <a:t>v: nguyễn thị thu thảo</a:t>
            </a:r>
          </a:p>
        </p:txBody>
      </p:sp>
    </p:spTree>
    <p:extLst>
      <p:ext uri="{BB962C8B-B14F-4D97-AF65-F5344CB8AC3E}">
        <p14:creationId xmlns:p14="http://schemas.microsoft.com/office/powerpoint/2010/main" val="3141531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7DD941-9586-37BD-4724-A90EDA911657}"/>
              </a:ext>
            </a:extLst>
          </p:cNvPr>
          <p:cNvSpPr>
            <a:spLocks noGrp="1"/>
          </p:cNvSpPr>
          <p:nvPr>
            <p:ph idx="1"/>
          </p:nvPr>
        </p:nvSpPr>
        <p:spPr>
          <a:xfrm>
            <a:off x="1464831" y="1896464"/>
            <a:ext cx="9603275" cy="3450613"/>
          </a:xfrm>
        </p:spPr>
        <p:txBody>
          <a:bodyPr>
            <a:noAutofit/>
          </a:bodyPr>
          <a:lstStyle/>
          <a:p>
            <a:pPr>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Vị trí:</a:t>
            </a:r>
            <a:endParaRPr lang="en-US" sz="2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200" dirty="0">
                <a:solidFill>
                  <a:srgbClr val="7030A0"/>
                </a:solidFill>
                <a:latin typeface="Times New Roman" panose="02020603050405020304" pitchFamily="18" charset="0"/>
                <a:cs typeface="Times New Roman" panose="02020603050405020304" pitchFamily="18" charset="0"/>
              </a:rPr>
              <a:t>Tiêm bắp đùi: 1/3 mặt ngoài của đùi</a:t>
            </a:r>
            <a:endParaRPr lang="en-US" sz="2200" dirty="0">
              <a:solidFill>
                <a:srgbClr val="7030A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200" dirty="0">
                <a:solidFill>
                  <a:srgbClr val="7030A0"/>
                </a:solidFill>
                <a:latin typeface="Times New Roman" panose="02020603050405020304" pitchFamily="18" charset="0"/>
                <a:cs typeface="Times New Roman" panose="02020603050405020304" pitchFamily="18" charset="0"/>
              </a:rPr>
              <a:t>Tiêm bắp cơ Den-ta: cách ụ vai 3 – 5cm</a:t>
            </a:r>
            <a:endParaRPr lang="en-US" sz="2200" dirty="0">
              <a:solidFill>
                <a:srgbClr val="7030A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200" dirty="0">
                <a:solidFill>
                  <a:srgbClr val="7030A0"/>
                </a:solidFill>
                <a:latin typeface="Times New Roman" panose="02020603050405020304" pitchFamily="18" charset="0"/>
                <a:cs typeface="Times New Roman" panose="02020603050405020304" pitchFamily="18" charset="0"/>
              </a:rPr>
              <a:t>Tiêm mông</a:t>
            </a:r>
            <a:r>
              <a:rPr lang="en-US" sz="2200" dirty="0">
                <a:solidFill>
                  <a:srgbClr val="7030A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Mục đích: </a:t>
            </a:r>
            <a:r>
              <a:rPr lang="vi-VN" sz="2200" dirty="0">
                <a:solidFill>
                  <a:schemeClr val="tx2"/>
                </a:solidFill>
                <a:latin typeface="Times New Roman" panose="02020603050405020304" pitchFamily="18" charset="0"/>
                <a:cs typeface="Times New Roman" panose="02020603050405020304" pitchFamily="18" charset="0"/>
              </a:rPr>
              <a:t>thuốc hấp thu nhanh, thay đổi đường tiêm khi không tiêm được dưới da.</a:t>
            </a:r>
            <a:endParaRPr lang="en-US" sz="2200" dirty="0">
              <a:solidFill>
                <a:schemeClr val="tx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Số lượng: </a:t>
            </a:r>
            <a:r>
              <a:rPr lang="vi-VN" sz="2200" dirty="0">
                <a:solidFill>
                  <a:srgbClr val="2E523D"/>
                </a:solidFill>
                <a:latin typeface="Times New Roman" panose="02020603050405020304" pitchFamily="18" charset="0"/>
                <a:cs typeface="Times New Roman" panose="02020603050405020304" pitchFamily="18" charset="0"/>
              </a:rPr>
              <a:t>khác nhau, trên 5ml thì chia làm 2 lần tiêm. </a:t>
            </a:r>
            <a:endParaRPr lang="en-US" sz="2200" dirty="0">
              <a:solidFill>
                <a:srgbClr val="2E523D"/>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Tốc độ hấp thu tuỳ thuộc vào tuần hoàn của bệnh nhân.</a:t>
            </a:r>
            <a:endParaRPr lang="en-US" sz="2200"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endParaRPr lang="en-VN" sz="22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79E798D-DA52-D6D0-6925-959A88CFE624}"/>
              </a:ext>
            </a:extLst>
          </p:cNvPr>
          <p:cNvSpPr>
            <a:spLocks noGrp="1"/>
          </p:cNvSpPr>
          <p:nvPr>
            <p:ph type="title"/>
          </p:nvPr>
        </p:nvSpPr>
        <p:spPr>
          <a:xfrm>
            <a:off x="1451578" y="1281597"/>
            <a:ext cx="9603275" cy="1049235"/>
          </a:xfrm>
        </p:spPr>
        <p:txBody>
          <a:bodyPr>
            <a:normAutofit fontScale="90000"/>
          </a:bodyPr>
          <a:lstStyle/>
          <a:p>
            <a:r>
              <a:rPr lang="vi-VN" b="1" dirty="0">
                <a:latin typeface="Times New Roman"/>
                <a:cs typeface="Times New Roman"/>
              </a:rPr>
              <a:t>Tiêm bắp (</a:t>
            </a:r>
            <a:r>
              <a:rPr lang="vi-VN" b="1" err="1">
                <a:latin typeface="Times New Roman"/>
                <a:cs typeface="Times New Roman"/>
              </a:rPr>
              <a:t>Intramuscular</a:t>
            </a:r>
            <a:r>
              <a:rPr lang="vi-VN" b="1" dirty="0">
                <a:latin typeface="Times New Roman"/>
                <a:cs typeface="Times New Roman"/>
              </a:rPr>
              <a:t> - IM)</a:t>
            </a:r>
            <a:endParaRPr lang="en-US" b="1" dirty="0">
              <a:latin typeface="Times New Roman"/>
              <a:cs typeface="Times New Roman"/>
            </a:endParaRPr>
          </a:p>
          <a:p>
            <a:pPr lvl="0"/>
            <a:br>
              <a:rPr lang="en-US" dirty="0"/>
            </a:br>
            <a:endParaRPr lang="en-US"/>
          </a:p>
        </p:txBody>
      </p:sp>
    </p:spTree>
    <p:extLst>
      <p:ext uri="{BB962C8B-B14F-4D97-AF65-F5344CB8AC3E}">
        <p14:creationId xmlns:p14="http://schemas.microsoft.com/office/powerpoint/2010/main" val="333278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81598"/>
            <a:ext cx="9603275" cy="1049235"/>
          </a:xfrm>
        </p:spPr>
        <p:txBody>
          <a:bodyPr/>
          <a:lstStyle/>
          <a:p>
            <a:r>
              <a:rPr lang="vi-VN" b="1" dirty="0">
                <a:latin typeface="Times New Roman" panose="02020603050405020304" pitchFamily="18" charset="0"/>
                <a:cs typeface="Times New Roman" panose="02020603050405020304" pitchFamily="18" charset="0"/>
              </a:rPr>
              <a:t>Tiêm bắp</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4155" y="2186609"/>
            <a:ext cx="2880699" cy="32732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350" y="2186609"/>
            <a:ext cx="3787819" cy="32732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1579" y="2186609"/>
            <a:ext cx="2418056" cy="3273285"/>
          </a:xfrm>
          <a:prstGeom prst="rect">
            <a:avLst/>
          </a:prstGeom>
        </p:spPr>
      </p:pic>
    </p:spTree>
    <p:extLst>
      <p:ext uri="{BB962C8B-B14F-4D97-AF65-F5344CB8AC3E}">
        <p14:creationId xmlns:p14="http://schemas.microsoft.com/office/powerpoint/2010/main" val="611916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81598"/>
            <a:ext cx="9603275" cy="1049235"/>
          </a:xfrm>
        </p:spPr>
        <p:txBody>
          <a:bodyPr>
            <a:normAutofit fontScale="90000"/>
          </a:bodyPr>
          <a:lstStyle/>
          <a:p>
            <a:r>
              <a:rPr lang="vi-VN" b="1" dirty="0">
                <a:latin typeface="Times New Roman"/>
                <a:cs typeface="Times New Roman"/>
              </a:rPr>
              <a:t>Tiêm tĩnh mạch (</a:t>
            </a:r>
            <a:r>
              <a:rPr lang="vi-VN" b="1" err="1">
                <a:latin typeface="Times New Roman"/>
                <a:cs typeface="Times New Roman"/>
              </a:rPr>
              <a:t>Intravenous</a:t>
            </a:r>
            <a:r>
              <a:rPr lang="vi-VN" b="1">
                <a:latin typeface="Times New Roman"/>
                <a:cs typeface="Times New Roman"/>
              </a:rPr>
              <a:t> – IV: 15-30°)</a:t>
            </a:r>
            <a:endParaRPr lang="en-US" b="1" dirty="0">
              <a:latin typeface="Times New Roman"/>
              <a:cs typeface="Times New Roman"/>
            </a:endParaRPr>
          </a:p>
          <a:p>
            <a:br>
              <a:rPr lang="en-US" dirty="0"/>
            </a:br>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Vị trí ở tất cả các tĩ</a:t>
            </a:r>
            <a:r>
              <a:rPr lang="en-US" sz="2400" dirty="0" err="1">
                <a:latin typeface="Times New Roman" panose="02020603050405020304" pitchFamily="18" charset="0"/>
                <a:cs typeface="Times New Roman" panose="02020603050405020304" pitchFamily="18" charset="0"/>
              </a:rPr>
              <a:t>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mạch</a:t>
            </a:r>
            <a:endParaRPr lang="en-US" sz="2400" dirty="0">
              <a:latin typeface="Times New Roman" panose="02020603050405020304" pitchFamily="18" charset="0"/>
              <a:cs typeface="Times New Roman" panose="02020603050405020304" pitchFamily="18" charset="0"/>
            </a:endParaRPr>
          </a:p>
          <a:p>
            <a:pPr lvl="1"/>
            <a:r>
              <a:rPr lang="vi-VN" sz="2400" dirty="0">
                <a:latin typeface="Times New Roman"/>
                <a:cs typeface="Times New Roman"/>
              </a:rPr>
              <a:t>Các tĩnh mạch ngoại biên, ưu tiên: to, rõ, ít di động, mềm mại, không gần khớp</a:t>
            </a:r>
            <a:endParaRPr lang="en-US" sz="2400" dirty="0">
              <a:latin typeface="Times New Roman"/>
              <a:cs typeface="Times New Roman"/>
            </a:endParaRPr>
          </a:p>
          <a:p>
            <a:pPr lvl="1">
              <a:buFont typeface="Arial" panose="020B0604020202020204" pitchFamily="34" charset="0"/>
              <a:buChar char="•"/>
            </a:pPr>
            <a:r>
              <a:rPr lang="vi-VN" sz="2400" dirty="0">
                <a:latin typeface="Times New Roman" panose="02020603050405020304" pitchFamily="18" charset="0"/>
                <a:cs typeface="Times New Roman" panose="02020603050405020304" pitchFamily="18" charset="0"/>
              </a:rPr>
              <a:t>Ở trẻ nhỏ, tiêm ở tĩnh mạch đầu, trán, tĩnh mạch cổ... </a:t>
            </a:r>
          </a:p>
          <a:p>
            <a:pPr lvl="1"/>
            <a:r>
              <a:rPr lang="vi-VN" sz="2400" dirty="0">
                <a:latin typeface="Times New Roman"/>
                <a:cs typeface="Times New Roman"/>
              </a:rPr>
              <a:t>Kim luồn: lưu 72h trong người BN (nòng nhựa). Dùng khi tần suất truyền thuốc cao.</a:t>
            </a:r>
            <a:endParaRPr lang="vi-VN" sz="2400" dirty="0">
              <a:latin typeface="Times New Roman" panose="02020603050405020304" pitchFamily="18" charset="0"/>
              <a:cs typeface="Times New Roman" panose="02020603050405020304" pitchFamily="18" charset="0"/>
            </a:endParaRPr>
          </a:p>
          <a:p>
            <a:pPr lvl="1"/>
            <a:r>
              <a:rPr lang="vi-VN" sz="2400" dirty="0">
                <a:latin typeface="Times New Roman"/>
                <a:cs typeface="Times New Roman"/>
              </a:rPr>
              <a:t>Kim bướm: tần suất truyền thuốc thấp (kim loại).</a:t>
            </a: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510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349" y="1232530"/>
            <a:ext cx="9603275" cy="1049235"/>
          </a:xfrm>
        </p:spPr>
        <p:txBody>
          <a:bodyPr/>
          <a:lstStyle/>
          <a:p>
            <a:r>
              <a:rPr lang="vi-VN" b="1" dirty="0">
                <a:latin typeface="Times New Roman" panose="02020603050405020304" pitchFamily="18" charset="0"/>
                <a:cs typeface="Times New Roman" panose="02020603050405020304" pitchFamily="18" charset="0"/>
              </a:rPr>
              <a:t>Tiêm tĩnh mạch</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9934" y="1921565"/>
            <a:ext cx="8256104" cy="3975652"/>
          </a:xfrm>
        </p:spPr>
      </p:pic>
    </p:spTree>
    <p:extLst>
      <p:ext uri="{BB962C8B-B14F-4D97-AF65-F5344CB8AC3E}">
        <p14:creationId xmlns:p14="http://schemas.microsoft.com/office/powerpoint/2010/main" val="112461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81720E-FE13-3334-76F8-BBD493E980A2}"/>
              </a:ext>
            </a:extLst>
          </p:cNvPr>
          <p:cNvSpPr>
            <a:spLocks noGrp="1"/>
          </p:cNvSpPr>
          <p:nvPr>
            <p:ph idx="1"/>
          </p:nvPr>
        </p:nvSpPr>
        <p:spPr/>
        <p:txBody>
          <a:bodyPr>
            <a:noAutofit/>
          </a:bodyPr>
          <a:lstStyle/>
          <a:p>
            <a:pPr lvl="0">
              <a:buFont typeface="Wingdings" panose="05000000000000000000" pitchFamily="2" charset="2"/>
              <a:buChar char="v"/>
            </a:pPr>
            <a:r>
              <a:rPr lang="vi-VN" sz="2200" b="1" i="1" dirty="0">
                <a:latin typeface="Times New Roman" panose="02020603050405020304" pitchFamily="18" charset="0"/>
                <a:cs typeface="Times New Roman" panose="02020603050405020304" pitchFamily="18" charset="0"/>
              </a:rPr>
              <a:t>Thuốc chai</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Cắt bỏ nắp đậy chai.</a:t>
            </a:r>
            <a:endParaRPr lang="en-US" sz="2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Dùng bông tẩm povidin chùi nắp cao su của chai thuốc.</a:t>
            </a:r>
            <a:endParaRPr lang="en-US" sz="2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Kim gắn chặt vào bơm tiêm, bỏ nắp kim tiêm.</a:t>
            </a:r>
            <a:endParaRPr lang="en-US" sz="2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Rút nòng bơm tiêm để có một lượng khí tương đương với lượng dịch sẽ hút ra.</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Đâm vào chai thuốc, bơm khí vào.</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Đẩy hết bọt khí ra khỏi bơm tiêm.</a:t>
            </a: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endParaRPr lang="en-VN" sz="22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2DF8438-D1DA-8A01-BEF8-7AF1C5C38C79}"/>
              </a:ext>
            </a:extLst>
          </p:cNvPr>
          <p:cNvSpPr>
            <a:spLocks noGrp="1"/>
          </p:cNvSpPr>
          <p:nvPr>
            <p:ph type="title"/>
          </p:nvPr>
        </p:nvSpPr>
        <p:spPr>
          <a:xfrm>
            <a:off x="1451578" y="1281598"/>
            <a:ext cx="9603275" cy="1049235"/>
          </a:xfrm>
        </p:spPr>
        <p:txBody>
          <a:bodyPr/>
          <a:lstStyle/>
          <a:p>
            <a:pPr lvl="0"/>
            <a:r>
              <a:rPr lang="vi-VN" b="1" dirty="0"/>
              <a:t>Kỹ thuật lấy thuốc</a:t>
            </a:r>
            <a:br>
              <a:rPr lang="en-US" dirty="0"/>
            </a:br>
            <a:endParaRPr lang="en-US" dirty="0"/>
          </a:p>
        </p:txBody>
      </p:sp>
    </p:spTree>
    <p:extLst>
      <p:ext uri="{BB962C8B-B14F-4D97-AF65-F5344CB8AC3E}">
        <p14:creationId xmlns:p14="http://schemas.microsoft.com/office/powerpoint/2010/main" val="31259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68346"/>
            <a:ext cx="9603275" cy="1049235"/>
          </a:xfrm>
        </p:spPr>
        <p:txBody>
          <a:bodyPr/>
          <a:lstStyle/>
          <a:p>
            <a:r>
              <a:rPr lang="vi-VN" b="1" dirty="0">
                <a:latin typeface="Times New Roman" panose="02020603050405020304" pitchFamily="18" charset="0"/>
                <a:cs typeface="Times New Roman" panose="02020603050405020304" pitchFamily="18" charset="0"/>
              </a:rPr>
              <a:t>Kỹ thuật lấy thuốc</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vi-VN" sz="2200" b="1" i="1" dirty="0">
                <a:latin typeface="Times New Roman" panose="02020603050405020304" pitchFamily="18" charset="0"/>
                <a:cs typeface="Times New Roman" panose="02020603050405020304" pitchFamily="18" charset="0"/>
              </a:rPr>
              <a:t>Thuốc ống</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Giữ ống thuốc giữa ngón 1 và ngón 2.</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Bẻ ống với một miếng gạc. Lật ngược ống thuốc.</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Cầm bơm kim tiêm bỏ nắp bảo vệ kim. Đưa kim vào hút, tránh đụng kim vào cổ ống thuốc</a:t>
            </a:r>
            <a:endParaRPr lang="en-US" sz="2200" dirty="0">
              <a:latin typeface="Times New Roman" panose="02020603050405020304" pitchFamily="18" charset="0"/>
              <a:cs typeface="Times New Roman" panose="02020603050405020304" pitchFamily="18" charset="0"/>
            </a:endParaRPr>
          </a:p>
          <a:p>
            <a:pPr lvl="0">
              <a:buFont typeface="Wingdings" panose="05000000000000000000" pitchFamily="2" charset="2"/>
              <a:buChar char="§"/>
            </a:pPr>
            <a:r>
              <a:rPr lang="vi-VN" sz="2200" dirty="0">
                <a:latin typeface="Times New Roman" panose="02020603050405020304" pitchFamily="18" charset="0"/>
                <a:cs typeface="Times New Roman" panose="02020603050405020304" pitchFamily="18" charset="0"/>
              </a:rPr>
              <a:t>Tay không chạm nòng của bơm tiêm.</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073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732" y="1275289"/>
            <a:ext cx="9603275" cy="1049235"/>
          </a:xfrm>
        </p:spPr>
        <p:txBody>
          <a:bodyPr/>
          <a:lstStyle/>
          <a:p>
            <a:r>
              <a:rPr lang="vi-VN" b="1" dirty="0">
                <a:latin typeface="Times New Roman" panose="02020603050405020304" pitchFamily="18" charset="0"/>
                <a:cs typeface="Times New Roman" panose="02020603050405020304" pitchFamily="18" charset="0"/>
              </a:rPr>
              <a:t>Kỹ thuật lấy thuốc</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732" y="2324524"/>
            <a:ext cx="3805533" cy="314646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625" y="2324524"/>
            <a:ext cx="5412382" cy="14694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9779" y="4135978"/>
            <a:ext cx="5358228" cy="1335013"/>
          </a:xfrm>
          <a:prstGeom prst="rect">
            <a:avLst/>
          </a:prstGeom>
        </p:spPr>
      </p:pic>
    </p:spTree>
    <p:extLst>
      <p:ext uri="{BB962C8B-B14F-4D97-AF65-F5344CB8AC3E}">
        <p14:creationId xmlns:p14="http://schemas.microsoft.com/office/powerpoint/2010/main" val="425521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94850"/>
            <a:ext cx="9603275" cy="1049235"/>
          </a:xfrm>
        </p:spPr>
        <p:txBody>
          <a:bodyPr/>
          <a:lstStyle/>
          <a:p>
            <a:r>
              <a:rPr lang="vi-VN" b="1" dirty="0"/>
              <a:t>3. Kỹ thuật tiêm</a:t>
            </a: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vi-VN" sz="2200" b="1" i="1" dirty="0">
                <a:latin typeface="Times New Roman" panose="02020603050405020304" pitchFamily="18" charset="0"/>
                <a:cs typeface="Times New Roman" panose="02020603050405020304" pitchFamily="18" charset="0"/>
              </a:rPr>
              <a:t>Kỹ thuật tiêm trong da</a:t>
            </a:r>
            <a:endParaRPr lang="en-US" sz="2200" b="1" i="1" dirty="0">
              <a:latin typeface="Times New Roman" panose="02020603050405020304" pitchFamily="18" charset="0"/>
              <a:cs typeface="Times New Roman" panose="02020603050405020304" pitchFamily="18" charset="0"/>
            </a:endParaRPr>
          </a:p>
          <a:p>
            <a:pPr marL="0" indent="0">
              <a:buNone/>
            </a:pPr>
            <a:r>
              <a:rPr lang="vi-VN" sz="2200" b="1" dirty="0">
                <a:latin typeface="Times New Roman" panose="02020603050405020304" pitchFamily="18" charset="0"/>
                <a:cs typeface="Times New Roman" panose="02020603050405020304" pitchFamily="18" charset="0"/>
              </a:rPr>
              <a:t>a, Chỉ định</a:t>
            </a:r>
            <a:endParaRPr lang="en-US" sz="2200" b="1"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Thử phản ứng của cơ thể đối với thuốc.</a:t>
            </a:r>
            <a:endParaRPr lang="en-US" sz="2200"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Tiêm một số vaccin phòng bệnh.</a:t>
            </a:r>
            <a:endParaRPr lang="en-US" sz="2200" dirty="0">
              <a:latin typeface="Times New Roman" panose="02020603050405020304" pitchFamily="18" charset="0"/>
              <a:cs typeface="Times New Roman" panose="02020603050405020304" pitchFamily="18" charset="0"/>
            </a:endParaRPr>
          </a:p>
          <a:p>
            <a:pPr marL="0" indent="0">
              <a:buNone/>
            </a:pPr>
            <a:r>
              <a:rPr lang="vi-VN" sz="2200" b="1" dirty="0">
                <a:latin typeface="Times New Roman" panose="02020603050405020304" pitchFamily="18" charset="0"/>
                <a:cs typeface="Times New Roman" panose="02020603050405020304" pitchFamily="18" charset="0"/>
              </a:rPr>
              <a:t>b, Chống chỉ định</a:t>
            </a:r>
            <a:endParaRPr lang="en-US" sz="2200" b="1"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Không có chống chỉ định.</a:t>
            </a:r>
            <a:endParaRPr lang="en-US" sz="2200" dirty="0">
              <a:latin typeface="Times New Roman" panose="02020603050405020304" pitchFamily="18" charset="0"/>
              <a:cs typeface="Times New Roman" panose="02020603050405020304" pitchFamily="18" charset="0"/>
            </a:endParaRPr>
          </a:p>
          <a:p>
            <a:pPr marL="0" indent="0">
              <a:buNone/>
            </a:pPr>
            <a:r>
              <a:rPr lang="vi-VN" sz="2200" b="1" dirty="0">
                <a:latin typeface="Times New Roman" panose="02020603050405020304" pitchFamily="18" charset="0"/>
                <a:cs typeface="Times New Roman" panose="02020603050405020304" pitchFamily="18" charset="0"/>
              </a:rPr>
              <a:t>c, Kỹ thuật tiến hành</a:t>
            </a:r>
            <a:endParaRPr lang="en-US" sz="2200" b="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8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4060059602"/>
              </p:ext>
            </p:extLst>
          </p:nvPr>
        </p:nvGraphicFramePr>
        <p:xfrm>
          <a:off x="695739" y="212034"/>
          <a:ext cx="10800522" cy="5865848"/>
        </p:xfrm>
        <a:graphic>
          <a:graphicData uri="http://schemas.openxmlformats.org/drawingml/2006/table">
            <a:tbl>
              <a:tblPr>
                <a:tableStyleId>{8A107856-5554-42FB-B03E-39F5DBC370BA}</a:tableStyleId>
              </a:tblPr>
              <a:tblGrid>
                <a:gridCol w="642731">
                  <a:extLst>
                    <a:ext uri="{9D8B030D-6E8A-4147-A177-3AD203B41FA5}">
                      <a16:colId xmlns:a16="http://schemas.microsoft.com/office/drawing/2014/main" val="20000"/>
                    </a:ext>
                  </a:extLst>
                </a:gridCol>
                <a:gridCol w="10157791">
                  <a:extLst>
                    <a:ext uri="{9D8B030D-6E8A-4147-A177-3AD203B41FA5}">
                      <a16:colId xmlns:a16="http://schemas.microsoft.com/office/drawing/2014/main" val="20001"/>
                    </a:ext>
                  </a:extLst>
                </a:gridCol>
              </a:tblGrid>
              <a:tr h="343121">
                <a:tc>
                  <a:txBody>
                    <a:bodyPr/>
                    <a:lstStyle/>
                    <a:p>
                      <a:pPr algn="ctr"/>
                      <a:r>
                        <a:rPr lang="en-US" sz="2200" b="1" dirty="0">
                          <a:effectLst/>
                          <a:latin typeface="Times New Roman" panose="02020603050405020304" pitchFamily="18" charset="0"/>
                          <a:cs typeface="Times New Roman" panose="02020603050405020304" pitchFamily="18" charset="0"/>
                        </a:rPr>
                        <a:t>STT</a:t>
                      </a:r>
                    </a:p>
                  </a:txBody>
                  <a:tcPr marL="19886" marR="19886" marT="9943" marB="9943"/>
                </a:tc>
                <a:tc>
                  <a:txBody>
                    <a:bodyPr/>
                    <a:lstStyle/>
                    <a:p>
                      <a:pPr algn="ctr"/>
                      <a:r>
                        <a:rPr lang="en-US" sz="2200" b="1" dirty="0" err="1">
                          <a:effectLst/>
                          <a:latin typeface="Times New Roman" panose="02020603050405020304" pitchFamily="18" charset="0"/>
                          <a:cs typeface="Times New Roman" panose="02020603050405020304" pitchFamily="18" charset="0"/>
                        </a:rPr>
                        <a:t>Nội</a:t>
                      </a:r>
                      <a:r>
                        <a:rPr lang="en-US" sz="2200" b="1" dirty="0">
                          <a:effectLst/>
                          <a:latin typeface="Times New Roman" panose="02020603050405020304" pitchFamily="18" charset="0"/>
                          <a:cs typeface="Times New Roman" panose="02020603050405020304" pitchFamily="18" charset="0"/>
                        </a:rPr>
                        <a:t> dung</a:t>
                      </a:r>
                    </a:p>
                  </a:txBody>
                  <a:tcPr marL="19886" marR="19886" marT="9943" marB="9943"/>
                </a:tc>
                <a:extLst>
                  <a:ext uri="{0D108BD9-81ED-4DB2-BD59-A6C34878D82A}">
                    <a16:rowId xmlns:a16="http://schemas.microsoft.com/office/drawing/2014/main" val="10000"/>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1</a:t>
                      </a:r>
                    </a:p>
                  </a:txBody>
                  <a:tcPr marL="19886" marR="19886" marT="9943" marB="9943"/>
                </a:tc>
                <a:tc>
                  <a:txBody>
                    <a:bodyPr/>
                    <a:lstStyle/>
                    <a:p>
                      <a:r>
                        <a:rPr lang="vi-VN" sz="2200" dirty="0">
                          <a:effectLst/>
                          <a:latin typeface="Times New Roman" panose="02020603050405020304" pitchFamily="18" charset="0"/>
                          <a:cs typeface="Times New Roman" panose="02020603050405020304" pitchFamily="18" charset="0"/>
                        </a:rPr>
                        <a:t>Đối chiếu đúng người bệnh, báo và giải thích</a:t>
                      </a:r>
                    </a:p>
                  </a:txBody>
                  <a:tcPr marL="19886" marR="19886" marT="9943" marB="9943"/>
                </a:tc>
                <a:extLst>
                  <a:ext uri="{0D108BD9-81ED-4DB2-BD59-A6C34878D82A}">
                    <a16:rowId xmlns:a16="http://schemas.microsoft.com/office/drawing/2014/main" val="10001"/>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2</a:t>
                      </a:r>
                    </a:p>
                  </a:txBody>
                  <a:tcPr marL="19886" marR="19886" marT="9943" marB="9943"/>
                </a:tc>
                <a:tc>
                  <a:txBody>
                    <a:bodyPr/>
                    <a:lstStyle/>
                    <a:p>
                      <a:r>
                        <a:rPr lang="en-US" sz="2200" dirty="0" err="1">
                          <a:effectLst/>
                          <a:latin typeface="Times New Roman" panose="02020603050405020304" pitchFamily="18" charset="0"/>
                          <a:cs typeface="Times New Roman" panose="02020603050405020304" pitchFamily="18" charset="0"/>
                        </a:rPr>
                        <a:t>Để</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lộ</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vùng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tiêm</a:t>
                      </a:r>
                      <a:endParaRPr lang="en-US" sz="2200" dirty="0">
                        <a:effectLst/>
                        <a:latin typeface="Times New Roman" panose="02020603050405020304" pitchFamily="18" charset="0"/>
                        <a:cs typeface="Times New Roman" panose="02020603050405020304" pitchFamily="18" charset="0"/>
                      </a:endParaRPr>
                    </a:p>
                  </a:txBody>
                  <a:tcPr marL="19886" marR="19886" marT="9943" marB="9943"/>
                </a:tc>
                <a:extLst>
                  <a:ext uri="{0D108BD9-81ED-4DB2-BD59-A6C34878D82A}">
                    <a16:rowId xmlns:a16="http://schemas.microsoft.com/office/drawing/2014/main" val="10002"/>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3</a:t>
                      </a:r>
                    </a:p>
                  </a:txBody>
                  <a:tcPr marL="19886" marR="19886" marT="9943" marB="9943"/>
                </a:tc>
                <a:tc>
                  <a:txBody>
                    <a:bodyPr/>
                    <a:lstStyle/>
                    <a:p>
                      <a:r>
                        <a:rPr lang="en-US" sz="2200" dirty="0" err="1">
                          <a:effectLst/>
                          <a:latin typeface="Times New Roman" panose="02020603050405020304" pitchFamily="18" charset="0"/>
                          <a:cs typeface="Times New Roman" panose="02020603050405020304" pitchFamily="18" charset="0"/>
                        </a:rPr>
                        <a:t>Xác</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định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vị</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trí</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tiêm</a:t>
                      </a:r>
                      <a:endParaRPr lang="en-US" sz="2200" dirty="0">
                        <a:effectLst/>
                        <a:latin typeface="Times New Roman" panose="02020603050405020304" pitchFamily="18" charset="0"/>
                        <a:cs typeface="Times New Roman" panose="02020603050405020304" pitchFamily="18" charset="0"/>
                      </a:endParaRPr>
                    </a:p>
                  </a:txBody>
                  <a:tcPr marL="19886" marR="19886" marT="9943" marB="9943"/>
                </a:tc>
                <a:extLst>
                  <a:ext uri="{0D108BD9-81ED-4DB2-BD59-A6C34878D82A}">
                    <a16:rowId xmlns:a16="http://schemas.microsoft.com/office/drawing/2014/main" val="10003"/>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4</a:t>
                      </a:r>
                    </a:p>
                  </a:txBody>
                  <a:tcPr marL="19886" marR="19886" marT="9943" marB="9943"/>
                </a:tc>
                <a:tc>
                  <a:txBody>
                    <a:bodyPr/>
                    <a:lstStyle/>
                    <a:p>
                      <a:r>
                        <a:rPr lang="en-US" sz="2200" dirty="0" err="1">
                          <a:effectLst/>
                          <a:latin typeface="Times New Roman" panose="02020603050405020304" pitchFamily="18" charset="0"/>
                          <a:cs typeface="Times New Roman" panose="02020603050405020304" pitchFamily="18" charset="0"/>
                        </a:rPr>
                        <a:t>Mang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găng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tay</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sạch</a:t>
                      </a:r>
                      <a:endParaRPr lang="en-US" sz="2200" dirty="0">
                        <a:effectLst/>
                        <a:latin typeface="Times New Roman" panose="02020603050405020304" pitchFamily="18" charset="0"/>
                        <a:cs typeface="Times New Roman" panose="02020603050405020304" pitchFamily="18" charset="0"/>
                      </a:endParaRPr>
                    </a:p>
                  </a:txBody>
                  <a:tcPr marL="19886" marR="19886" marT="9943" marB="9943"/>
                </a:tc>
                <a:extLst>
                  <a:ext uri="{0D108BD9-81ED-4DB2-BD59-A6C34878D82A}">
                    <a16:rowId xmlns:a16="http://schemas.microsoft.com/office/drawing/2014/main" val="10004"/>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5</a:t>
                      </a:r>
                    </a:p>
                  </a:txBody>
                  <a:tcPr marL="19886" marR="19886" marT="9943" marB="9943"/>
                </a:tc>
                <a:tc>
                  <a:txBody>
                    <a:bodyPr/>
                    <a:lstStyle/>
                    <a:p>
                      <a:r>
                        <a:rPr lang="en-US" sz="2200" dirty="0" err="1">
                          <a:effectLst/>
                          <a:latin typeface="Times New Roman" panose="02020603050405020304" pitchFamily="18" charset="0"/>
                          <a:cs typeface="Times New Roman" panose="02020603050405020304" pitchFamily="18" charset="0"/>
                        </a:rPr>
                        <a:t>Sát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khuẩn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vùng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tiêm</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rộng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từ</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trong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ra</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ngoài</a:t>
                      </a:r>
                      <a:r>
                        <a:rPr lang="en-US" sz="2200" dirty="0">
                          <a:effectLst/>
                          <a:latin typeface="Times New Roman" panose="02020603050405020304" pitchFamily="18" charset="0"/>
                          <a:cs typeface="Times New Roman" panose="02020603050405020304" pitchFamily="18" charset="0"/>
                        </a:rPr>
                        <a:t> 5cm</a:t>
                      </a:r>
                    </a:p>
                  </a:txBody>
                  <a:tcPr marL="19886" marR="19886" marT="9943" marB="9943"/>
                </a:tc>
                <a:extLst>
                  <a:ext uri="{0D108BD9-81ED-4DB2-BD59-A6C34878D82A}">
                    <a16:rowId xmlns:a16="http://schemas.microsoft.com/office/drawing/2014/main" val="10005"/>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6</a:t>
                      </a:r>
                    </a:p>
                  </a:txBody>
                  <a:tcPr marL="19886" marR="19886" marT="9943" marB="9943"/>
                </a:tc>
                <a:tc>
                  <a:txBody>
                    <a:bodyPr/>
                    <a:lstStyle/>
                    <a:p>
                      <a:r>
                        <a:rPr lang="en-US" sz="2200" dirty="0" err="1">
                          <a:effectLst/>
                          <a:latin typeface="Times New Roman" panose="02020603050405020304" pitchFamily="18" charset="0"/>
                          <a:cs typeface="Times New Roman" panose="02020603050405020304" pitchFamily="18" charset="0"/>
                        </a:rPr>
                        <a:t>Sát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khuẩn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lại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tay</a:t>
                      </a:r>
                      <a:endParaRPr lang="en-US" sz="2200" dirty="0">
                        <a:effectLst/>
                        <a:latin typeface="Times New Roman" panose="02020603050405020304" pitchFamily="18" charset="0"/>
                        <a:cs typeface="Times New Roman" panose="02020603050405020304" pitchFamily="18" charset="0"/>
                      </a:endParaRPr>
                    </a:p>
                  </a:txBody>
                  <a:tcPr marL="19886" marR="19886" marT="9943" marB="9943"/>
                </a:tc>
                <a:extLst>
                  <a:ext uri="{0D108BD9-81ED-4DB2-BD59-A6C34878D82A}">
                    <a16:rowId xmlns:a16="http://schemas.microsoft.com/office/drawing/2014/main" val="10006"/>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7</a:t>
                      </a:r>
                    </a:p>
                  </a:txBody>
                  <a:tcPr marL="19886" marR="19886" marT="9943" marB="9943"/>
                </a:tc>
                <a:tc>
                  <a:txBody>
                    <a:bodyPr/>
                    <a:lstStyle/>
                    <a:p>
                      <a:r>
                        <a:rPr lang="en-US" sz="2200" dirty="0" err="1">
                          <a:effectLst/>
                          <a:latin typeface="Times New Roman" panose="02020603050405020304" pitchFamily="18" charset="0"/>
                          <a:cs typeface="Times New Roman" panose="02020603050405020304" pitchFamily="18" charset="0"/>
                        </a:rPr>
                        <a:t>Đuổi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khí</a:t>
                      </a:r>
                      <a:endParaRPr lang="en-US" sz="2200" dirty="0">
                        <a:effectLst/>
                        <a:latin typeface="Times New Roman" panose="02020603050405020304" pitchFamily="18" charset="0"/>
                        <a:cs typeface="Times New Roman" panose="02020603050405020304" pitchFamily="18" charset="0"/>
                      </a:endParaRPr>
                    </a:p>
                  </a:txBody>
                  <a:tcPr marL="19886" marR="19886" marT="9943" marB="9943"/>
                </a:tc>
                <a:extLst>
                  <a:ext uri="{0D108BD9-81ED-4DB2-BD59-A6C34878D82A}">
                    <a16:rowId xmlns:a16="http://schemas.microsoft.com/office/drawing/2014/main" val="10007"/>
                  </a:ext>
                </a:extLst>
              </a:tr>
              <a:tr h="446762">
                <a:tc>
                  <a:txBody>
                    <a:bodyPr/>
                    <a:lstStyle/>
                    <a:p>
                      <a:pPr algn="ctr"/>
                      <a:r>
                        <a:rPr lang="en-US" sz="2200" dirty="0">
                          <a:effectLst/>
                          <a:latin typeface="Times New Roman" panose="02020603050405020304" pitchFamily="18" charset="0"/>
                          <a:cs typeface="Times New Roman" panose="02020603050405020304" pitchFamily="18" charset="0"/>
                        </a:rPr>
                        <a:t> 8</a:t>
                      </a:r>
                    </a:p>
                  </a:txBody>
                  <a:tcPr marL="19886" marR="19886" marT="9943" marB="9943"/>
                </a:tc>
                <a:tc>
                  <a:txBody>
                    <a:bodyPr/>
                    <a:lstStyle/>
                    <a:p>
                      <a:r>
                        <a:rPr lang="en-US" sz="2200" dirty="0" err="1">
                          <a:effectLst/>
                          <a:latin typeface="Times New Roman" panose="02020603050405020304" pitchFamily="18" charset="0"/>
                          <a:cs typeface="Times New Roman" panose="02020603050405020304" pitchFamily="18" charset="0"/>
                        </a:rPr>
                        <a:t>Căng</a:t>
                      </a:r>
                      <a:r>
                        <a:rPr lang="en-US" sz="2200" dirty="0">
                          <a:effectLst/>
                          <a:latin typeface="Times New Roman" panose="02020603050405020304" pitchFamily="18" charset="0"/>
                          <a:cs typeface="Times New Roman" panose="02020603050405020304" pitchFamily="18" charset="0"/>
                        </a:rPr>
                        <a:t> da, </a:t>
                      </a:r>
                      <a:r>
                        <a:rPr lang="en-US" sz="2200" dirty="0" err="1">
                          <a:effectLst/>
                          <a:latin typeface="Times New Roman" panose="02020603050405020304" pitchFamily="18" charset="0"/>
                          <a:cs typeface="Times New Roman" panose="02020603050405020304" pitchFamily="18" charset="0"/>
                        </a:rPr>
                        <a:t>để</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mặt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vát</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kim</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lên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trên</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đâm</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kim</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góc</a:t>
                      </a:r>
                      <a:r>
                        <a:rPr lang="en-US" sz="2200" dirty="0">
                          <a:effectLst/>
                          <a:latin typeface="Times New Roman" panose="02020603050405020304" pitchFamily="18" charset="0"/>
                          <a:cs typeface="Times New Roman" panose="02020603050405020304" pitchFamily="18" charset="0"/>
                        </a:rPr>
                        <a:t> 15 </a:t>
                      </a:r>
                      <a:r>
                        <a:rPr lang="en-US" sz="2200" dirty="0" err="1">
                          <a:effectLst/>
                          <a:latin typeface="Times New Roman" panose="02020603050405020304" pitchFamily="18" charset="0"/>
                          <a:cs typeface="Times New Roman" panose="02020603050405020304" pitchFamily="18" charset="0"/>
                        </a:rPr>
                        <a:t>độ</a:t>
                      </a:r>
                      <a:r>
                        <a:rPr lang="en-US" sz="2200" dirty="0">
                          <a:effectLst/>
                          <a:latin typeface="Times New Roman" panose="02020603050405020304" pitchFamily="18" charset="0"/>
                          <a:cs typeface="Times New Roman" panose="02020603050405020304" pitchFamily="18" charset="0"/>
                        </a:rPr>
                        <a:t> so </a:t>
                      </a:r>
                      <a:r>
                        <a:rPr lang="en-US" sz="2200" dirty="0" err="1">
                          <a:effectLst/>
                          <a:latin typeface="Times New Roman" panose="02020603050405020304" pitchFamily="18" charset="0"/>
                          <a:cs typeface="Times New Roman" panose="02020603050405020304" pitchFamily="18" charset="0"/>
                        </a:rPr>
                        <a:t>với</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mặt</a:t>
                      </a:r>
                      <a:r>
                        <a:rPr lang="en-US" sz="2200" dirty="0">
                          <a:effectLst/>
                          <a:latin typeface="Times New Roman" panose="02020603050405020304" pitchFamily="18" charset="0"/>
                          <a:cs typeface="Times New Roman" panose="02020603050405020304" pitchFamily="18" charset="0"/>
                        </a:rPr>
                        <a:t> da</a:t>
                      </a:r>
                    </a:p>
                  </a:txBody>
                  <a:tcPr marL="19886" marR="19886" marT="9943" marB="9943"/>
                </a:tc>
                <a:extLst>
                  <a:ext uri="{0D108BD9-81ED-4DB2-BD59-A6C34878D82A}">
                    <a16:rowId xmlns:a16="http://schemas.microsoft.com/office/drawing/2014/main" val="10008"/>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9</a:t>
                      </a:r>
                    </a:p>
                  </a:txBody>
                  <a:tcPr marL="19886" marR="19886" marT="9943" marB="9943"/>
                </a:tc>
                <a:tc>
                  <a:txBody>
                    <a:bodyPr/>
                    <a:lstStyle/>
                    <a:p>
                      <a:r>
                        <a:rPr lang="vi-VN" sz="2200" dirty="0">
                          <a:effectLst/>
                          <a:latin typeface="Times New Roman" panose="02020603050405020304" pitchFamily="18" charset="0"/>
                          <a:cs typeface="Times New Roman" panose="02020603050405020304" pitchFamily="18" charset="0"/>
                        </a:rPr>
                        <a:t>Bơm 1/10 ml thuốc (nổi phồng da cam)</a:t>
                      </a:r>
                    </a:p>
                  </a:txBody>
                  <a:tcPr marL="19886" marR="19886" marT="9943" marB="9943"/>
                </a:tc>
                <a:extLst>
                  <a:ext uri="{0D108BD9-81ED-4DB2-BD59-A6C34878D82A}">
                    <a16:rowId xmlns:a16="http://schemas.microsoft.com/office/drawing/2014/main" val="10009"/>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10</a:t>
                      </a:r>
                    </a:p>
                  </a:txBody>
                  <a:tcPr marL="19886" marR="19886" marT="9943" marB="9943"/>
                </a:tc>
                <a:tc>
                  <a:txBody>
                    <a:bodyPr/>
                    <a:lstStyle/>
                    <a:p>
                      <a:r>
                        <a:rPr lang="vi-VN" sz="2200" dirty="0">
                          <a:effectLst/>
                          <a:latin typeface="Times New Roman" panose="02020603050405020304" pitchFamily="18" charset="0"/>
                          <a:cs typeface="Times New Roman" panose="02020603050405020304" pitchFamily="18" charset="0"/>
                        </a:rPr>
                        <a:t>Rút kim nhanh theo hướng đâm kim vào</a:t>
                      </a:r>
                    </a:p>
                  </a:txBody>
                  <a:tcPr marL="19886" marR="19886" marT="9943" marB="9943"/>
                </a:tc>
                <a:extLst>
                  <a:ext uri="{0D108BD9-81ED-4DB2-BD59-A6C34878D82A}">
                    <a16:rowId xmlns:a16="http://schemas.microsoft.com/office/drawing/2014/main" val="10010"/>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11</a:t>
                      </a:r>
                    </a:p>
                  </a:txBody>
                  <a:tcPr marL="19886" marR="19886" marT="9943" marB="9943"/>
                </a:tc>
                <a:tc>
                  <a:txBody>
                    <a:bodyPr/>
                    <a:lstStyle/>
                    <a:p>
                      <a:r>
                        <a:rPr lang="en-US" sz="2200" dirty="0" err="1">
                          <a:effectLst/>
                          <a:latin typeface="Times New Roman" panose="02020603050405020304" pitchFamily="18" charset="0"/>
                          <a:cs typeface="Times New Roman" panose="02020603050405020304" pitchFamily="18" charset="0"/>
                        </a:rPr>
                        <a:t>Cố</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định</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kim</a:t>
                      </a:r>
                      <a:r>
                        <a:rPr lang="en-US" sz="2200" dirty="0">
                          <a:effectLst/>
                          <a:latin typeface="Times New Roman" panose="02020603050405020304" pitchFamily="18" charset="0"/>
                          <a:cs typeface="Times New Roman" panose="02020603050405020304" pitchFamily="18" charset="0"/>
                        </a:rPr>
                        <a:t> an </a:t>
                      </a:r>
                      <a:r>
                        <a:rPr lang="en-US" sz="2200" dirty="0" err="1">
                          <a:effectLst/>
                          <a:latin typeface="Times New Roman" panose="02020603050405020304" pitchFamily="18" charset="0"/>
                          <a:cs typeface="Times New Roman" panose="02020603050405020304" pitchFamily="18" charset="0"/>
                        </a:rPr>
                        <a:t>toàn</a:t>
                      </a:r>
                      <a:endParaRPr lang="en-US" sz="2200" dirty="0">
                        <a:effectLst/>
                        <a:latin typeface="Times New Roman" panose="02020603050405020304" pitchFamily="18" charset="0"/>
                        <a:cs typeface="Times New Roman" panose="02020603050405020304" pitchFamily="18" charset="0"/>
                      </a:endParaRPr>
                    </a:p>
                  </a:txBody>
                  <a:tcPr marL="19886" marR="19886" marT="9943" marB="9943"/>
                </a:tc>
                <a:extLst>
                  <a:ext uri="{0D108BD9-81ED-4DB2-BD59-A6C34878D82A}">
                    <a16:rowId xmlns:a16="http://schemas.microsoft.com/office/drawing/2014/main" val="10011"/>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12</a:t>
                      </a:r>
                    </a:p>
                  </a:txBody>
                  <a:tcPr marL="19886" marR="19886" marT="9943" marB="9943"/>
                </a:tc>
                <a:tc>
                  <a:txBody>
                    <a:bodyPr/>
                    <a:lstStyle/>
                    <a:p>
                      <a:r>
                        <a:rPr lang="en-US" sz="2200" dirty="0" err="1">
                          <a:effectLst/>
                          <a:latin typeface="Times New Roman" panose="02020603050405020304" pitchFamily="18" charset="0"/>
                          <a:cs typeface="Times New Roman" panose="02020603050405020304" pitchFamily="18" charset="0"/>
                        </a:rPr>
                        <a:t>Tháo</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găng</a:t>
                      </a:r>
                      <a:r>
                        <a:rPr lang="en-US" sz="2200" dirty="0">
                          <a:effectLst/>
                          <a:latin typeface="Times New Roman" panose="02020603050405020304" pitchFamily="18" charset="0"/>
                          <a:cs typeface="Times New Roman" panose="02020603050405020304" pitchFamily="18" charset="0"/>
                        </a:rPr>
                        <a:t> </a:t>
                      </a:r>
                      <a:r>
                        <a:rPr lang="en-US" sz="2200" dirty="0" err="1">
                          <a:effectLst/>
                          <a:latin typeface="Times New Roman" panose="02020603050405020304" pitchFamily="18" charset="0"/>
                          <a:cs typeface="Times New Roman" panose="02020603050405020304" pitchFamily="18" charset="0"/>
                        </a:rPr>
                        <a:t>tay</a:t>
                      </a:r>
                      <a:endParaRPr lang="en-US" sz="2200" dirty="0">
                        <a:effectLst/>
                        <a:latin typeface="Times New Roman" panose="02020603050405020304" pitchFamily="18" charset="0"/>
                        <a:cs typeface="Times New Roman" panose="02020603050405020304" pitchFamily="18" charset="0"/>
                      </a:endParaRPr>
                    </a:p>
                  </a:txBody>
                  <a:tcPr marL="19886" marR="19886" marT="9943" marB="9943"/>
                </a:tc>
                <a:extLst>
                  <a:ext uri="{0D108BD9-81ED-4DB2-BD59-A6C34878D82A}">
                    <a16:rowId xmlns:a16="http://schemas.microsoft.com/office/drawing/2014/main" val="10012"/>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13</a:t>
                      </a:r>
                    </a:p>
                  </a:txBody>
                  <a:tcPr marL="19886" marR="19886" marT="9943" marB="9943"/>
                </a:tc>
                <a:tc>
                  <a:txBody>
                    <a:bodyPr/>
                    <a:lstStyle/>
                    <a:p>
                      <a:r>
                        <a:rPr lang="vi-VN" sz="2200" dirty="0">
                          <a:effectLst/>
                          <a:latin typeface="Times New Roman" panose="02020603050405020304" pitchFamily="18" charset="0"/>
                          <a:cs typeface="Times New Roman" panose="02020603050405020304" pitchFamily="18" charset="0"/>
                        </a:rPr>
                        <a:t>Khoanh tròn nơi tiêm nếu thử phản ứng thuốc</a:t>
                      </a:r>
                    </a:p>
                  </a:txBody>
                  <a:tcPr marL="19886" marR="19886" marT="9943" marB="9943"/>
                </a:tc>
                <a:extLst>
                  <a:ext uri="{0D108BD9-81ED-4DB2-BD59-A6C34878D82A}">
                    <a16:rowId xmlns:a16="http://schemas.microsoft.com/office/drawing/2014/main" val="10013"/>
                  </a:ext>
                </a:extLst>
              </a:tr>
              <a:tr h="343121">
                <a:tc>
                  <a:txBody>
                    <a:bodyPr/>
                    <a:lstStyle/>
                    <a:p>
                      <a:pPr algn="ctr"/>
                      <a:r>
                        <a:rPr lang="en-US" sz="2200" dirty="0">
                          <a:effectLst/>
                          <a:latin typeface="Times New Roman" panose="02020603050405020304" pitchFamily="18" charset="0"/>
                          <a:cs typeface="Times New Roman" panose="02020603050405020304" pitchFamily="18" charset="0"/>
                        </a:rPr>
                        <a:t> 14</a:t>
                      </a:r>
                    </a:p>
                  </a:txBody>
                  <a:tcPr marL="19886" marR="19886" marT="9943" marB="9943"/>
                </a:tc>
                <a:tc>
                  <a:txBody>
                    <a:bodyPr/>
                    <a:lstStyle/>
                    <a:p>
                      <a:r>
                        <a:rPr lang="vi-VN" sz="2200" dirty="0">
                          <a:effectLst/>
                          <a:latin typeface="Times New Roman" panose="02020603050405020304" pitchFamily="18" charset="0"/>
                          <a:cs typeface="Times New Roman" panose="02020603050405020304" pitchFamily="18" charset="0"/>
                        </a:rPr>
                        <a:t>Dặn người bệnh không được chạm nơi vùng tiêm</a:t>
                      </a:r>
                    </a:p>
                  </a:txBody>
                  <a:tcPr marL="19886" marR="19886" marT="9943" marB="9943"/>
                </a:tc>
                <a:extLst>
                  <a:ext uri="{0D108BD9-81ED-4DB2-BD59-A6C34878D82A}">
                    <a16:rowId xmlns:a16="http://schemas.microsoft.com/office/drawing/2014/main" val="10014"/>
                  </a:ext>
                </a:extLst>
              </a:tr>
              <a:tr h="446762">
                <a:tc>
                  <a:txBody>
                    <a:bodyPr/>
                    <a:lstStyle/>
                    <a:p>
                      <a:pPr algn="ctr"/>
                      <a:r>
                        <a:rPr lang="en-US" sz="2200" dirty="0">
                          <a:effectLst/>
                          <a:latin typeface="Times New Roman" panose="02020603050405020304" pitchFamily="18" charset="0"/>
                          <a:cs typeface="Times New Roman" panose="02020603050405020304" pitchFamily="18" charset="0"/>
                        </a:rPr>
                        <a:t> 15</a:t>
                      </a:r>
                    </a:p>
                  </a:txBody>
                  <a:tcPr marL="19886" marR="19886" marT="9943" marB="9943"/>
                </a:tc>
                <a:tc>
                  <a:txBody>
                    <a:bodyPr/>
                    <a:lstStyle/>
                    <a:p>
                      <a:r>
                        <a:rPr lang="vi-VN" sz="2200" dirty="0">
                          <a:effectLst/>
                          <a:latin typeface="Times New Roman" panose="02020603050405020304" pitchFamily="18" charset="0"/>
                          <a:cs typeface="Times New Roman" panose="02020603050405020304" pitchFamily="18" charset="0"/>
                        </a:rPr>
                        <a:t>Báo giải thích cho ngưởi bệnh biết việc đã xong, giúp người bệnh tiện nghi</a:t>
                      </a:r>
                    </a:p>
                  </a:txBody>
                  <a:tcPr marL="19886" marR="19886" marT="9943" marB="9943"/>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272583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81597"/>
            <a:ext cx="9603275" cy="1049235"/>
          </a:xfrm>
        </p:spPr>
        <p:txBody>
          <a:bodyPr/>
          <a:lstStyle/>
          <a:p>
            <a:r>
              <a:rPr lang="vi-VN" b="1" i="1" dirty="0"/>
              <a:t>Tiêm dưới da</a:t>
            </a:r>
            <a:endParaRPr lang="en-US" dirty="0"/>
          </a:p>
        </p:txBody>
      </p:sp>
      <p:sp>
        <p:nvSpPr>
          <p:cNvPr id="3" name="Content Placeholder 2"/>
          <p:cNvSpPr>
            <a:spLocks noGrp="1"/>
          </p:cNvSpPr>
          <p:nvPr>
            <p:ph idx="1"/>
          </p:nvPr>
        </p:nvSpPr>
        <p:spPr/>
        <p:txBody>
          <a:bodyPr>
            <a:noAutofit/>
          </a:bodyPr>
          <a:lstStyle/>
          <a:p>
            <a:pPr marL="0" indent="0">
              <a:buNone/>
            </a:pPr>
            <a:r>
              <a:rPr lang="vi-VN" sz="2400" b="1" dirty="0">
                <a:latin typeface="Times New Roman" panose="02020603050405020304" pitchFamily="18" charset="0"/>
                <a:cs typeface="Times New Roman" panose="02020603050405020304" pitchFamily="18" charset="0"/>
              </a:rPr>
              <a:t>a, Chỉ định</a:t>
            </a:r>
            <a:endParaRPr lang="en-US" sz="2400" b="1"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Tiêm thuốc vào mô liên kết dưới da.</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Thuốc dầu, thuốc kháng sinh...</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b, Chống chỉ định</a:t>
            </a:r>
            <a:endParaRPr lang="en-US" sz="2400" b="1"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Có tiền sử phản ứng với thuốc sẽ tiêm.</a:t>
            </a:r>
            <a:endParaRPr lang="en-US"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Những thuốc gây hoại tử tổ chức.</a:t>
            </a:r>
            <a:endParaRPr lang="en-US" sz="2400" dirty="0">
              <a:latin typeface="Times New Roman" panose="02020603050405020304" pitchFamily="18" charset="0"/>
              <a:cs typeface="Times New Roman" panose="02020603050405020304" pitchFamily="18" charset="0"/>
            </a:endParaRPr>
          </a:p>
          <a:p>
            <a:pPr marL="0" indent="0">
              <a:buNone/>
            </a:pPr>
            <a:r>
              <a:rPr lang="vi-VN" sz="2400" b="1" dirty="0">
                <a:latin typeface="Times New Roman" panose="02020603050405020304" pitchFamily="18" charset="0"/>
                <a:cs typeface="Times New Roman" panose="02020603050405020304" pitchFamily="18" charset="0"/>
              </a:rPr>
              <a:t>c, Kỹ thuật tiến hành</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877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2015732"/>
            <a:ext cx="9603275" cy="3887826"/>
          </a:xfrm>
        </p:spPr>
        <p:txBody>
          <a:bodyPr>
            <a:noAutofit/>
          </a:bodyPr>
          <a:lstStyle/>
          <a:p>
            <a:pPr>
              <a:buFont typeface="Wingdings" panose="05000000000000000000" pitchFamily="2" charset="2"/>
              <a:buChar char="v"/>
            </a:pPr>
            <a:r>
              <a:rPr lang="vi-VN" sz="2200" b="1" dirty="0">
                <a:solidFill>
                  <a:srgbClr val="FF0000"/>
                </a:solidFill>
                <a:latin typeface="Times New Roman" panose="02020603050405020304" pitchFamily="18" charset="0"/>
                <a:cs typeface="Times New Roman" panose="02020603050405020304" pitchFamily="18" charset="0"/>
              </a:rPr>
              <a:t>Mục đích</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Duy trì một nồng độ thuốc hằng định trong máu.</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200" b="1" dirty="0" err="1">
                <a:solidFill>
                  <a:srgbClr val="FF0000"/>
                </a:solidFill>
                <a:latin typeface="Times New Roman" panose="02020603050405020304" pitchFamily="18" charset="0"/>
                <a:cs typeface="Times New Roman" panose="02020603050405020304" pitchFamily="18" charset="0"/>
              </a:rPr>
              <a:t>Chỉ</a:t>
            </a:r>
            <a:r>
              <a:rPr lang="en-US" sz="2200" b="1" dirty="0">
                <a:solidFill>
                  <a:srgbClr val="FF0000"/>
                </a:solidFill>
                <a:latin typeface="Times New Roman" panose="02020603050405020304" pitchFamily="18" charset="0"/>
                <a:cs typeface="Times New Roman" panose="02020603050405020304" pitchFamily="18" charset="0"/>
              </a:rPr>
              <a:t> </a:t>
            </a:r>
            <a:r>
              <a:rPr lang="en-US" sz="2200" b="1" dirty="0" err="1">
                <a:solidFill>
                  <a:srgbClr val="FF0000"/>
                </a:solidFill>
                <a:latin typeface="Times New Roman" panose="02020603050405020304" pitchFamily="18" charset="0"/>
                <a:cs typeface="Times New Roman" panose="02020603050405020304" pitchFamily="18" charset="0"/>
              </a:rPr>
              <a:t>định</a:t>
            </a:r>
            <a:r>
              <a:rPr lang="en-US" sz="2200" b="1" dirty="0">
                <a:solidFill>
                  <a:srgbClr val="FF0000"/>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Muốn có hiệu quả ngay.</a:t>
            </a:r>
            <a:endParaRPr lang="en-US" sz="2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200" dirty="0">
                <a:latin typeface="Times New Roman"/>
                <a:cs typeface="Times New Roman"/>
              </a:rPr>
              <a:t>Thuốc không uống được hoặc không nên uống.</a:t>
            </a:r>
            <a:endParaRPr lang="en-US" sz="2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Những trường hợp đặc biệt bệnh nhân không uống thuốc được.</a:t>
            </a:r>
            <a:endParaRPr lang="en-US" sz="22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Trong những trường hợp cấp cứu cần có hiệu quả nhanh của thuốc. </a:t>
            </a:r>
            <a:endParaRPr lang="en-US" sz="2200" dirty="0">
              <a:latin typeface="Times New Roman" panose="02020603050405020304" pitchFamily="18" charset="0"/>
              <a:cs typeface="Times New Roman" panose="02020603050405020304" pitchFamily="18" charset="0"/>
            </a:endParaRPr>
          </a:p>
          <a:p>
            <a:pPr lvl="1"/>
            <a:r>
              <a:rPr lang="vi-VN" sz="2200" dirty="0">
                <a:latin typeface="Times New Roman"/>
                <a:cs typeface="Times New Roman"/>
              </a:rPr>
              <a:t>Thuốc bị phá </a:t>
            </a:r>
            <a:r>
              <a:rPr lang="vi-VN" sz="2200" dirty="0" err="1">
                <a:latin typeface="Times New Roman"/>
                <a:cs typeface="Times New Roman"/>
              </a:rPr>
              <a:t>huỷ</a:t>
            </a:r>
            <a:r>
              <a:rPr lang="vi-VN" sz="2200" dirty="0">
                <a:latin typeface="Times New Roman"/>
                <a:cs typeface="Times New Roman"/>
              </a:rPr>
              <a:t> bở  i dịch dạ dày, ví dụ: uống </a:t>
            </a:r>
            <a:r>
              <a:rPr lang="vi-VN" sz="2200" dirty="0" err="1">
                <a:latin typeface="Times New Roman"/>
                <a:cs typeface="Times New Roman"/>
              </a:rPr>
              <a:t>atropin</a:t>
            </a:r>
            <a:r>
              <a:rPr lang="vi-VN" sz="2200" dirty="0">
                <a:latin typeface="Times New Roman"/>
                <a:cs typeface="Times New Roman"/>
              </a:rPr>
              <a:t> </a:t>
            </a:r>
            <a:r>
              <a:rPr lang="vi-VN" sz="2200" dirty="0" err="1">
                <a:latin typeface="Times New Roman"/>
                <a:cs typeface="Times New Roman"/>
              </a:rPr>
              <a:t>sulfat</a:t>
            </a:r>
            <a:r>
              <a:rPr lang="vi-VN" sz="2200" dirty="0">
                <a:latin typeface="Times New Roman"/>
                <a:cs typeface="Times New Roman"/>
              </a:rPr>
              <a:t>.</a:t>
            </a:r>
            <a:endParaRPr lang="en-US" sz="2200" dirty="0">
              <a:latin typeface="Times New Roman"/>
              <a:cs typeface="Times New Roman"/>
            </a:endParaRPr>
          </a:p>
          <a:p>
            <a:pPr lvl="1">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Trong các trường hợp bệnh nhân không uống được hoặc không nuốt được</a:t>
            </a:r>
            <a:r>
              <a:rPr lang="en-US" sz="2200" dirty="0">
                <a:latin typeface="Times New Roman" panose="02020603050405020304" pitchFamily="18" charset="0"/>
                <a:cs typeface="Times New Roman" panose="02020603050405020304" pitchFamily="18" charset="0"/>
              </a:rPr>
              <a:t>.</a:t>
            </a:r>
          </a:p>
        </p:txBody>
      </p:sp>
      <p:sp>
        <p:nvSpPr>
          <p:cNvPr id="5" name="Title 4">
            <a:extLst>
              <a:ext uri="{FF2B5EF4-FFF2-40B4-BE49-F238E27FC236}">
                <a16:creationId xmlns:a16="http://schemas.microsoft.com/office/drawing/2014/main" id="{6784B749-8A8F-9DBF-2313-0513854CD815}"/>
              </a:ext>
            </a:extLst>
          </p:cNvPr>
          <p:cNvSpPr>
            <a:spLocks noGrp="1"/>
          </p:cNvSpPr>
          <p:nvPr>
            <p:ph type="title"/>
          </p:nvPr>
        </p:nvSpPr>
        <p:spPr>
          <a:xfrm>
            <a:off x="1451578" y="1268346"/>
            <a:ext cx="9603275" cy="1049235"/>
          </a:xfrm>
        </p:spPr>
        <p:txBody>
          <a:bodyPr/>
          <a:lstStyle/>
          <a:p>
            <a:r>
              <a:rPr lang="vi-VN" b="1" dirty="0">
                <a:latin typeface="Times New Roman" panose="02020603050405020304" pitchFamily="18" charset="0"/>
                <a:cs typeface="Times New Roman" panose="02020603050405020304" pitchFamily="18" charset="0"/>
              </a:rPr>
              <a:t>I. KỸ THUẬT TIÊM THUỐC</a:t>
            </a:r>
            <a:endParaRPr lang="en-VN"/>
          </a:p>
        </p:txBody>
      </p:sp>
    </p:spTree>
    <p:extLst>
      <p:ext uri="{BB962C8B-B14F-4D97-AF65-F5344CB8AC3E}">
        <p14:creationId xmlns:p14="http://schemas.microsoft.com/office/powerpoint/2010/main" val="219811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70" y="0"/>
            <a:ext cx="9603275" cy="1049235"/>
          </a:xfrm>
        </p:spPr>
        <p:txBody>
          <a:bodyPr/>
          <a:lstStyle/>
          <a:p>
            <a:r>
              <a:rPr lang="vi-VN" b="1" i="1" dirty="0"/>
              <a:t>Tiêm dưới da</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9219244"/>
              </p:ext>
            </p:extLst>
          </p:nvPr>
        </p:nvGraphicFramePr>
        <p:xfrm>
          <a:off x="1007166" y="533439"/>
          <a:ext cx="9952498" cy="5566559"/>
        </p:xfrm>
        <a:graphic>
          <a:graphicData uri="http://schemas.openxmlformats.org/drawingml/2006/table">
            <a:tbl>
              <a:tblPr>
                <a:tableStyleId>{8A107856-5554-42FB-B03E-39F5DBC370BA}</a:tableStyleId>
              </a:tblPr>
              <a:tblGrid>
                <a:gridCol w="589423">
                  <a:extLst>
                    <a:ext uri="{9D8B030D-6E8A-4147-A177-3AD203B41FA5}">
                      <a16:colId xmlns:a16="http://schemas.microsoft.com/office/drawing/2014/main" val="20000"/>
                    </a:ext>
                  </a:extLst>
                </a:gridCol>
                <a:gridCol w="7816106">
                  <a:extLst>
                    <a:ext uri="{9D8B030D-6E8A-4147-A177-3AD203B41FA5}">
                      <a16:colId xmlns:a16="http://schemas.microsoft.com/office/drawing/2014/main" val="20001"/>
                    </a:ext>
                  </a:extLst>
                </a:gridCol>
                <a:gridCol w="544141">
                  <a:extLst>
                    <a:ext uri="{9D8B030D-6E8A-4147-A177-3AD203B41FA5}">
                      <a16:colId xmlns:a16="http://schemas.microsoft.com/office/drawing/2014/main" val="20002"/>
                    </a:ext>
                  </a:extLst>
                </a:gridCol>
                <a:gridCol w="534138">
                  <a:extLst>
                    <a:ext uri="{9D8B030D-6E8A-4147-A177-3AD203B41FA5}">
                      <a16:colId xmlns:a16="http://schemas.microsoft.com/office/drawing/2014/main" val="20003"/>
                    </a:ext>
                  </a:extLst>
                </a:gridCol>
                <a:gridCol w="468690">
                  <a:extLst>
                    <a:ext uri="{9D8B030D-6E8A-4147-A177-3AD203B41FA5}">
                      <a16:colId xmlns:a16="http://schemas.microsoft.com/office/drawing/2014/main" val="20004"/>
                    </a:ext>
                  </a:extLst>
                </a:gridCol>
              </a:tblGrid>
              <a:tr h="543793">
                <a:tc>
                  <a:txBody>
                    <a:bodyPr/>
                    <a:lstStyle/>
                    <a:p>
                      <a:r>
                        <a:rPr lang="en-US" sz="1800" b="1" dirty="0">
                          <a:effectLst/>
                          <a:latin typeface="Times New Roman" panose="02020603050405020304" pitchFamily="18" charset="0"/>
                          <a:cs typeface="Times New Roman" panose="02020603050405020304" pitchFamily="18" charset="0"/>
                        </a:rPr>
                        <a:t>STT</a:t>
                      </a:r>
                    </a:p>
                  </a:txBody>
                  <a:tcPr marL="30672" marR="30672" marT="15336" marB="15336"/>
                </a:tc>
                <a:tc>
                  <a:txBody>
                    <a:bodyPr/>
                    <a:lstStyle/>
                    <a:p>
                      <a:r>
                        <a:rPr lang="en-US" sz="1800" b="1" dirty="0" err="1">
                          <a:effectLst/>
                          <a:latin typeface="Times New Roman" panose="02020603050405020304" pitchFamily="18" charset="0"/>
                          <a:cs typeface="Times New Roman" panose="02020603050405020304" pitchFamily="18" charset="0"/>
                        </a:rPr>
                        <a:t>Nội</a:t>
                      </a:r>
                      <a:r>
                        <a:rPr lang="en-US" sz="1800" b="1" dirty="0">
                          <a:effectLst/>
                          <a:latin typeface="Times New Roman" panose="02020603050405020304" pitchFamily="18" charset="0"/>
                          <a:cs typeface="Times New Roman" panose="02020603050405020304" pitchFamily="18" charset="0"/>
                        </a:rPr>
                        <a:t> dung</a:t>
                      </a:r>
                    </a:p>
                  </a:txBody>
                  <a:tcPr marL="30672" marR="30672" marT="15336" marB="15336"/>
                </a:tc>
                <a:tc>
                  <a:txBody>
                    <a:bodyPr/>
                    <a:lstStyle/>
                    <a:p>
                      <a:r>
                        <a:rPr lang="en-US" sz="1800" b="1" dirty="0">
                          <a:effectLst/>
                          <a:latin typeface="Times New Roman" panose="02020603050405020304" pitchFamily="18" charset="0"/>
                          <a:cs typeface="Times New Roman" panose="02020603050405020304" pitchFamily="18" charset="0"/>
                        </a:rPr>
                        <a:t>0</a:t>
                      </a:r>
                    </a:p>
                  </a:txBody>
                  <a:tcPr marL="30672" marR="30672" marT="15336" marB="15336"/>
                </a:tc>
                <a:tc>
                  <a:txBody>
                    <a:bodyPr/>
                    <a:lstStyle/>
                    <a:p>
                      <a:r>
                        <a:rPr lang="en-US" sz="1800" b="1">
                          <a:effectLst/>
                          <a:latin typeface="Times New Roman" panose="02020603050405020304" pitchFamily="18" charset="0"/>
                          <a:cs typeface="Times New Roman" panose="02020603050405020304" pitchFamily="18" charset="0"/>
                        </a:rPr>
                        <a:t>1</a:t>
                      </a:r>
                    </a:p>
                  </a:txBody>
                  <a:tcPr marL="30672" marR="30672" marT="15336" marB="15336"/>
                </a:tc>
                <a:tc>
                  <a:txBody>
                    <a:bodyPr/>
                    <a:lstStyle/>
                    <a:p>
                      <a:r>
                        <a:rPr lang="en-US" sz="1800" b="1" dirty="0">
                          <a:effectLst/>
                          <a:latin typeface="Times New Roman" panose="02020603050405020304" pitchFamily="18" charset="0"/>
                          <a:cs typeface="Times New Roman" panose="02020603050405020304" pitchFamily="18" charset="0"/>
                        </a:rPr>
                        <a:t>2</a:t>
                      </a:r>
                    </a:p>
                  </a:txBody>
                  <a:tcPr marL="30672" marR="30672" marT="15336" marB="15336"/>
                </a:tc>
                <a:extLst>
                  <a:ext uri="{0D108BD9-81ED-4DB2-BD59-A6C34878D82A}">
                    <a16:rowId xmlns:a16="http://schemas.microsoft.com/office/drawing/2014/main" val="10000"/>
                  </a:ext>
                </a:extLst>
              </a:tr>
              <a:tr h="295510">
                <a:tc>
                  <a:txBody>
                    <a:bodyPr/>
                    <a:lstStyle/>
                    <a:p>
                      <a:r>
                        <a:rPr lang="en-US" sz="1800" dirty="0">
                          <a:effectLst/>
                          <a:latin typeface="Times New Roman" panose="02020603050405020304" pitchFamily="18" charset="0"/>
                          <a:cs typeface="Times New Roman" panose="02020603050405020304" pitchFamily="18" charset="0"/>
                        </a:rPr>
                        <a:t>1</a:t>
                      </a:r>
                    </a:p>
                  </a:txBody>
                  <a:tcPr marL="30672" marR="30672" marT="15336" marB="15336"/>
                </a:tc>
                <a:tc>
                  <a:txBody>
                    <a:bodyPr/>
                    <a:lstStyle/>
                    <a:p>
                      <a:r>
                        <a:rPr lang="vi-VN" sz="1800" dirty="0">
                          <a:effectLst/>
                          <a:latin typeface="Times New Roman" panose="02020603050405020304" pitchFamily="18" charset="0"/>
                          <a:cs typeface="Times New Roman" panose="02020603050405020304" pitchFamily="18" charset="0"/>
                        </a:rPr>
                        <a:t>Đối chiếu đúng người bệnh, báo và giải thích</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01"/>
                  </a:ext>
                </a:extLst>
              </a:tr>
              <a:tr h="295510">
                <a:tc>
                  <a:txBody>
                    <a:bodyPr/>
                    <a:lstStyle/>
                    <a:p>
                      <a:r>
                        <a:rPr lang="en-US" sz="1800">
                          <a:effectLst/>
                          <a:latin typeface="Times New Roman" panose="02020603050405020304" pitchFamily="18" charset="0"/>
                          <a:cs typeface="Times New Roman" panose="02020603050405020304" pitchFamily="18" charset="0"/>
                        </a:rPr>
                        <a:t>3</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endParaRPr lang="en-US" sz="1800" dirty="0">
                        <a:effectLst/>
                        <a:latin typeface="Times New Roman" panose="02020603050405020304" pitchFamily="18" charset="0"/>
                        <a:cs typeface="Times New Roman" panose="02020603050405020304" pitchFamily="18" charset="0"/>
                      </a:endParaRP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02"/>
                  </a:ext>
                </a:extLst>
              </a:tr>
              <a:tr h="295510">
                <a:tc>
                  <a:txBody>
                    <a:bodyPr/>
                    <a:lstStyle/>
                    <a:p>
                      <a:r>
                        <a:rPr lang="en-US" sz="1800">
                          <a:effectLst/>
                          <a:latin typeface="Times New Roman" panose="02020603050405020304" pitchFamily="18" charset="0"/>
                          <a:cs typeface="Times New Roman" panose="02020603050405020304" pitchFamily="18" charset="0"/>
                        </a:rPr>
                        <a:t>4</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Xác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định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endParaRPr lang="en-US" sz="1800" dirty="0">
                        <a:effectLst/>
                        <a:latin typeface="Times New Roman" panose="02020603050405020304" pitchFamily="18" charset="0"/>
                        <a:cs typeface="Times New Roman" panose="02020603050405020304" pitchFamily="18" charset="0"/>
                      </a:endParaRP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03"/>
                  </a:ext>
                </a:extLst>
              </a:tr>
              <a:tr h="295510">
                <a:tc>
                  <a:txBody>
                    <a:bodyPr/>
                    <a:lstStyle/>
                    <a:p>
                      <a:r>
                        <a:rPr lang="en-US" sz="1800">
                          <a:effectLst/>
                          <a:latin typeface="Times New Roman" panose="02020603050405020304" pitchFamily="18" charset="0"/>
                          <a:cs typeface="Times New Roman" panose="02020603050405020304" pitchFamily="18" charset="0"/>
                        </a:rPr>
                        <a:t>5</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Mang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tay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sạch</a:t>
                      </a:r>
                      <a:endParaRPr lang="en-US" sz="1800" dirty="0">
                        <a:effectLst/>
                        <a:latin typeface="Times New Roman" panose="02020603050405020304" pitchFamily="18" charset="0"/>
                        <a:cs typeface="Times New Roman" panose="02020603050405020304" pitchFamily="18" charset="0"/>
                      </a:endParaRP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04"/>
                  </a:ext>
                </a:extLst>
              </a:tr>
              <a:tr h="353610">
                <a:tc>
                  <a:txBody>
                    <a:bodyPr/>
                    <a:lstStyle/>
                    <a:p>
                      <a:r>
                        <a:rPr lang="en-US" sz="1800">
                          <a:effectLst/>
                          <a:latin typeface="Times New Roman" panose="02020603050405020304" pitchFamily="18" charset="0"/>
                          <a:cs typeface="Times New Roman" panose="02020603050405020304" pitchFamily="18" charset="0"/>
                        </a:rPr>
                        <a:t>6</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Sát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khuẩn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rộng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từ</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ngoài</a:t>
                      </a:r>
                      <a:r>
                        <a:rPr lang="en-US" sz="1800" dirty="0">
                          <a:effectLst/>
                          <a:latin typeface="Times New Roman" panose="02020603050405020304" pitchFamily="18" charset="0"/>
                          <a:cs typeface="Times New Roman" panose="02020603050405020304" pitchFamily="18" charset="0"/>
                        </a:rPr>
                        <a:t> 5 cm</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05"/>
                  </a:ext>
                </a:extLst>
              </a:tr>
              <a:tr h="295510">
                <a:tc>
                  <a:txBody>
                    <a:bodyPr/>
                    <a:lstStyle/>
                    <a:p>
                      <a:r>
                        <a:rPr lang="en-US" sz="1800">
                          <a:effectLst/>
                          <a:latin typeface="Times New Roman" panose="02020603050405020304" pitchFamily="18" charset="0"/>
                          <a:cs typeface="Times New Roman" panose="02020603050405020304" pitchFamily="18" charset="0"/>
                        </a:rPr>
                        <a:t>7</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Sát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khuẩn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tay</a:t>
                      </a:r>
                      <a:endParaRPr lang="en-US" sz="1800" dirty="0">
                        <a:effectLst/>
                        <a:latin typeface="Times New Roman" panose="02020603050405020304" pitchFamily="18" charset="0"/>
                        <a:cs typeface="Times New Roman" panose="02020603050405020304" pitchFamily="18" charset="0"/>
                      </a:endParaRP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06"/>
                  </a:ext>
                </a:extLst>
              </a:tr>
              <a:tr h="295510">
                <a:tc>
                  <a:txBody>
                    <a:bodyPr/>
                    <a:lstStyle/>
                    <a:p>
                      <a:r>
                        <a:rPr lang="en-US" sz="1800">
                          <a:effectLst/>
                          <a:latin typeface="Times New Roman" panose="02020603050405020304" pitchFamily="18" charset="0"/>
                          <a:cs typeface="Times New Roman" panose="02020603050405020304" pitchFamily="18" charset="0"/>
                        </a:rPr>
                        <a:t>8</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Đuổi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khí</a:t>
                      </a:r>
                      <a:endParaRPr lang="en-US" sz="1800" dirty="0">
                        <a:effectLst/>
                        <a:latin typeface="Times New Roman" panose="02020603050405020304" pitchFamily="18" charset="0"/>
                        <a:cs typeface="Times New Roman" panose="02020603050405020304" pitchFamily="18" charset="0"/>
                      </a:endParaRP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07"/>
                  </a:ext>
                </a:extLst>
              </a:tr>
              <a:tr h="353610">
                <a:tc>
                  <a:txBody>
                    <a:bodyPr/>
                    <a:lstStyle/>
                    <a:p>
                      <a:r>
                        <a:rPr lang="en-US" sz="1800">
                          <a:effectLst/>
                          <a:latin typeface="Times New Roman" panose="02020603050405020304" pitchFamily="18" charset="0"/>
                          <a:cs typeface="Times New Roman" panose="02020603050405020304" pitchFamily="18" charset="0"/>
                        </a:rPr>
                        <a:t>9</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Véo</a:t>
                      </a:r>
                      <a:r>
                        <a:rPr lang="en-US" sz="1800" dirty="0">
                          <a:effectLst/>
                          <a:latin typeface="Times New Roman" panose="02020603050405020304" pitchFamily="18" charset="0"/>
                          <a:cs typeface="Times New Roman" panose="02020603050405020304" pitchFamily="18" charset="0"/>
                        </a:rPr>
                        <a:t> da, </a:t>
                      </a:r>
                      <a:r>
                        <a:rPr lang="en-US" sz="1800" dirty="0" err="1">
                          <a:effectLst/>
                          <a:latin typeface="Times New Roman" panose="02020603050405020304" pitchFamily="18" charset="0"/>
                          <a:cs typeface="Times New Roman" panose="02020603050405020304" pitchFamily="18" charset="0"/>
                        </a:rPr>
                        <a:t>đâm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góc</a:t>
                      </a:r>
                      <a:r>
                        <a:rPr lang="en-US" sz="1800" dirty="0">
                          <a:effectLst/>
                          <a:latin typeface="Times New Roman" panose="02020603050405020304" pitchFamily="18" charset="0"/>
                          <a:cs typeface="Times New Roman" panose="02020603050405020304" pitchFamily="18" charset="0"/>
                        </a:rPr>
                        <a:t> 45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so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mặt</a:t>
                      </a:r>
                      <a:r>
                        <a:rPr lang="en-US" sz="1800" dirty="0">
                          <a:effectLst/>
                          <a:latin typeface="Times New Roman" panose="02020603050405020304" pitchFamily="18" charset="0"/>
                          <a:cs typeface="Times New Roman" panose="02020603050405020304" pitchFamily="18" charset="0"/>
                        </a:rPr>
                        <a:t> da</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08"/>
                  </a:ext>
                </a:extLst>
              </a:tr>
              <a:tr h="295510">
                <a:tc>
                  <a:txBody>
                    <a:bodyPr/>
                    <a:lstStyle/>
                    <a:p>
                      <a:r>
                        <a:rPr lang="en-US" sz="1800">
                          <a:effectLst/>
                          <a:latin typeface="Times New Roman" panose="02020603050405020304" pitchFamily="18" charset="0"/>
                          <a:cs typeface="Times New Roman" panose="02020603050405020304" pitchFamily="18" charset="0"/>
                        </a:rPr>
                        <a:t>10</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Rút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nòng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kiểm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endParaRPr lang="en-US" sz="1800" dirty="0">
                        <a:effectLst/>
                        <a:latin typeface="Times New Roman" panose="02020603050405020304" pitchFamily="18" charset="0"/>
                        <a:cs typeface="Times New Roman" panose="02020603050405020304" pitchFamily="18" charset="0"/>
                      </a:endParaRP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09"/>
                  </a:ext>
                </a:extLst>
              </a:tr>
              <a:tr h="295510">
                <a:tc>
                  <a:txBody>
                    <a:bodyPr/>
                    <a:lstStyle/>
                    <a:p>
                      <a:r>
                        <a:rPr lang="en-US" sz="1800">
                          <a:effectLst/>
                          <a:latin typeface="Times New Roman" panose="02020603050405020304" pitchFamily="18" charset="0"/>
                          <a:cs typeface="Times New Roman" panose="02020603050405020304" pitchFamily="18" charset="0"/>
                        </a:rPr>
                        <a:t>11</a:t>
                      </a:r>
                    </a:p>
                  </a:txBody>
                  <a:tcPr marL="30672" marR="30672" marT="15336" marB="15336"/>
                </a:tc>
                <a:tc>
                  <a:txBody>
                    <a:bodyPr/>
                    <a:lstStyle/>
                    <a:p>
                      <a:r>
                        <a:rPr lang="vi-VN" sz="1800">
                          <a:effectLst/>
                          <a:latin typeface="Times New Roman" panose="02020603050405020304" pitchFamily="18" charset="0"/>
                          <a:cs typeface="Times New Roman" panose="02020603050405020304" pitchFamily="18" charset="0"/>
                        </a:rPr>
                        <a:t>Bơm thuốc chậm</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10"/>
                  </a:ext>
                </a:extLst>
              </a:tr>
              <a:tr h="295510">
                <a:tc>
                  <a:txBody>
                    <a:bodyPr/>
                    <a:lstStyle/>
                    <a:p>
                      <a:r>
                        <a:rPr lang="en-US" sz="1800">
                          <a:effectLst/>
                          <a:latin typeface="Times New Roman" panose="02020603050405020304" pitchFamily="18" charset="0"/>
                          <a:cs typeface="Times New Roman" panose="02020603050405020304" pitchFamily="18" charset="0"/>
                        </a:rPr>
                        <a:t>12</a:t>
                      </a:r>
                    </a:p>
                  </a:txBody>
                  <a:tcPr marL="30672" marR="30672" marT="15336" marB="15336"/>
                </a:tc>
                <a:tc>
                  <a:txBody>
                    <a:bodyPr/>
                    <a:lstStyle/>
                    <a:p>
                      <a:r>
                        <a:rPr lang="vi-VN" sz="1800" dirty="0">
                          <a:effectLst/>
                          <a:latin typeface="Times New Roman" panose="02020603050405020304" pitchFamily="18" charset="0"/>
                          <a:cs typeface="Times New Roman" panose="02020603050405020304" pitchFamily="18" charset="0"/>
                        </a:rPr>
                        <a:t>Rút kim nhanh theo hướng đâm kim vào</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11"/>
                  </a:ext>
                </a:extLst>
              </a:tr>
              <a:tr h="295510">
                <a:tc>
                  <a:txBody>
                    <a:bodyPr/>
                    <a:lstStyle/>
                    <a:p>
                      <a:r>
                        <a:rPr lang="en-US" sz="1800">
                          <a:effectLst/>
                          <a:latin typeface="Times New Roman" panose="02020603050405020304" pitchFamily="18" charset="0"/>
                          <a:cs typeface="Times New Roman" panose="02020603050405020304" pitchFamily="18" charset="0"/>
                        </a:rPr>
                        <a:t>13</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Sát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khuẩn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lại</a:t>
                      </a:r>
                      <a:r>
                        <a:rPr lang="en-US" sz="1800" dirty="0">
                          <a:effectLst/>
                          <a:latin typeface="Times New Roman" panose="02020603050405020304" pitchFamily="18" charset="0"/>
                          <a:cs typeface="Times New Roman" panose="02020603050405020304" pitchFamily="18" charset="0"/>
                        </a:rPr>
                        <a:t> vi </a:t>
                      </a:r>
                      <a:r>
                        <a:rPr lang="en-US" sz="1800" dirty="0" err="1">
                          <a:effectLst/>
                          <a:latin typeface="Times New Roman" panose="02020603050405020304" pitchFamily="18" charset="0"/>
                          <a:cs typeface="Times New Roman" panose="02020603050405020304" pitchFamily="18" charset="0"/>
                        </a:rPr>
                        <a:t>trí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endParaRPr lang="en-US" sz="1800" dirty="0">
                        <a:effectLst/>
                        <a:latin typeface="Times New Roman" panose="02020603050405020304" pitchFamily="18" charset="0"/>
                        <a:cs typeface="Times New Roman" panose="02020603050405020304" pitchFamily="18" charset="0"/>
                      </a:endParaRP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12"/>
                  </a:ext>
                </a:extLst>
              </a:tr>
              <a:tr h="295510">
                <a:tc>
                  <a:txBody>
                    <a:bodyPr/>
                    <a:lstStyle/>
                    <a:p>
                      <a:r>
                        <a:rPr lang="en-US" sz="1800">
                          <a:effectLst/>
                          <a:latin typeface="Times New Roman" panose="02020603050405020304" pitchFamily="18" charset="0"/>
                          <a:cs typeface="Times New Roman" panose="02020603050405020304" pitchFamily="18" charset="0"/>
                        </a:rPr>
                        <a:t>14</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Cố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định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kim</a:t>
                      </a:r>
                      <a:r>
                        <a:rPr lang="en-US" sz="1800" dirty="0">
                          <a:effectLst/>
                          <a:latin typeface="Times New Roman" panose="02020603050405020304" pitchFamily="18" charset="0"/>
                          <a:cs typeface="Times New Roman" panose="02020603050405020304" pitchFamily="18" charset="0"/>
                        </a:rPr>
                        <a:t> an </a:t>
                      </a:r>
                      <a:r>
                        <a:rPr lang="en-US" sz="1800" dirty="0" err="1">
                          <a:effectLst/>
                          <a:latin typeface="Times New Roman" panose="02020603050405020304" pitchFamily="18" charset="0"/>
                          <a:cs typeface="Times New Roman" panose="02020603050405020304" pitchFamily="18" charset="0"/>
                        </a:rPr>
                        <a:t>toàn</a:t>
                      </a:r>
                      <a:endParaRPr lang="en-US" sz="1800" dirty="0">
                        <a:effectLst/>
                        <a:latin typeface="Times New Roman" panose="02020603050405020304" pitchFamily="18" charset="0"/>
                        <a:cs typeface="Times New Roman" panose="02020603050405020304" pitchFamily="18" charset="0"/>
                      </a:endParaRP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13"/>
                  </a:ext>
                </a:extLst>
              </a:tr>
              <a:tr h="295510">
                <a:tc>
                  <a:txBody>
                    <a:bodyPr/>
                    <a:lstStyle/>
                    <a:p>
                      <a:r>
                        <a:rPr lang="en-US" sz="1800">
                          <a:effectLst/>
                          <a:latin typeface="Times New Roman" panose="02020603050405020304" pitchFamily="18" charset="0"/>
                          <a:cs typeface="Times New Roman" panose="02020603050405020304" pitchFamily="18" charset="0"/>
                        </a:rPr>
                        <a:t>15</a:t>
                      </a:r>
                    </a:p>
                  </a:txBody>
                  <a:tcPr marL="30672" marR="30672" marT="15336" marB="15336"/>
                </a:tc>
                <a:tc>
                  <a:txBody>
                    <a:bodyPr/>
                    <a:lstStyle/>
                    <a:p>
                      <a:r>
                        <a:rPr lang="en-US" sz="1800" dirty="0" err="1">
                          <a:effectLst/>
                          <a:latin typeface="Times New Roman" panose="02020603050405020304" pitchFamily="18" charset="0"/>
                          <a:cs typeface="Times New Roman" panose="02020603050405020304" pitchFamily="18" charset="0"/>
                        </a:rPr>
                        <a:t>Tháo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tay</a:t>
                      </a:r>
                      <a:endParaRPr lang="en-US" sz="1800" dirty="0">
                        <a:effectLst/>
                        <a:latin typeface="Times New Roman" panose="02020603050405020304" pitchFamily="18" charset="0"/>
                        <a:cs typeface="Times New Roman" panose="02020603050405020304" pitchFamily="18" charset="0"/>
                      </a:endParaRP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14"/>
                  </a:ext>
                </a:extLst>
              </a:tr>
              <a:tr h="350650">
                <a:tc>
                  <a:txBody>
                    <a:bodyPr/>
                    <a:lstStyle/>
                    <a:p>
                      <a:r>
                        <a:rPr lang="en-US" sz="1800">
                          <a:effectLst/>
                          <a:latin typeface="Times New Roman" panose="02020603050405020304" pitchFamily="18" charset="0"/>
                          <a:cs typeface="Times New Roman" panose="02020603050405020304" pitchFamily="18" charset="0"/>
                        </a:rPr>
                        <a:t>16</a:t>
                      </a:r>
                    </a:p>
                  </a:txBody>
                  <a:tcPr marL="30672" marR="30672" marT="15336" marB="15336"/>
                </a:tc>
                <a:tc>
                  <a:txBody>
                    <a:bodyPr/>
                    <a:lstStyle/>
                    <a:p>
                      <a:r>
                        <a:rPr lang="vi-VN" sz="1800" dirty="0">
                          <a:effectLst/>
                          <a:latin typeface="Times New Roman" panose="02020603050405020304" pitchFamily="18" charset="0"/>
                          <a:cs typeface="Times New Roman" panose="02020603050405020304" pitchFamily="18" charset="0"/>
                        </a:rPr>
                        <a:t>Báo giải thích cho ngưởi bệnh biết việc đã xong, giúp người bệnh tiện nghi</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15"/>
                  </a:ext>
                </a:extLst>
              </a:tr>
              <a:tr h="295510">
                <a:tc>
                  <a:txBody>
                    <a:bodyPr/>
                    <a:lstStyle/>
                    <a:p>
                      <a:r>
                        <a:rPr lang="en-US" sz="1800">
                          <a:effectLst/>
                          <a:latin typeface="Times New Roman" panose="02020603050405020304" pitchFamily="18" charset="0"/>
                          <a:cs typeface="Times New Roman" panose="02020603050405020304" pitchFamily="18" charset="0"/>
                        </a:rPr>
                        <a:t>17</a:t>
                      </a:r>
                    </a:p>
                  </a:txBody>
                  <a:tcPr marL="30672" marR="30672" marT="15336" marB="15336"/>
                </a:tc>
                <a:tc>
                  <a:txBody>
                    <a:bodyPr/>
                    <a:lstStyle/>
                    <a:p>
                      <a:r>
                        <a:rPr lang="vi-VN" sz="1800" dirty="0">
                          <a:effectLst/>
                          <a:latin typeface="Times New Roman" panose="02020603050405020304" pitchFamily="18" charset="0"/>
                          <a:cs typeface="Times New Roman" panose="02020603050405020304" pitchFamily="18" charset="0"/>
                        </a:rPr>
                        <a:t>Ghi hồ sơ</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a:effectLst/>
                          <a:latin typeface="Times New Roman" panose="02020603050405020304" pitchFamily="18" charset="0"/>
                          <a:cs typeface="Times New Roman" panose="02020603050405020304" pitchFamily="18" charset="0"/>
                        </a:rPr>
                        <a:t> </a:t>
                      </a:r>
                    </a:p>
                  </a:txBody>
                  <a:tcPr marL="30672" marR="30672" marT="15336" marB="15336"/>
                </a:tc>
                <a:tc>
                  <a:txBody>
                    <a:bodyPr/>
                    <a:lstStyle/>
                    <a:p>
                      <a:r>
                        <a:rPr lang="en-US" sz="600" dirty="0">
                          <a:effectLst/>
                          <a:latin typeface="Times New Roman" panose="02020603050405020304" pitchFamily="18" charset="0"/>
                          <a:cs typeface="Times New Roman" panose="02020603050405020304" pitchFamily="18" charset="0"/>
                        </a:rPr>
                        <a:t> </a:t>
                      </a:r>
                    </a:p>
                  </a:txBody>
                  <a:tcPr marL="30672" marR="30672" marT="15336" marB="15336"/>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254273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41840"/>
            <a:ext cx="9603275" cy="1049235"/>
          </a:xfrm>
        </p:spPr>
        <p:txBody>
          <a:bodyPr/>
          <a:lstStyle/>
          <a:p>
            <a:pPr lvl="0"/>
            <a:r>
              <a:rPr lang="vi-VN" b="1" i="1" dirty="0"/>
              <a:t>Tiêm bắp</a:t>
            </a:r>
            <a:br>
              <a:rPr lang="en-US" dirty="0"/>
            </a:br>
            <a:endParaRPr lang="en-US" dirty="0"/>
          </a:p>
        </p:txBody>
      </p:sp>
      <p:sp>
        <p:nvSpPr>
          <p:cNvPr id="5" name="Content Placeholder 4"/>
          <p:cNvSpPr>
            <a:spLocks noGrp="1"/>
          </p:cNvSpPr>
          <p:nvPr>
            <p:ph idx="1"/>
          </p:nvPr>
        </p:nvSpPr>
        <p:spPr/>
        <p:txBody>
          <a:bodyPr/>
          <a:lstStyle/>
          <a:p>
            <a:pPr marL="0" indent="0">
              <a:buNone/>
            </a:pPr>
            <a:r>
              <a:rPr lang="vi-VN" b="1" dirty="0">
                <a:latin typeface="Times New Roman" panose="02020603050405020304" pitchFamily="18" charset="0"/>
                <a:cs typeface="Times New Roman" panose="02020603050405020304" pitchFamily="18" charset="0"/>
              </a:rPr>
              <a:t>a, Chỉ định</a:t>
            </a:r>
            <a:endParaRPr lang="en-US" b="1"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Thuốc dầu, thuốc sữa, thuốc kháng sinh...</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Thuốc chậm tan: muối bạc, thuỷ ngân...</a:t>
            </a:r>
            <a:endParaRPr lang="en-US" dirty="0">
              <a:latin typeface="Times New Roman" panose="02020603050405020304" pitchFamily="18" charset="0"/>
              <a:cs typeface="Times New Roman" panose="02020603050405020304" pitchFamily="18" charset="0"/>
            </a:endParaRPr>
          </a:p>
          <a:p>
            <a:pPr marL="0" indent="0">
              <a:buNone/>
            </a:pPr>
            <a:r>
              <a:rPr lang="vi-VN" b="1" dirty="0">
                <a:latin typeface="Times New Roman" panose="02020603050405020304" pitchFamily="18" charset="0"/>
                <a:cs typeface="Times New Roman" panose="02020603050405020304" pitchFamily="18" charset="0"/>
              </a:rPr>
              <a:t>b, Chống chỉ định</a:t>
            </a:r>
            <a:endParaRPr lang="en-US" b="1"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Có tiền sử phản ứng với thuốc sẽ tiêm.</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Những thuốc gây hoại tử tổ chức.</a:t>
            </a:r>
            <a:endParaRPr lang="en-US" dirty="0">
              <a:latin typeface="Times New Roman" panose="02020603050405020304" pitchFamily="18" charset="0"/>
              <a:cs typeface="Times New Roman" panose="02020603050405020304" pitchFamily="18" charset="0"/>
            </a:endParaRPr>
          </a:p>
          <a:p>
            <a:pPr marL="0" indent="0">
              <a:buNone/>
            </a:pPr>
            <a:r>
              <a:rPr lang="vi-VN" b="1" dirty="0">
                <a:latin typeface="Times New Roman" panose="02020603050405020304" pitchFamily="18" charset="0"/>
                <a:cs typeface="Times New Roman" panose="02020603050405020304" pitchFamily="18" charset="0"/>
              </a:rPr>
              <a:t>c, Kỹ thuật tiến hành</a:t>
            </a: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0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05D6-6C8F-3A67-4EDA-329385BF7048}"/>
              </a:ext>
            </a:extLst>
          </p:cNvPr>
          <p:cNvSpPr>
            <a:spLocks noGrp="1"/>
          </p:cNvSpPr>
          <p:nvPr>
            <p:ph type="title"/>
          </p:nvPr>
        </p:nvSpPr>
        <p:spPr/>
        <p:txBody>
          <a:bodyPr/>
          <a:lstStyle/>
          <a:p>
            <a:r>
              <a:rPr lang="en-GB" err="1">
                <a:latin typeface="Times New Roman"/>
                <a:cs typeface="Times New Roman"/>
              </a:rPr>
              <a:t>Phân</a:t>
            </a:r>
            <a:r>
              <a:rPr lang="en-GB" dirty="0">
                <a:latin typeface="Times New Roman"/>
                <a:cs typeface="Times New Roman"/>
              </a:rPr>
              <a:t> </a:t>
            </a:r>
            <a:r>
              <a:rPr lang="en-GB" err="1">
                <a:latin typeface="Times New Roman"/>
                <a:cs typeface="Times New Roman"/>
              </a:rPr>
              <a:t>loại</a:t>
            </a:r>
            <a:r>
              <a:rPr lang="en-GB" dirty="0">
                <a:latin typeface="Times New Roman"/>
                <a:cs typeface="Times New Roman"/>
              </a:rPr>
              <a:t> </a:t>
            </a:r>
            <a:r>
              <a:rPr lang="en-GB" err="1">
                <a:latin typeface="Times New Roman"/>
                <a:cs typeface="Times New Roman"/>
              </a:rPr>
              <a:t>tiêm</a:t>
            </a:r>
            <a:r>
              <a:rPr lang="en-GB" dirty="0">
                <a:latin typeface="Times New Roman"/>
                <a:cs typeface="Times New Roman"/>
              </a:rPr>
              <a:t> </a:t>
            </a:r>
            <a:r>
              <a:rPr lang="en-GB" err="1">
                <a:latin typeface="Times New Roman"/>
                <a:cs typeface="Times New Roman"/>
              </a:rPr>
              <a:t>bắp</a:t>
            </a:r>
            <a:endParaRPr lang="en-US" err="1">
              <a:latin typeface="Times New Roman"/>
              <a:cs typeface="Times New Roman"/>
            </a:endParaRPr>
          </a:p>
        </p:txBody>
      </p:sp>
      <p:sp>
        <p:nvSpPr>
          <p:cNvPr id="3" name="Content Placeholder 2">
            <a:extLst>
              <a:ext uri="{FF2B5EF4-FFF2-40B4-BE49-F238E27FC236}">
                <a16:creationId xmlns:a16="http://schemas.microsoft.com/office/drawing/2014/main" id="{E9B68CDB-01FB-0934-21FD-088132B55ADD}"/>
              </a:ext>
            </a:extLst>
          </p:cNvPr>
          <p:cNvSpPr>
            <a:spLocks noGrp="1"/>
          </p:cNvSpPr>
          <p:nvPr>
            <p:ph idx="1"/>
          </p:nvPr>
        </p:nvSpPr>
        <p:spPr/>
        <p:txBody>
          <a:bodyPr/>
          <a:lstStyle/>
          <a:p>
            <a:r>
              <a:rPr lang="en-GB" dirty="0" err="1"/>
              <a:t>Nông</a:t>
            </a:r>
            <a:r>
              <a:rPr lang="en-GB" dirty="0"/>
              <a:t>: 2-3ml (Delta + </a:t>
            </a:r>
            <a:r>
              <a:rPr lang="en-GB" dirty="0" err="1"/>
              <a:t>Đùi</a:t>
            </a:r>
            <a:r>
              <a:rPr lang="en-GB" dirty="0"/>
              <a:t>).</a:t>
            </a:r>
          </a:p>
          <a:p>
            <a:r>
              <a:rPr lang="en-GB" dirty="0" err="1"/>
              <a:t>Sâu</a:t>
            </a:r>
            <a:r>
              <a:rPr lang="en-GB" dirty="0"/>
              <a:t>: 5ml (</a:t>
            </a:r>
            <a:r>
              <a:rPr lang="en-GB" dirty="0" err="1"/>
              <a:t>Mông</a:t>
            </a:r>
            <a:r>
              <a:rPr lang="en-GB" dirty="0"/>
              <a:t>).</a:t>
            </a:r>
          </a:p>
        </p:txBody>
      </p:sp>
    </p:spTree>
    <p:extLst>
      <p:ext uri="{BB962C8B-B14F-4D97-AF65-F5344CB8AC3E}">
        <p14:creationId xmlns:p14="http://schemas.microsoft.com/office/powerpoint/2010/main" val="1551320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052" y="92768"/>
            <a:ext cx="9603275" cy="1049235"/>
          </a:xfrm>
        </p:spPr>
        <p:txBody>
          <a:bodyPr/>
          <a:lstStyle/>
          <a:p>
            <a:r>
              <a:rPr lang="vi-VN" b="1" i="1" dirty="0"/>
              <a:t>Tiêm bắp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9811821"/>
              </p:ext>
            </p:extLst>
          </p:nvPr>
        </p:nvGraphicFramePr>
        <p:xfrm>
          <a:off x="424070" y="624111"/>
          <a:ext cx="11237841" cy="5394302"/>
        </p:xfrm>
        <a:graphic>
          <a:graphicData uri="http://schemas.openxmlformats.org/drawingml/2006/table">
            <a:tbl>
              <a:tblPr>
                <a:tableStyleId>{69CF1AB2-1976-4502-BF36-3FF5EA218861}</a:tableStyleId>
              </a:tblPr>
              <a:tblGrid>
                <a:gridCol w="384180">
                  <a:extLst>
                    <a:ext uri="{9D8B030D-6E8A-4147-A177-3AD203B41FA5}">
                      <a16:colId xmlns:a16="http://schemas.microsoft.com/office/drawing/2014/main" val="20000"/>
                    </a:ext>
                  </a:extLst>
                </a:gridCol>
                <a:gridCol w="9630737">
                  <a:extLst>
                    <a:ext uri="{9D8B030D-6E8A-4147-A177-3AD203B41FA5}">
                      <a16:colId xmlns:a16="http://schemas.microsoft.com/office/drawing/2014/main" val="20001"/>
                    </a:ext>
                  </a:extLst>
                </a:gridCol>
                <a:gridCol w="469051">
                  <a:extLst>
                    <a:ext uri="{9D8B030D-6E8A-4147-A177-3AD203B41FA5}">
                      <a16:colId xmlns:a16="http://schemas.microsoft.com/office/drawing/2014/main" val="20002"/>
                    </a:ext>
                  </a:extLst>
                </a:gridCol>
                <a:gridCol w="432886">
                  <a:extLst>
                    <a:ext uri="{9D8B030D-6E8A-4147-A177-3AD203B41FA5}">
                      <a16:colId xmlns:a16="http://schemas.microsoft.com/office/drawing/2014/main" val="20003"/>
                    </a:ext>
                  </a:extLst>
                </a:gridCol>
                <a:gridCol w="320987">
                  <a:extLst>
                    <a:ext uri="{9D8B030D-6E8A-4147-A177-3AD203B41FA5}">
                      <a16:colId xmlns:a16="http://schemas.microsoft.com/office/drawing/2014/main" val="20004"/>
                    </a:ext>
                  </a:extLst>
                </a:gridCol>
              </a:tblGrid>
              <a:tr h="396306">
                <a:tc>
                  <a:txBody>
                    <a:bodyPr/>
                    <a:lstStyle/>
                    <a:p>
                      <a:pPr algn="ctr"/>
                      <a:r>
                        <a:rPr lang="en-US" sz="2000" b="1" dirty="0" err="1">
                          <a:effectLst/>
                          <a:latin typeface="Times New Roman" panose="02020603050405020304" pitchFamily="18" charset="0"/>
                          <a:cs typeface="Times New Roman" panose="02020603050405020304" pitchFamily="18" charset="0"/>
                        </a:rPr>
                        <a:t>Stt</a:t>
                      </a:r>
                      <a:endParaRPr lang="en-US" sz="2000" b="1"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pPr algn="ctr"/>
                      <a:r>
                        <a:rPr lang="en-US" sz="2000" b="1" dirty="0" err="1">
                          <a:effectLst/>
                          <a:latin typeface="Times New Roman" panose="02020603050405020304" pitchFamily="18" charset="0"/>
                          <a:cs typeface="Times New Roman" panose="02020603050405020304" pitchFamily="18" charset="0"/>
                        </a:rPr>
                        <a:t>Nội</a:t>
                      </a:r>
                      <a:r>
                        <a:rPr lang="en-US" sz="2000" b="1" dirty="0">
                          <a:effectLst/>
                          <a:latin typeface="Times New Roman" panose="02020603050405020304" pitchFamily="18" charset="0"/>
                          <a:cs typeface="Times New Roman" panose="02020603050405020304" pitchFamily="18" charset="0"/>
                        </a:rPr>
                        <a:t> dung</a:t>
                      </a:r>
                    </a:p>
                  </a:txBody>
                  <a:tcPr marL="30047" marR="30047" marT="15024" marB="15024"/>
                </a:tc>
                <a:tc>
                  <a:txBody>
                    <a:bodyPr/>
                    <a:lstStyle/>
                    <a:p>
                      <a:r>
                        <a:rPr lang="en-US" sz="1800" dirty="0">
                          <a:effectLst/>
                          <a:latin typeface="Times New Roman" panose="02020603050405020304" pitchFamily="18" charset="0"/>
                          <a:cs typeface="Times New Roman" panose="02020603050405020304" pitchFamily="18" charset="0"/>
                        </a:rPr>
                        <a:t>0</a:t>
                      </a:r>
                    </a:p>
                  </a:txBody>
                  <a:tcPr marL="30047" marR="30047" marT="15024" marB="15024"/>
                </a:tc>
                <a:tc>
                  <a:txBody>
                    <a:bodyPr/>
                    <a:lstStyle/>
                    <a:p>
                      <a:r>
                        <a:rPr lang="en-US" sz="1800" dirty="0">
                          <a:effectLst/>
                          <a:latin typeface="Times New Roman" panose="02020603050405020304" pitchFamily="18" charset="0"/>
                          <a:cs typeface="Times New Roman" panose="02020603050405020304" pitchFamily="18" charset="0"/>
                        </a:rPr>
                        <a:t>1</a:t>
                      </a:r>
                    </a:p>
                  </a:txBody>
                  <a:tcPr marL="30047" marR="30047" marT="15024" marB="15024"/>
                </a:tc>
                <a:tc>
                  <a:txBody>
                    <a:bodyPr/>
                    <a:lstStyle/>
                    <a:p>
                      <a:r>
                        <a:rPr lang="en-US" sz="1800" dirty="0">
                          <a:effectLst/>
                          <a:latin typeface="Times New Roman" panose="02020603050405020304" pitchFamily="18" charset="0"/>
                          <a:cs typeface="Times New Roman" panose="02020603050405020304" pitchFamily="18" charset="0"/>
                        </a:rPr>
                        <a:t>2</a:t>
                      </a:r>
                    </a:p>
                  </a:txBody>
                  <a:tcPr marL="30047" marR="30047" marT="15024" marB="15024"/>
                </a:tc>
                <a:extLst>
                  <a:ext uri="{0D108BD9-81ED-4DB2-BD59-A6C34878D82A}">
                    <a16:rowId xmlns:a16="http://schemas.microsoft.com/office/drawing/2014/main" val="10000"/>
                  </a:ext>
                </a:extLst>
              </a:tr>
              <a:tr h="281606">
                <a:tc>
                  <a:txBody>
                    <a:bodyPr/>
                    <a:lstStyle/>
                    <a:p>
                      <a:r>
                        <a:rPr lang="en-US" sz="1800" dirty="0">
                          <a:effectLst/>
                          <a:latin typeface="Times New Roman" panose="02020603050405020304" pitchFamily="18" charset="0"/>
                          <a:cs typeface="Times New Roman" panose="02020603050405020304" pitchFamily="18" charset="0"/>
                        </a:rPr>
                        <a:t>1</a:t>
                      </a:r>
                    </a:p>
                  </a:txBody>
                  <a:tcPr marL="30047" marR="30047" marT="15024" marB="15024"/>
                </a:tc>
                <a:tc>
                  <a:txBody>
                    <a:bodyPr/>
                    <a:lstStyle/>
                    <a:p>
                      <a:r>
                        <a:rPr lang="vi-VN" sz="1800" dirty="0">
                          <a:effectLst/>
                          <a:latin typeface="Times New Roman" panose="02020603050405020304" pitchFamily="18" charset="0"/>
                          <a:cs typeface="Times New Roman" panose="02020603050405020304" pitchFamily="18" charset="0"/>
                        </a:rPr>
                        <a:t>Đối chiếu đúng người bệnh, báo và giải thích</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01"/>
                  </a:ext>
                </a:extLst>
              </a:tr>
              <a:tr h="281606">
                <a:tc>
                  <a:txBody>
                    <a:bodyPr/>
                    <a:lstStyle/>
                    <a:p>
                      <a:r>
                        <a:rPr lang="en-US" sz="1800">
                          <a:effectLst/>
                          <a:latin typeface="Times New Roman" panose="02020603050405020304" pitchFamily="18" charset="0"/>
                          <a:cs typeface="Times New Roman" panose="02020603050405020304" pitchFamily="18" charset="0"/>
                        </a:rPr>
                        <a:t>3</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Để</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lộ</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endParaRPr lang="en-US" sz="1800"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02"/>
                  </a:ext>
                </a:extLst>
              </a:tr>
              <a:tr h="281606">
                <a:tc>
                  <a:txBody>
                    <a:bodyPr/>
                    <a:lstStyle/>
                    <a:p>
                      <a:r>
                        <a:rPr lang="en-US" sz="1800">
                          <a:effectLst/>
                          <a:latin typeface="Times New Roman" panose="02020603050405020304" pitchFamily="18" charset="0"/>
                          <a:cs typeface="Times New Roman" panose="02020603050405020304" pitchFamily="18" charset="0"/>
                        </a:rPr>
                        <a:t>4</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Xác</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định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endParaRPr lang="en-US" sz="1800"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03"/>
                  </a:ext>
                </a:extLst>
              </a:tr>
              <a:tr h="281606">
                <a:tc>
                  <a:txBody>
                    <a:bodyPr/>
                    <a:lstStyle/>
                    <a:p>
                      <a:r>
                        <a:rPr lang="en-US" sz="1800">
                          <a:effectLst/>
                          <a:latin typeface="Times New Roman" panose="02020603050405020304" pitchFamily="18" charset="0"/>
                          <a:cs typeface="Times New Roman" panose="02020603050405020304" pitchFamily="18" charset="0"/>
                        </a:rPr>
                        <a:t>5</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Mang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tay</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sạch</a:t>
                      </a:r>
                      <a:endParaRPr lang="en-US" sz="1800"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04"/>
                  </a:ext>
                </a:extLst>
              </a:tr>
              <a:tr h="308477">
                <a:tc>
                  <a:txBody>
                    <a:bodyPr/>
                    <a:lstStyle/>
                    <a:p>
                      <a:r>
                        <a:rPr lang="en-US" sz="1800">
                          <a:effectLst/>
                          <a:latin typeface="Times New Roman" panose="02020603050405020304" pitchFamily="18" charset="0"/>
                          <a:cs typeface="Times New Roman" panose="02020603050405020304" pitchFamily="18" charset="0"/>
                        </a:rPr>
                        <a:t>6</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Sát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khuẩn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vùng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rộng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từ</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trong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ra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ngoài</a:t>
                      </a:r>
                      <a:r>
                        <a:rPr lang="en-US" sz="1800" dirty="0">
                          <a:effectLst/>
                          <a:latin typeface="Times New Roman" panose="02020603050405020304" pitchFamily="18" charset="0"/>
                          <a:cs typeface="Times New Roman" panose="02020603050405020304" pitchFamily="18" charset="0"/>
                        </a:rPr>
                        <a:t> 5 cm</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05"/>
                  </a:ext>
                </a:extLst>
              </a:tr>
              <a:tr h="281606">
                <a:tc>
                  <a:txBody>
                    <a:bodyPr/>
                    <a:lstStyle/>
                    <a:p>
                      <a:r>
                        <a:rPr lang="en-US" sz="1800">
                          <a:effectLst/>
                          <a:latin typeface="Times New Roman" panose="02020603050405020304" pitchFamily="18" charset="0"/>
                          <a:cs typeface="Times New Roman" panose="02020603050405020304" pitchFamily="18" charset="0"/>
                        </a:rPr>
                        <a:t>7</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Sát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khuẩn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tay</a:t>
                      </a:r>
                      <a:endParaRPr lang="en-US" sz="1800"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06"/>
                  </a:ext>
                </a:extLst>
              </a:tr>
              <a:tr h="281606">
                <a:tc>
                  <a:txBody>
                    <a:bodyPr/>
                    <a:lstStyle/>
                    <a:p>
                      <a:r>
                        <a:rPr lang="en-US" sz="1800">
                          <a:effectLst/>
                          <a:latin typeface="Times New Roman" panose="02020603050405020304" pitchFamily="18" charset="0"/>
                          <a:cs typeface="Times New Roman" panose="02020603050405020304" pitchFamily="18" charset="0"/>
                        </a:rPr>
                        <a:t>8</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Đuổi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khí</a:t>
                      </a:r>
                      <a:endParaRPr lang="en-US" sz="1800"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07"/>
                  </a:ext>
                </a:extLst>
              </a:tr>
              <a:tr h="308477">
                <a:tc>
                  <a:txBody>
                    <a:bodyPr/>
                    <a:lstStyle/>
                    <a:p>
                      <a:r>
                        <a:rPr lang="en-US" sz="1800">
                          <a:effectLst/>
                          <a:latin typeface="Times New Roman" panose="02020603050405020304" pitchFamily="18" charset="0"/>
                          <a:cs typeface="Times New Roman" panose="02020603050405020304" pitchFamily="18" charset="0"/>
                        </a:rPr>
                        <a:t>9</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Căng</a:t>
                      </a:r>
                      <a:r>
                        <a:rPr lang="en-US" sz="1800" dirty="0">
                          <a:effectLst/>
                          <a:latin typeface="Times New Roman" panose="02020603050405020304" pitchFamily="18" charset="0"/>
                          <a:cs typeface="Times New Roman" panose="02020603050405020304" pitchFamily="18" charset="0"/>
                        </a:rPr>
                        <a:t> da, </a:t>
                      </a:r>
                      <a:r>
                        <a:rPr lang="en-US" sz="1800" dirty="0" err="1">
                          <a:effectLst/>
                          <a:latin typeface="Times New Roman" panose="02020603050405020304" pitchFamily="18" charset="0"/>
                          <a:cs typeface="Times New Roman" panose="02020603050405020304" pitchFamily="18" charset="0"/>
                        </a:rPr>
                        <a:t>đâm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góc</a:t>
                      </a:r>
                      <a:r>
                        <a:rPr lang="en-US" sz="1800" dirty="0">
                          <a:effectLst/>
                          <a:latin typeface="Times New Roman" panose="02020603050405020304" pitchFamily="18" charset="0"/>
                          <a:cs typeface="Times New Roman" panose="02020603050405020304" pitchFamily="18" charset="0"/>
                        </a:rPr>
                        <a:t> 90 </a:t>
                      </a:r>
                      <a:r>
                        <a:rPr lang="en-US" sz="1800" dirty="0" err="1">
                          <a:effectLst/>
                          <a:latin typeface="Times New Roman" panose="02020603050405020304" pitchFamily="18" charset="0"/>
                          <a:cs typeface="Times New Roman" panose="02020603050405020304" pitchFamily="18" charset="0"/>
                        </a:rPr>
                        <a:t>độ</a:t>
                      </a:r>
                      <a:r>
                        <a:rPr lang="en-US" sz="1800" dirty="0">
                          <a:effectLst/>
                          <a:latin typeface="Times New Roman" panose="02020603050405020304" pitchFamily="18" charset="0"/>
                          <a:cs typeface="Times New Roman" panose="02020603050405020304" pitchFamily="18" charset="0"/>
                        </a:rPr>
                        <a:t> so </a:t>
                      </a:r>
                      <a:r>
                        <a:rPr lang="en-US" sz="1800" dirty="0" err="1">
                          <a:effectLst/>
                          <a:latin typeface="Times New Roman" panose="02020603050405020304" pitchFamily="18" charset="0"/>
                          <a:cs typeface="Times New Roman" panose="02020603050405020304" pitchFamily="18" charset="0"/>
                        </a:rPr>
                        <a:t>với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mặt</a:t>
                      </a:r>
                      <a:r>
                        <a:rPr lang="en-US" sz="1800" dirty="0">
                          <a:effectLst/>
                          <a:latin typeface="Times New Roman" panose="02020603050405020304" pitchFamily="18" charset="0"/>
                          <a:cs typeface="Times New Roman" panose="02020603050405020304" pitchFamily="18" charset="0"/>
                        </a:rPr>
                        <a:t> da</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08"/>
                  </a:ext>
                </a:extLst>
              </a:tr>
              <a:tr h="281606">
                <a:tc>
                  <a:txBody>
                    <a:bodyPr/>
                    <a:lstStyle/>
                    <a:p>
                      <a:r>
                        <a:rPr lang="en-US" sz="1800">
                          <a:effectLst/>
                          <a:latin typeface="Times New Roman" panose="02020603050405020304" pitchFamily="18" charset="0"/>
                          <a:cs typeface="Times New Roman" panose="02020603050405020304" pitchFamily="18" charset="0"/>
                        </a:rPr>
                        <a:t>10</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Rút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nòng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kiểm</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tra</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không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có</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máu</a:t>
                      </a:r>
                      <a:endParaRPr lang="en-US" sz="1800"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09"/>
                  </a:ext>
                </a:extLst>
              </a:tr>
              <a:tr h="281606">
                <a:tc>
                  <a:txBody>
                    <a:bodyPr/>
                    <a:lstStyle/>
                    <a:p>
                      <a:r>
                        <a:rPr lang="en-US" sz="1800">
                          <a:effectLst/>
                          <a:latin typeface="Times New Roman" panose="02020603050405020304" pitchFamily="18" charset="0"/>
                          <a:cs typeface="Times New Roman" panose="02020603050405020304" pitchFamily="18" charset="0"/>
                        </a:rPr>
                        <a:t>11</a:t>
                      </a:r>
                    </a:p>
                  </a:txBody>
                  <a:tcPr marL="30047" marR="30047" marT="15024" marB="15024"/>
                </a:tc>
                <a:tc>
                  <a:txBody>
                    <a:bodyPr/>
                    <a:lstStyle/>
                    <a:p>
                      <a:r>
                        <a:rPr lang="vi-VN" sz="1800" dirty="0">
                          <a:effectLst/>
                          <a:latin typeface="Times New Roman" panose="02020603050405020304" pitchFamily="18" charset="0"/>
                          <a:cs typeface="Times New Roman" panose="02020603050405020304" pitchFamily="18" charset="0"/>
                        </a:rPr>
                        <a:t>Bơm thuốc chậm</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10"/>
                  </a:ext>
                </a:extLst>
              </a:tr>
              <a:tr h="281606">
                <a:tc>
                  <a:txBody>
                    <a:bodyPr/>
                    <a:lstStyle/>
                    <a:p>
                      <a:r>
                        <a:rPr lang="en-US" sz="1800">
                          <a:effectLst/>
                          <a:latin typeface="Times New Roman" panose="02020603050405020304" pitchFamily="18" charset="0"/>
                          <a:cs typeface="Times New Roman" panose="02020603050405020304" pitchFamily="18" charset="0"/>
                        </a:rPr>
                        <a:t>12</a:t>
                      </a:r>
                    </a:p>
                  </a:txBody>
                  <a:tcPr marL="30047" marR="30047" marT="15024" marB="15024"/>
                </a:tc>
                <a:tc>
                  <a:txBody>
                    <a:bodyPr/>
                    <a:lstStyle/>
                    <a:p>
                      <a:r>
                        <a:rPr lang="vi-VN" sz="1800" dirty="0">
                          <a:effectLst/>
                          <a:latin typeface="Times New Roman" panose="02020603050405020304" pitchFamily="18" charset="0"/>
                          <a:cs typeface="Times New Roman" panose="02020603050405020304" pitchFamily="18" charset="0"/>
                        </a:rPr>
                        <a:t>Rút kim nhanh theo hướng đâm kim vào</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11"/>
                  </a:ext>
                </a:extLst>
              </a:tr>
              <a:tr h="281606">
                <a:tc>
                  <a:txBody>
                    <a:bodyPr/>
                    <a:lstStyle/>
                    <a:p>
                      <a:r>
                        <a:rPr lang="en-US" sz="1800">
                          <a:effectLst/>
                          <a:latin typeface="Times New Roman" panose="02020603050405020304" pitchFamily="18" charset="0"/>
                          <a:cs typeface="Times New Roman" panose="02020603050405020304" pitchFamily="18" charset="0"/>
                        </a:rPr>
                        <a:t>13</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Sát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khuẩn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lại</a:t>
                      </a:r>
                      <a:r>
                        <a:rPr lang="en-US" sz="1800" dirty="0">
                          <a:effectLst/>
                          <a:latin typeface="Times New Roman" panose="02020603050405020304" pitchFamily="18" charset="0"/>
                          <a:cs typeface="Times New Roman" panose="02020603050405020304" pitchFamily="18" charset="0"/>
                        </a:rPr>
                        <a:t> vi </a:t>
                      </a:r>
                      <a:r>
                        <a:rPr lang="en-US" sz="1800" dirty="0" err="1">
                          <a:effectLst/>
                          <a:latin typeface="Times New Roman" panose="02020603050405020304" pitchFamily="18" charset="0"/>
                          <a:cs typeface="Times New Roman" panose="02020603050405020304" pitchFamily="18" charset="0"/>
                        </a:rPr>
                        <a:t>trí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endParaRPr lang="en-US" sz="1800"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12"/>
                  </a:ext>
                </a:extLst>
              </a:tr>
              <a:tr h="281606">
                <a:tc>
                  <a:txBody>
                    <a:bodyPr/>
                    <a:lstStyle/>
                    <a:p>
                      <a:r>
                        <a:rPr lang="en-US" sz="1800">
                          <a:effectLst/>
                          <a:latin typeface="Times New Roman" panose="02020603050405020304" pitchFamily="18" charset="0"/>
                          <a:cs typeface="Times New Roman" panose="02020603050405020304" pitchFamily="18" charset="0"/>
                        </a:rPr>
                        <a:t>14</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Cố</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định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kim</a:t>
                      </a:r>
                      <a:r>
                        <a:rPr lang="en-US" sz="1800" dirty="0">
                          <a:effectLst/>
                          <a:latin typeface="Times New Roman" panose="02020603050405020304" pitchFamily="18" charset="0"/>
                          <a:cs typeface="Times New Roman" panose="02020603050405020304" pitchFamily="18" charset="0"/>
                        </a:rPr>
                        <a:t> an </a:t>
                      </a:r>
                      <a:r>
                        <a:rPr lang="en-US" sz="1800" dirty="0" err="1">
                          <a:effectLst/>
                          <a:latin typeface="Times New Roman" panose="02020603050405020304" pitchFamily="18" charset="0"/>
                          <a:cs typeface="Times New Roman" panose="02020603050405020304" pitchFamily="18" charset="0"/>
                        </a:rPr>
                        <a:t>toàn</a:t>
                      </a:r>
                      <a:endParaRPr lang="en-US" sz="1800"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13"/>
                  </a:ext>
                </a:extLst>
              </a:tr>
              <a:tr h="281606">
                <a:tc>
                  <a:txBody>
                    <a:bodyPr/>
                    <a:lstStyle/>
                    <a:p>
                      <a:r>
                        <a:rPr lang="en-US" sz="1800">
                          <a:effectLst/>
                          <a:latin typeface="Times New Roman" panose="02020603050405020304" pitchFamily="18" charset="0"/>
                          <a:cs typeface="Times New Roman" panose="02020603050405020304" pitchFamily="18" charset="0"/>
                        </a:rPr>
                        <a:t>15</a:t>
                      </a:r>
                    </a:p>
                  </a:txBody>
                  <a:tcPr marL="30047" marR="30047" marT="15024" marB="15024"/>
                </a:tc>
                <a:tc>
                  <a:txBody>
                    <a:bodyPr/>
                    <a:lstStyle/>
                    <a:p>
                      <a:r>
                        <a:rPr lang="en-US" sz="1800" dirty="0" err="1">
                          <a:effectLst/>
                          <a:latin typeface="Times New Roman" panose="02020603050405020304" pitchFamily="18" charset="0"/>
                          <a:cs typeface="Times New Roman" panose="02020603050405020304" pitchFamily="18" charset="0"/>
                        </a:rPr>
                        <a:t>Tháo</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găng</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tay</a:t>
                      </a:r>
                      <a:endParaRPr lang="en-US" sz="1800" dirty="0">
                        <a:effectLst/>
                        <a:latin typeface="Times New Roman" panose="02020603050405020304" pitchFamily="18" charset="0"/>
                        <a:cs typeface="Times New Roman" panose="02020603050405020304" pitchFamily="18" charset="0"/>
                      </a:endParaRP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14"/>
                  </a:ext>
                </a:extLst>
              </a:tr>
              <a:tr h="424258">
                <a:tc>
                  <a:txBody>
                    <a:bodyPr/>
                    <a:lstStyle/>
                    <a:p>
                      <a:r>
                        <a:rPr lang="en-US" sz="1800">
                          <a:effectLst/>
                          <a:latin typeface="Times New Roman" panose="02020603050405020304" pitchFamily="18" charset="0"/>
                          <a:cs typeface="Times New Roman" panose="02020603050405020304" pitchFamily="18" charset="0"/>
                        </a:rPr>
                        <a:t>16</a:t>
                      </a:r>
                    </a:p>
                  </a:txBody>
                  <a:tcPr marL="30047" marR="30047" marT="15024" marB="15024"/>
                </a:tc>
                <a:tc>
                  <a:txBody>
                    <a:bodyPr/>
                    <a:lstStyle/>
                    <a:p>
                      <a:r>
                        <a:rPr lang="vi-VN" sz="1800" dirty="0">
                          <a:effectLst/>
                          <a:latin typeface="Times New Roman" panose="02020603050405020304" pitchFamily="18" charset="0"/>
                          <a:cs typeface="Times New Roman" panose="02020603050405020304" pitchFamily="18" charset="0"/>
                        </a:rPr>
                        <a:t>Báo giải thích cho ngưởi bệnh biết việc đã xong, giúp người bệnh tiện nghi</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15"/>
                  </a:ext>
                </a:extLst>
              </a:tr>
              <a:tr h="281606">
                <a:tc>
                  <a:txBody>
                    <a:bodyPr/>
                    <a:lstStyle/>
                    <a:p>
                      <a:r>
                        <a:rPr lang="en-US" sz="1800">
                          <a:effectLst/>
                          <a:latin typeface="Times New Roman" panose="02020603050405020304" pitchFamily="18" charset="0"/>
                          <a:cs typeface="Times New Roman" panose="02020603050405020304" pitchFamily="18" charset="0"/>
                        </a:rPr>
                        <a:t>17</a:t>
                      </a:r>
                    </a:p>
                  </a:txBody>
                  <a:tcPr marL="30047" marR="30047" marT="15024" marB="15024"/>
                </a:tc>
                <a:tc>
                  <a:txBody>
                    <a:bodyPr/>
                    <a:lstStyle/>
                    <a:p>
                      <a:r>
                        <a:rPr lang="vi-VN" sz="1800" dirty="0">
                          <a:effectLst/>
                          <a:latin typeface="Times New Roman" panose="02020603050405020304" pitchFamily="18" charset="0"/>
                          <a:cs typeface="Times New Roman" panose="02020603050405020304" pitchFamily="18" charset="0"/>
                        </a:rPr>
                        <a:t>Ghi hồ sơ</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a:effectLst/>
                          <a:latin typeface="Times New Roman" panose="02020603050405020304" pitchFamily="18" charset="0"/>
                          <a:cs typeface="Times New Roman" panose="02020603050405020304" pitchFamily="18" charset="0"/>
                        </a:rPr>
                        <a:t> </a:t>
                      </a:r>
                    </a:p>
                  </a:txBody>
                  <a:tcPr marL="30047" marR="30047" marT="15024" marB="15024"/>
                </a:tc>
                <a:tc>
                  <a:txBody>
                    <a:bodyPr/>
                    <a:lstStyle/>
                    <a:p>
                      <a:r>
                        <a:rPr lang="en-US" sz="600" dirty="0">
                          <a:effectLst/>
                          <a:latin typeface="Times New Roman" panose="02020603050405020304" pitchFamily="18" charset="0"/>
                          <a:cs typeface="Times New Roman" panose="02020603050405020304" pitchFamily="18" charset="0"/>
                        </a:rPr>
                        <a:t> </a:t>
                      </a:r>
                    </a:p>
                  </a:txBody>
                  <a:tcPr marL="30047" marR="30047" marT="15024" marB="15024"/>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64119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55093"/>
            <a:ext cx="9603275" cy="1049235"/>
          </a:xfrm>
        </p:spPr>
        <p:txBody>
          <a:bodyPr/>
          <a:lstStyle/>
          <a:p>
            <a:r>
              <a:rPr lang="vi-VN" b="1" dirty="0"/>
              <a:t>Tiêm tĩnh mạch</a:t>
            </a:r>
            <a:br>
              <a:rPr lang="en-US" dirty="0"/>
            </a:br>
            <a:endParaRPr lang="en-US" dirty="0"/>
          </a:p>
        </p:txBody>
      </p:sp>
      <p:sp>
        <p:nvSpPr>
          <p:cNvPr id="3" name="Content Placeholder 2"/>
          <p:cNvSpPr>
            <a:spLocks noGrp="1"/>
          </p:cNvSpPr>
          <p:nvPr>
            <p:ph idx="1"/>
          </p:nvPr>
        </p:nvSpPr>
        <p:spPr/>
        <p:txBody>
          <a:bodyPr/>
          <a:lstStyle/>
          <a:p>
            <a:pPr marL="0" indent="0">
              <a:buNone/>
            </a:pPr>
            <a:r>
              <a:rPr lang="vi-VN" b="1" dirty="0"/>
              <a:t>a, Chỉ định</a:t>
            </a:r>
            <a:endParaRPr lang="en-US" b="1" dirty="0"/>
          </a:p>
          <a:p>
            <a:pPr marL="0" lvl="0" indent="0">
              <a:buNone/>
            </a:pPr>
            <a:r>
              <a:rPr lang="en-US" dirty="0"/>
              <a:t>         </a:t>
            </a:r>
            <a:r>
              <a:rPr lang="vi-VN" dirty="0"/>
              <a:t>Những thuốc có tác dụng nhanh, toàn thân, thuốc ăn mòn các mô, thuốc có khả năng gây đau</a:t>
            </a:r>
            <a:r>
              <a:rPr lang="en-US" dirty="0"/>
              <a:t>, </a:t>
            </a:r>
            <a:r>
              <a:rPr lang="vi-VN" dirty="0"/>
              <a:t>không được tiêm bắp hay mô dưới da như CaCl2.</a:t>
            </a:r>
            <a:endParaRPr lang="en-US" dirty="0"/>
          </a:p>
          <a:p>
            <a:pPr marL="0" lvl="0" indent="0">
              <a:buNone/>
            </a:pPr>
            <a:r>
              <a:rPr lang="en-US" dirty="0"/>
              <a:t>          </a:t>
            </a:r>
            <a:r>
              <a:rPr lang="vi-VN" dirty="0"/>
              <a:t>Những dung dịch ưu trương, đẳng trương nếu tiêm với khối lượng lớn.</a:t>
            </a:r>
            <a:endParaRPr lang="en-US" dirty="0"/>
          </a:p>
          <a:p>
            <a:pPr marL="0" indent="0">
              <a:buNone/>
            </a:pPr>
            <a:r>
              <a:rPr lang="vi-VN" b="1" dirty="0"/>
              <a:t>b, Chống chỉ định</a:t>
            </a:r>
            <a:endParaRPr lang="en-US" b="1" dirty="0"/>
          </a:p>
          <a:p>
            <a:pPr marL="0" indent="0">
              <a:buNone/>
            </a:pPr>
            <a:r>
              <a:rPr lang="en-US" dirty="0"/>
              <a:t>          </a:t>
            </a:r>
            <a:r>
              <a:rPr lang="en-US" dirty="0" err="1"/>
              <a:t>Nh</a:t>
            </a:r>
            <a:r>
              <a:rPr lang="vi-VN" dirty="0"/>
              <a:t>ững loại thuốc dầu.</a:t>
            </a:r>
            <a:endParaRPr lang="en-US" dirty="0"/>
          </a:p>
          <a:p>
            <a:pPr marL="0" indent="0">
              <a:buNone/>
            </a:pPr>
            <a:r>
              <a:rPr lang="vi-VN" b="1" dirty="0"/>
              <a:t>c, Kỹ thuật tiến hành</a:t>
            </a:r>
            <a:endParaRPr lang="en-US" b="1" dirty="0"/>
          </a:p>
        </p:txBody>
      </p:sp>
    </p:spTree>
    <p:extLst>
      <p:ext uri="{BB962C8B-B14F-4D97-AF65-F5344CB8AC3E}">
        <p14:creationId xmlns:p14="http://schemas.microsoft.com/office/powerpoint/2010/main" val="827973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043" y="0"/>
            <a:ext cx="9603275" cy="1049235"/>
          </a:xfrm>
        </p:spPr>
        <p:txBody>
          <a:bodyPr/>
          <a:lstStyle/>
          <a:p>
            <a:r>
              <a:rPr lang="vi-VN" b="1" dirty="0"/>
              <a:t>Tiêm tĩnh mạch</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1002851"/>
              </p:ext>
            </p:extLst>
          </p:nvPr>
        </p:nvGraphicFramePr>
        <p:xfrm>
          <a:off x="322044" y="504842"/>
          <a:ext cx="11220600" cy="5629882"/>
        </p:xfrm>
        <a:graphic>
          <a:graphicData uri="http://schemas.openxmlformats.org/drawingml/2006/table">
            <a:tbl>
              <a:tblPr>
                <a:tableStyleId>{8A107856-5554-42FB-B03E-39F5DBC370BA}</a:tableStyleId>
              </a:tblPr>
              <a:tblGrid>
                <a:gridCol w="625961">
                  <a:extLst>
                    <a:ext uri="{9D8B030D-6E8A-4147-A177-3AD203B41FA5}">
                      <a16:colId xmlns:a16="http://schemas.microsoft.com/office/drawing/2014/main" val="20000"/>
                    </a:ext>
                  </a:extLst>
                </a:gridCol>
                <a:gridCol w="9381890">
                  <a:extLst>
                    <a:ext uri="{9D8B030D-6E8A-4147-A177-3AD203B41FA5}">
                      <a16:colId xmlns:a16="http://schemas.microsoft.com/office/drawing/2014/main" val="20001"/>
                    </a:ext>
                  </a:extLst>
                </a:gridCol>
                <a:gridCol w="317113">
                  <a:extLst>
                    <a:ext uri="{9D8B030D-6E8A-4147-A177-3AD203B41FA5}">
                      <a16:colId xmlns:a16="http://schemas.microsoft.com/office/drawing/2014/main" val="20002"/>
                    </a:ext>
                  </a:extLst>
                </a:gridCol>
                <a:gridCol w="455663">
                  <a:extLst>
                    <a:ext uri="{9D8B030D-6E8A-4147-A177-3AD203B41FA5}">
                      <a16:colId xmlns:a16="http://schemas.microsoft.com/office/drawing/2014/main" val="20003"/>
                    </a:ext>
                  </a:extLst>
                </a:gridCol>
                <a:gridCol w="439973">
                  <a:extLst>
                    <a:ext uri="{9D8B030D-6E8A-4147-A177-3AD203B41FA5}">
                      <a16:colId xmlns:a16="http://schemas.microsoft.com/office/drawing/2014/main" val="20004"/>
                    </a:ext>
                  </a:extLst>
                </a:gridCol>
              </a:tblGrid>
              <a:tr h="498584">
                <a:tc>
                  <a:txBody>
                    <a:bodyPr/>
                    <a:lstStyle/>
                    <a:p>
                      <a:r>
                        <a:rPr lang="en-US" sz="1800" b="1" dirty="0">
                          <a:effectLst/>
                          <a:latin typeface="Times New Roman" panose="02020603050405020304" pitchFamily="18" charset="0"/>
                          <a:cs typeface="Times New Roman" panose="02020603050405020304" pitchFamily="18" charset="0"/>
                        </a:rPr>
                        <a:t>STT</a:t>
                      </a:r>
                    </a:p>
                  </a:txBody>
                  <a:tcPr marL="19991" marR="19991" marT="9995" marB="9995"/>
                </a:tc>
                <a:tc>
                  <a:txBody>
                    <a:bodyPr/>
                    <a:lstStyle/>
                    <a:p>
                      <a:r>
                        <a:rPr lang="en-US" sz="1800" b="1" dirty="0" err="1">
                          <a:effectLst/>
                          <a:latin typeface="Times New Roman" panose="02020603050405020304" pitchFamily="18" charset="0"/>
                          <a:cs typeface="Times New Roman" panose="02020603050405020304" pitchFamily="18" charset="0"/>
                        </a:rPr>
                        <a:t>Nội</a:t>
                      </a:r>
                      <a:r>
                        <a:rPr lang="en-US" sz="1800" b="1" dirty="0">
                          <a:effectLst/>
                          <a:latin typeface="Times New Roman" panose="02020603050405020304" pitchFamily="18" charset="0"/>
                          <a:cs typeface="Times New Roman" panose="02020603050405020304" pitchFamily="18" charset="0"/>
                        </a:rPr>
                        <a:t> dung</a:t>
                      </a:r>
                    </a:p>
                  </a:txBody>
                  <a:tcPr marL="19991" marR="19991" marT="9995" marB="9995"/>
                </a:tc>
                <a:tc>
                  <a:txBody>
                    <a:bodyPr/>
                    <a:lstStyle/>
                    <a:p>
                      <a:r>
                        <a:rPr lang="en-US" sz="1800" b="1" dirty="0">
                          <a:effectLst/>
                          <a:latin typeface="Times New Roman" panose="02020603050405020304" pitchFamily="18" charset="0"/>
                          <a:cs typeface="Times New Roman" panose="02020603050405020304" pitchFamily="18" charset="0"/>
                        </a:rPr>
                        <a:t>0</a:t>
                      </a:r>
                    </a:p>
                  </a:txBody>
                  <a:tcPr marL="19991" marR="19991" marT="9995" marB="9995"/>
                </a:tc>
                <a:tc>
                  <a:txBody>
                    <a:bodyPr/>
                    <a:lstStyle/>
                    <a:p>
                      <a:r>
                        <a:rPr lang="en-US" sz="1800" b="1" dirty="0">
                          <a:latin typeface="Times New Roman" panose="02020603050405020304" pitchFamily="18" charset="0"/>
                          <a:cs typeface="Times New Roman" panose="02020603050405020304" pitchFamily="18" charset="0"/>
                        </a:rPr>
                        <a:t>1</a:t>
                      </a:r>
                    </a:p>
                  </a:txBody>
                  <a:tcPr marL="19991" marR="19991" marT="9995" marB="9995"/>
                </a:tc>
                <a:tc>
                  <a:txBody>
                    <a:bodyPr/>
                    <a:lstStyle/>
                    <a:p>
                      <a:r>
                        <a:rPr lang="en-US" sz="1800" b="1" dirty="0">
                          <a:latin typeface="Times New Roman" panose="02020603050405020304" pitchFamily="18" charset="0"/>
                          <a:cs typeface="Times New Roman" panose="02020603050405020304" pitchFamily="18" charset="0"/>
                        </a:rPr>
                        <a:t>2</a:t>
                      </a:r>
                    </a:p>
                  </a:txBody>
                  <a:tcPr marL="19991" marR="19991" marT="9995" marB="9995"/>
                </a:tc>
                <a:extLst>
                  <a:ext uri="{0D108BD9-81ED-4DB2-BD59-A6C34878D82A}">
                    <a16:rowId xmlns:a16="http://schemas.microsoft.com/office/drawing/2014/main" val="10000"/>
                  </a:ext>
                </a:extLst>
              </a:tr>
              <a:tr h="249514">
                <a:tc>
                  <a:txBody>
                    <a:bodyPr/>
                    <a:lstStyle/>
                    <a:p>
                      <a:r>
                        <a:rPr lang="en-US" sz="1800" dirty="0">
                          <a:effectLst/>
                          <a:latin typeface="Times New Roman" panose="02020603050405020304" pitchFamily="18" charset="0"/>
                          <a:cs typeface="Times New Roman" panose="02020603050405020304" pitchFamily="18" charset="0"/>
                        </a:rPr>
                        <a:t>1</a:t>
                      </a:r>
                    </a:p>
                  </a:txBody>
                  <a:tcPr marL="19991" marR="19991" marT="9995" marB="9995"/>
                </a:tc>
                <a:tc>
                  <a:txBody>
                    <a:bodyPr/>
                    <a:lstStyle/>
                    <a:p>
                      <a:r>
                        <a:rPr lang="vi-VN" sz="1800" dirty="0">
                          <a:effectLst/>
                          <a:latin typeface="Times New Roman" panose="02020603050405020304" pitchFamily="18" charset="0"/>
                          <a:cs typeface="Times New Roman" panose="02020603050405020304" pitchFamily="18" charset="0"/>
                        </a:rPr>
                        <a:t>Đối chiếu đúng người bệnh, báo và giải thích</a:t>
                      </a:r>
                    </a:p>
                  </a:txBody>
                  <a:tcPr marL="19991" marR="19991" marT="9995" marB="9995"/>
                </a:tc>
                <a:tc>
                  <a:txBody>
                    <a:bodyPr/>
                    <a:lstStyle/>
                    <a:p>
                      <a:r>
                        <a:rPr lang="en-US" sz="1800" dirty="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dirty="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01"/>
                  </a:ext>
                </a:extLst>
              </a:tr>
              <a:tr h="249514">
                <a:tc>
                  <a:txBody>
                    <a:bodyPr/>
                    <a:lstStyle/>
                    <a:p>
                      <a:r>
                        <a:rPr lang="en-US" sz="1800">
                          <a:effectLst/>
                          <a:latin typeface="Times New Roman" panose="02020603050405020304" pitchFamily="18" charset="0"/>
                          <a:cs typeface="Times New Roman" panose="02020603050405020304" pitchFamily="18" charset="0"/>
                        </a:rPr>
                        <a:t>4</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Để lộ vùng tiêm</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02"/>
                  </a:ext>
                </a:extLst>
              </a:tr>
              <a:tr h="249514">
                <a:tc>
                  <a:txBody>
                    <a:bodyPr/>
                    <a:lstStyle/>
                    <a:p>
                      <a:r>
                        <a:rPr lang="en-US" sz="1800">
                          <a:effectLst/>
                          <a:latin typeface="Times New Roman" panose="02020603050405020304" pitchFamily="18" charset="0"/>
                          <a:cs typeface="Times New Roman" panose="02020603050405020304" pitchFamily="18" charset="0"/>
                        </a:rPr>
                        <a:t>5</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Xác định vị trí tiêm: tìm tĩnh mạch to rõ ít di động</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03"/>
                  </a:ext>
                </a:extLst>
              </a:tr>
              <a:tr h="249514">
                <a:tc>
                  <a:txBody>
                    <a:bodyPr/>
                    <a:lstStyle/>
                    <a:p>
                      <a:r>
                        <a:rPr lang="en-US" sz="1800">
                          <a:effectLst/>
                          <a:latin typeface="Times New Roman" panose="02020603050405020304" pitchFamily="18" charset="0"/>
                          <a:cs typeface="Times New Roman" panose="02020603050405020304" pitchFamily="18" charset="0"/>
                        </a:rPr>
                        <a:t>6</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Mang găng tay sạch</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04"/>
                  </a:ext>
                </a:extLst>
              </a:tr>
              <a:tr h="249514">
                <a:tc>
                  <a:txBody>
                    <a:bodyPr/>
                    <a:lstStyle/>
                    <a:p>
                      <a:r>
                        <a:rPr lang="en-US" sz="1800">
                          <a:effectLst/>
                          <a:latin typeface="Times New Roman" panose="02020603050405020304" pitchFamily="18" charset="0"/>
                          <a:cs typeface="Times New Roman" panose="02020603050405020304" pitchFamily="18" charset="0"/>
                        </a:rPr>
                        <a:t>7</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Buộc garrot phía trên vị trí tiêm 10-15 cm</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05"/>
                  </a:ext>
                </a:extLst>
              </a:tr>
              <a:tr h="482080">
                <a:tc>
                  <a:txBody>
                    <a:bodyPr/>
                    <a:lstStyle/>
                    <a:p>
                      <a:r>
                        <a:rPr lang="en-US" sz="1800">
                          <a:effectLst/>
                          <a:latin typeface="Times New Roman" panose="02020603050405020304" pitchFamily="18" charset="0"/>
                          <a:cs typeface="Times New Roman" panose="02020603050405020304" pitchFamily="18" charset="0"/>
                        </a:rPr>
                        <a:t>8</a:t>
                      </a:r>
                    </a:p>
                  </a:txBody>
                  <a:tcPr marL="19991" marR="19991" marT="9995" marB="9995"/>
                </a:tc>
                <a:tc>
                  <a:txBody>
                    <a:bodyPr/>
                    <a:lstStyle/>
                    <a:p>
                      <a:r>
                        <a:rPr lang="vi-VN" sz="1800" dirty="0">
                          <a:effectLst/>
                          <a:latin typeface="Times New Roman" panose="02020603050405020304" pitchFamily="18" charset="0"/>
                          <a:cs typeface="Times New Roman" panose="02020603050405020304" pitchFamily="18" charset="0"/>
                        </a:rPr>
                        <a:t>Sát khuẩn vùng tiêm rộng từ trong ra ngoài 5 cm (hoặc từ dưới lên dọc theo tĩnh mạch)</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06"/>
                  </a:ext>
                </a:extLst>
              </a:tr>
              <a:tr h="249514">
                <a:tc>
                  <a:txBody>
                    <a:bodyPr/>
                    <a:lstStyle/>
                    <a:p>
                      <a:r>
                        <a:rPr lang="en-US" sz="1800">
                          <a:effectLst/>
                          <a:latin typeface="Times New Roman" panose="02020603050405020304" pitchFamily="18" charset="0"/>
                          <a:cs typeface="Times New Roman" panose="02020603050405020304" pitchFamily="18" charset="0"/>
                        </a:rPr>
                        <a:t>9</a:t>
                      </a:r>
                    </a:p>
                  </a:txBody>
                  <a:tcPr marL="19991" marR="19991" marT="9995" marB="9995"/>
                </a:tc>
                <a:tc>
                  <a:txBody>
                    <a:bodyPr/>
                    <a:lstStyle/>
                    <a:p>
                      <a:r>
                        <a:rPr lang="en-US" sz="1800" dirty="0" err="1">
                          <a:effectLst/>
                          <a:latin typeface="Times New Roman" panose="02020603050405020304" pitchFamily="18" charset="0"/>
                          <a:cs typeface="Times New Roman" panose="02020603050405020304" pitchFamily="18" charset="0"/>
                        </a:rPr>
                        <a:t>Sát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khuẩn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tay</a:t>
                      </a:r>
                      <a:endParaRPr lang="en-US" sz="1800" dirty="0">
                        <a:effectLst/>
                        <a:latin typeface="Times New Roman" panose="02020603050405020304" pitchFamily="18" charset="0"/>
                        <a:cs typeface="Times New Roman" panose="02020603050405020304" pitchFamily="18" charset="0"/>
                      </a:endParaRP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07"/>
                  </a:ext>
                </a:extLst>
              </a:tr>
              <a:tr h="249514">
                <a:tc>
                  <a:txBody>
                    <a:bodyPr/>
                    <a:lstStyle/>
                    <a:p>
                      <a:r>
                        <a:rPr lang="en-US" sz="1800">
                          <a:effectLst/>
                          <a:latin typeface="Times New Roman" panose="02020603050405020304" pitchFamily="18" charset="0"/>
                          <a:cs typeface="Times New Roman" panose="02020603050405020304" pitchFamily="18" charset="0"/>
                        </a:rPr>
                        <a:t>10</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Đuổi khí</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08"/>
                  </a:ext>
                </a:extLst>
              </a:tr>
              <a:tr h="482080">
                <a:tc>
                  <a:txBody>
                    <a:bodyPr/>
                    <a:lstStyle/>
                    <a:p>
                      <a:r>
                        <a:rPr lang="en-US" sz="1800">
                          <a:effectLst/>
                          <a:latin typeface="Times New Roman" panose="02020603050405020304" pitchFamily="18" charset="0"/>
                          <a:cs typeface="Times New Roman" panose="02020603050405020304" pitchFamily="18" charset="0"/>
                        </a:rPr>
                        <a:t>11</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Để mặt vát kim lên trên, căng da, đâm kim góc 30 - 40 độ qua da vào tĩnh mạch</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09"/>
                  </a:ext>
                </a:extLst>
              </a:tr>
              <a:tr h="249514">
                <a:tc>
                  <a:txBody>
                    <a:bodyPr/>
                    <a:lstStyle/>
                    <a:p>
                      <a:r>
                        <a:rPr lang="en-US" sz="1800">
                          <a:effectLst/>
                          <a:latin typeface="Times New Roman" panose="02020603050405020304" pitchFamily="18" charset="0"/>
                          <a:cs typeface="Times New Roman" panose="02020603050405020304" pitchFamily="18" charset="0"/>
                        </a:rPr>
                        <a:t>12</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Rút nòng kiểm tra có máu, tháo garrot</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10"/>
                  </a:ext>
                </a:extLst>
              </a:tr>
              <a:tr h="249514">
                <a:tc>
                  <a:txBody>
                    <a:bodyPr/>
                    <a:lstStyle/>
                    <a:p>
                      <a:r>
                        <a:rPr lang="en-US" sz="1800">
                          <a:effectLst/>
                          <a:latin typeface="Times New Roman" panose="02020603050405020304" pitchFamily="18" charset="0"/>
                          <a:cs typeface="Times New Roman" panose="02020603050405020304" pitchFamily="18" charset="0"/>
                        </a:rPr>
                        <a:t>13</a:t>
                      </a:r>
                    </a:p>
                  </a:txBody>
                  <a:tcPr marL="19991" marR="19991" marT="9995" marB="9995"/>
                </a:tc>
                <a:tc>
                  <a:txBody>
                    <a:bodyPr/>
                    <a:lstStyle/>
                    <a:p>
                      <a:r>
                        <a:rPr lang="vi-VN" sz="1800">
                          <a:effectLst/>
                          <a:latin typeface="Times New Roman" panose="02020603050405020304" pitchFamily="18" charset="0"/>
                          <a:cs typeface="Times New Roman" panose="02020603050405020304" pitchFamily="18" charset="0"/>
                        </a:rPr>
                        <a:t>Bơm thuốc chậm</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11"/>
                  </a:ext>
                </a:extLst>
              </a:tr>
              <a:tr h="249514">
                <a:tc>
                  <a:txBody>
                    <a:bodyPr/>
                    <a:lstStyle/>
                    <a:p>
                      <a:r>
                        <a:rPr lang="en-US" sz="1800">
                          <a:effectLst/>
                          <a:latin typeface="Times New Roman" panose="02020603050405020304" pitchFamily="18" charset="0"/>
                          <a:cs typeface="Times New Roman" panose="02020603050405020304" pitchFamily="18" charset="0"/>
                        </a:rPr>
                        <a:t>14</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Rút kim nhanh</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12"/>
                  </a:ext>
                </a:extLst>
              </a:tr>
              <a:tr h="249514">
                <a:tc>
                  <a:txBody>
                    <a:bodyPr/>
                    <a:lstStyle/>
                    <a:p>
                      <a:r>
                        <a:rPr lang="en-US" sz="1800">
                          <a:effectLst/>
                          <a:latin typeface="Times New Roman" panose="02020603050405020304" pitchFamily="18" charset="0"/>
                          <a:cs typeface="Times New Roman" panose="02020603050405020304" pitchFamily="18" charset="0"/>
                        </a:rPr>
                        <a:t>15</a:t>
                      </a:r>
                    </a:p>
                  </a:txBody>
                  <a:tcPr marL="19991" marR="19991" marT="9995" marB="9995"/>
                </a:tc>
                <a:tc>
                  <a:txBody>
                    <a:bodyPr/>
                    <a:lstStyle/>
                    <a:p>
                      <a:r>
                        <a:rPr lang="en-US" sz="1800" dirty="0" err="1">
                          <a:effectLst/>
                          <a:latin typeface="Times New Roman" panose="02020603050405020304" pitchFamily="18" charset="0"/>
                          <a:cs typeface="Times New Roman" panose="02020603050405020304" pitchFamily="18" charset="0"/>
                        </a:rPr>
                        <a:t>Sát</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khuẩn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lại</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vị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trí</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tiêm</a:t>
                      </a:r>
                      <a:endParaRPr lang="en-US" sz="1800" dirty="0">
                        <a:effectLst/>
                        <a:latin typeface="Times New Roman" panose="02020603050405020304" pitchFamily="18" charset="0"/>
                        <a:cs typeface="Times New Roman" panose="02020603050405020304" pitchFamily="18" charset="0"/>
                      </a:endParaRP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13"/>
                  </a:ext>
                </a:extLst>
              </a:tr>
              <a:tr h="249514">
                <a:tc>
                  <a:txBody>
                    <a:bodyPr/>
                    <a:lstStyle/>
                    <a:p>
                      <a:r>
                        <a:rPr lang="en-US" sz="1800">
                          <a:effectLst/>
                          <a:latin typeface="Times New Roman" panose="02020603050405020304" pitchFamily="18" charset="0"/>
                          <a:cs typeface="Times New Roman" panose="02020603050405020304" pitchFamily="18" charset="0"/>
                        </a:rPr>
                        <a:t>16</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Cố định kim an toàn</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14"/>
                  </a:ext>
                </a:extLst>
              </a:tr>
              <a:tr h="341108">
                <a:tc>
                  <a:txBody>
                    <a:bodyPr/>
                    <a:lstStyle/>
                    <a:p>
                      <a:r>
                        <a:rPr lang="en-US" sz="1800" dirty="0">
                          <a:effectLst/>
                          <a:latin typeface="Times New Roman" panose="02020603050405020304" pitchFamily="18" charset="0"/>
                          <a:cs typeface="Times New Roman" panose="02020603050405020304" pitchFamily="18" charset="0"/>
                        </a:rPr>
                        <a:t>17</a:t>
                      </a:r>
                    </a:p>
                  </a:txBody>
                  <a:tcPr marL="19991" marR="19991" marT="9995" marB="9995"/>
                </a:tc>
                <a:tc>
                  <a:txBody>
                    <a:bodyPr/>
                    <a:lstStyle/>
                    <a:p>
                      <a:r>
                        <a:rPr lang="vi-VN" sz="1800" dirty="0">
                          <a:effectLst/>
                          <a:latin typeface="Times New Roman" panose="02020603050405020304" pitchFamily="18" charset="0"/>
                          <a:cs typeface="Times New Roman" panose="02020603050405020304" pitchFamily="18" charset="0"/>
                        </a:rPr>
                        <a:t>Báo giải thích cho người bệnh biết việc đã xong, giúp người bệnh tiện nghi</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dirty="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15"/>
                  </a:ext>
                </a:extLst>
              </a:tr>
              <a:tr h="68629">
                <a:tc>
                  <a:txBody>
                    <a:bodyPr/>
                    <a:lstStyle/>
                    <a:p>
                      <a:r>
                        <a:rPr lang="en-US" sz="1800">
                          <a:effectLst/>
                          <a:latin typeface="Times New Roman" panose="02020603050405020304" pitchFamily="18" charset="0"/>
                          <a:cs typeface="Times New Roman" panose="02020603050405020304" pitchFamily="18" charset="0"/>
                        </a:rPr>
                        <a:t>18</a:t>
                      </a:r>
                    </a:p>
                  </a:txBody>
                  <a:tcPr marL="19991" marR="19991" marT="9995" marB="9995"/>
                </a:tc>
                <a:tc>
                  <a:txBody>
                    <a:bodyPr/>
                    <a:lstStyle/>
                    <a:p>
                      <a:r>
                        <a:rPr lang="vi-VN" sz="1800" dirty="0">
                          <a:effectLst/>
                          <a:latin typeface="Times New Roman" panose="02020603050405020304" pitchFamily="18" charset="0"/>
                          <a:cs typeface="Times New Roman" panose="02020603050405020304" pitchFamily="18" charset="0"/>
                        </a:rPr>
                        <a:t>Ghi hồ sơ</a:t>
                      </a:r>
                    </a:p>
                  </a:txBody>
                  <a:tcPr marL="19991" marR="19991" marT="9995" marB="9995"/>
                </a:tc>
                <a:tc>
                  <a:txBody>
                    <a:bodyPr/>
                    <a:lstStyle/>
                    <a:p>
                      <a:r>
                        <a:rPr lang="en-US" sz="1800" dirty="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a:effectLst/>
                          <a:latin typeface="Times New Roman" panose="02020603050405020304" pitchFamily="18" charset="0"/>
                          <a:cs typeface="Times New Roman" panose="02020603050405020304" pitchFamily="18" charset="0"/>
                        </a:rPr>
                        <a:t> </a:t>
                      </a:r>
                    </a:p>
                  </a:txBody>
                  <a:tcPr marL="19991" marR="19991" marT="9995" marB="9995"/>
                </a:tc>
                <a:tc>
                  <a:txBody>
                    <a:bodyPr/>
                    <a:lstStyle/>
                    <a:p>
                      <a:r>
                        <a:rPr lang="en-US" sz="1800" dirty="0">
                          <a:effectLst/>
                          <a:latin typeface="Times New Roman" panose="02020603050405020304" pitchFamily="18" charset="0"/>
                          <a:cs typeface="Times New Roman" panose="02020603050405020304" pitchFamily="18" charset="0"/>
                        </a:rPr>
                        <a:t> </a:t>
                      </a:r>
                    </a:p>
                  </a:txBody>
                  <a:tcPr marL="19991" marR="19991" marT="9995" marB="9995"/>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37479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3. TAI BIẾN</a:t>
            </a:r>
            <a:br>
              <a:rPr lang="en-US" dirty="0"/>
            </a:br>
            <a:endParaRPr lang="en-US" dirty="0"/>
          </a:p>
        </p:txBody>
      </p:sp>
      <p:sp>
        <p:nvSpPr>
          <p:cNvPr id="3" name="Content Placeholder 2"/>
          <p:cNvSpPr>
            <a:spLocks noGrp="1"/>
          </p:cNvSpPr>
          <p:nvPr>
            <p:ph idx="1"/>
          </p:nvPr>
        </p:nvSpPr>
        <p:spPr/>
        <p:txBody>
          <a:bodyPr/>
          <a:lstStyle/>
          <a:p>
            <a:pPr lvl="0">
              <a:buFont typeface="Wingdings" panose="05000000000000000000" pitchFamily="2" charset="2"/>
              <a:buChar char="§"/>
            </a:pPr>
            <a:r>
              <a:rPr lang="vi-VN" dirty="0"/>
              <a:t>Đau vùng tiêm.</a:t>
            </a:r>
            <a:endParaRPr lang="en-US" dirty="0"/>
          </a:p>
          <a:p>
            <a:pPr lvl="0">
              <a:buFont typeface="Wingdings" panose="05000000000000000000" pitchFamily="2" charset="2"/>
              <a:buChar char="§"/>
            </a:pPr>
            <a:r>
              <a:rPr lang="vi-VN" dirty="0"/>
              <a:t>Lây truyền các bệnh: viêm gan virus, nhiễm HIV.</a:t>
            </a:r>
            <a:endParaRPr lang="en-US" dirty="0"/>
          </a:p>
          <a:p>
            <a:pPr lvl="0">
              <a:buFont typeface="Wingdings" panose="05000000000000000000" pitchFamily="2" charset="2"/>
              <a:buChar char="§"/>
            </a:pPr>
            <a:r>
              <a:rPr lang="vi-VN" dirty="0"/>
              <a:t>Nhiễm trùng, abcess.</a:t>
            </a:r>
            <a:endParaRPr lang="en-US" dirty="0"/>
          </a:p>
          <a:p>
            <a:pPr lvl="0">
              <a:buFont typeface="Wingdings" panose="05000000000000000000" pitchFamily="2" charset="2"/>
              <a:buChar char="§"/>
            </a:pPr>
            <a:r>
              <a:rPr lang="vi-VN" dirty="0"/>
              <a:t>Hoại tử.</a:t>
            </a:r>
            <a:endParaRPr lang="en-US" dirty="0"/>
          </a:p>
          <a:p>
            <a:pPr lvl="0">
              <a:buFont typeface="Wingdings" panose="05000000000000000000" pitchFamily="2" charset="2"/>
              <a:buChar char="§"/>
            </a:pPr>
            <a:r>
              <a:rPr lang="vi-VN" dirty="0"/>
              <a:t>Vỡ tĩnh mạch, chèn ép mô lân cận.</a:t>
            </a:r>
            <a:endParaRPr lang="en-US" dirty="0"/>
          </a:p>
          <a:p>
            <a:pPr lvl="0">
              <a:buFont typeface="Wingdings" panose="05000000000000000000" pitchFamily="2" charset="2"/>
              <a:buChar char="§"/>
            </a:pPr>
            <a:r>
              <a:rPr lang="vi-VN" dirty="0"/>
              <a:t>Tắc mạch do không khí.</a:t>
            </a:r>
            <a:endParaRPr lang="en-US" dirty="0"/>
          </a:p>
          <a:p>
            <a:pPr lvl="0">
              <a:buFont typeface="Wingdings" panose="05000000000000000000" pitchFamily="2" charset="2"/>
              <a:buChar char="§"/>
            </a:pPr>
            <a:r>
              <a:rPr lang="vi-VN" dirty="0"/>
              <a:t>Dị ứng từ nhẹ đến nặng: ngứa, nổi mề đay, shock hay choáng phản vệ.</a:t>
            </a:r>
            <a:endParaRPr lang="en-US" dirty="0"/>
          </a:p>
          <a:p>
            <a:pPr marL="0" indent="0">
              <a:buNone/>
            </a:pPr>
            <a:endParaRPr lang="en-US" dirty="0"/>
          </a:p>
        </p:txBody>
      </p:sp>
    </p:spTree>
    <p:extLst>
      <p:ext uri="{BB962C8B-B14F-4D97-AF65-F5344CB8AC3E}">
        <p14:creationId xmlns:p14="http://schemas.microsoft.com/office/powerpoint/2010/main" val="3169046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b="1" dirty="0"/>
              <a:t>II. KỸ THUẬT TRUYỀN TĨNH MẠCH</a:t>
            </a:r>
            <a:br>
              <a:rPr lang="en-US" dirty="0"/>
            </a:br>
            <a:endParaRPr lang="en-US" dirty="0"/>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v"/>
            </a:pPr>
            <a:r>
              <a:rPr lang="vi-VN" b="1" dirty="0"/>
              <a:t>Mục đích</a:t>
            </a:r>
            <a:endParaRPr lang="en-US" dirty="0"/>
          </a:p>
          <a:p>
            <a:pPr lvl="0">
              <a:buFont typeface="Wingdings" panose="05000000000000000000" pitchFamily="2" charset="2"/>
              <a:buChar char="§"/>
            </a:pPr>
            <a:r>
              <a:rPr lang="vi-VN" dirty="0"/>
              <a:t>Hồi phục lại khối lượng tuần hoàn.</a:t>
            </a:r>
            <a:endParaRPr lang="en-US" dirty="0"/>
          </a:p>
          <a:p>
            <a:pPr lvl="0">
              <a:buFont typeface="Wingdings" panose="05000000000000000000" pitchFamily="2" charset="2"/>
              <a:buChar char="§"/>
            </a:pPr>
            <a:r>
              <a:rPr lang="vi-VN" dirty="0"/>
              <a:t>Duy trì một nồng độ dịch hằng định trong máu.</a:t>
            </a:r>
            <a:endParaRPr lang="en-US" dirty="0"/>
          </a:p>
          <a:p>
            <a:pPr lvl="0">
              <a:buFont typeface="Wingdings" panose="05000000000000000000" pitchFamily="2" charset="2"/>
              <a:buChar char="§"/>
            </a:pPr>
            <a:r>
              <a:rPr lang="vi-VN" dirty="0"/>
              <a:t>Nuôi bệnh nhân khi bệnh nhân không ăn uống được.</a:t>
            </a:r>
            <a:endParaRPr lang="en-US" dirty="0"/>
          </a:p>
          <a:p>
            <a:pPr lvl="0">
              <a:buFont typeface="Wingdings" panose="05000000000000000000" pitchFamily="2" charset="2"/>
              <a:buChar char="§"/>
            </a:pPr>
            <a:r>
              <a:rPr lang="vi-VN" dirty="0"/>
              <a:t>Cung cấp máu cho bệnh nhân trong trường hợp bệnh nhân thiếu máu.</a:t>
            </a:r>
            <a:endParaRPr lang="en-US" dirty="0"/>
          </a:p>
          <a:p>
            <a:pPr lvl="0">
              <a:buFont typeface="Wingdings" panose="05000000000000000000" pitchFamily="2" charset="2"/>
              <a:buChar char="§"/>
            </a:pPr>
            <a:r>
              <a:rPr lang="vi-VN" dirty="0"/>
              <a:t>Ngoài ra còn có các tác dụng khác như: giải độc, lợi tiểu...</a:t>
            </a: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596613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effectLst/>
              </a:rPr>
              <a:t>Các</a:t>
            </a:r>
            <a:r>
              <a:rPr lang="en-US" dirty="0">
                <a:effectLst/>
              </a:rPr>
              <a:t> </a:t>
            </a:r>
            <a:r>
              <a:rPr lang="en-US" dirty="0" err="1">
                <a:effectLst/>
              </a:rPr>
              <a:t>loại</a:t>
            </a:r>
            <a:r>
              <a:rPr lang="en-US" dirty="0">
                <a:effectLst/>
              </a:rPr>
              <a:t> </a:t>
            </a:r>
            <a:r>
              <a:rPr lang="en-US" dirty="0" err="1">
                <a:effectLst/>
              </a:rPr>
              <a:t>dịch</a:t>
            </a:r>
            <a:r>
              <a:rPr lang="en-US" dirty="0">
                <a:effectLst/>
              </a:rPr>
              <a:t> </a:t>
            </a:r>
            <a:r>
              <a:rPr lang="en-US" dirty="0" err="1">
                <a:effectLst/>
              </a:rPr>
              <a:t>truyền</a:t>
            </a:r>
            <a:r>
              <a:rPr lang="en-US" dirty="0">
                <a:effectLst/>
              </a:rPr>
              <a:t>.</a:t>
            </a:r>
            <a:endParaRPr lang="en-US" dirty="0"/>
          </a:p>
        </p:txBody>
      </p:sp>
      <p:sp>
        <p:nvSpPr>
          <p:cNvPr id="2" name="Content Placeholder 1"/>
          <p:cNvSpPr>
            <a:spLocks noGrp="1"/>
          </p:cNvSpPr>
          <p:nvPr>
            <p:ph idx="1"/>
          </p:nvPr>
        </p:nvSpPr>
        <p:spPr/>
        <p:txBody>
          <a:bodyPr>
            <a:normAutofit fontScale="85000" lnSpcReduction="20000"/>
          </a:bodyPr>
          <a:lstStyle/>
          <a:p>
            <a:pPr marL="109728" indent="0">
              <a:buNone/>
            </a:pPr>
            <a:r>
              <a:rPr lang="vi-VN" dirty="0"/>
              <a:t>Ðường, muối bicarbonat 1,4%, điện giải, vitamin, acid amin, máu tươi và các thành phần của máu. Và chia theo:</a:t>
            </a:r>
          </a:p>
          <a:p>
            <a:pPr marL="109728" indent="0">
              <a:buNone/>
            </a:pPr>
            <a:r>
              <a:rPr lang="vi-VN" dirty="0"/>
              <a:t>* Loại chất: Dung dịch điện giải</a:t>
            </a:r>
          </a:p>
          <a:p>
            <a:pPr marL="109728" indent="0">
              <a:buNone/>
            </a:pPr>
            <a:r>
              <a:rPr lang="vi-VN" dirty="0"/>
              <a:t>- Dinh dưỡng (glucose, acid amin...)</a:t>
            </a:r>
          </a:p>
          <a:p>
            <a:pPr marL="109728" indent="0">
              <a:buNone/>
            </a:pPr>
            <a:r>
              <a:rPr lang="vi-VN" dirty="0"/>
              <a:t>- Dung dịch kiềm hóa và acid hóa</a:t>
            </a:r>
          </a:p>
          <a:p>
            <a:pPr marL="109728" indent="0">
              <a:buNone/>
            </a:pPr>
            <a:r>
              <a:rPr lang="vi-VN" dirty="0"/>
              <a:t>- Máu và các phế phẩm của máu</a:t>
            </a:r>
          </a:p>
          <a:p>
            <a:pPr marL="109728" indent="0">
              <a:buNone/>
            </a:pPr>
            <a:r>
              <a:rPr lang="vi-VN" dirty="0"/>
              <a:t>- Các chế phẩm thay thế máu: Dextran...</a:t>
            </a:r>
          </a:p>
          <a:p>
            <a:pPr marL="109728" indent="0">
              <a:buNone/>
            </a:pPr>
            <a:r>
              <a:rPr lang="vi-VN" dirty="0"/>
              <a:t>* Dung dịch ưu trương: glucose 20%, 30%, 50%, NaCl 10%, 20%</a:t>
            </a:r>
          </a:p>
          <a:p>
            <a:pPr marL="109728" indent="0">
              <a:buNone/>
            </a:pPr>
            <a:r>
              <a:rPr lang="vi-VN" dirty="0"/>
              <a:t>* Dung dịch đẳng trương: Glucose 5%, NaCl 0,9%, NaHCO</a:t>
            </a:r>
            <a:r>
              <a:rPr lang="vi-VN" baseline="-25000" dirty="0"/>
              <a:t>3</a:t>
            </a:r>
            <a:r>
              <a:rPr lang="vi-VN" dirty="0"/>
              <a:t> 1,4%</a:t>
            </a:r>
          </a:p>
          <a:p>
            <a:endParaRPr lang="en-US" dirty="0"/>
          </a:p>
        </p:txBody>
      </p:sp>
    </p:spTree>
    <p:extLst>
      <p:ext uri="{BB962C8B-B14F-4D97-AF65-F5344CB8AC3E}">
        <p14:creationId xmlns:p14="http://schemas.microsoft.com/office/powerpoint/2010/main" val="1343148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effectLst/>
              </a:rPr>
              <a:t>Các</a:t>
            </a:r>
            <a:r>
              <a:rPr lang="en-US" dirty="0">
                <a:effectLst/>
              </a:rPr>
              <a:t> </a:t>
            </a:r>
            <a:r>
              <a:rPr lang="en-US" dirty="0" err="1">
                <a:effectLst/>
              </a:rPr>
              <a:t>vị</a:t>
            </a:r>
            <a:r>
              <a:rPr lang="en-US" dirty="0">
                <a:effectLst/>
              </a:rPr>
              <a:t> </a:t>
            </a:r>
            <a:r>
              <a:rPr lang="en-US" dirty="0" err="1">
                <a:effectLst/>
              </a:rPr>
              <a:t>trí</a:t>
            </a:r>
            <a:r>
              <a:rPr lang="en-US" dirty="0">
                <a:effectLst/>
              </a:rPr>
              <a:t> </a:t>
            </a:r>
            <a:r>
              <a:rPr lang="en-US" dirty="0" err="1">
                <a:effectLst/>
              </a:rPr>
              <a:t>tiêm</a:t>
            </a:r>
            <a:r>
              <a:rPr lang="en-US" dirty="0">
                <a:effectLst/>
              </a:rPr>
              <a:t> </a:t>
            </a:r>
            <a:r>
              <a:rPr lang="en-US" dirty="0" err="1">
                <a:effectLst/>
              </a:rPr>
              <a:t>truyền</a:t>
            </a:r>
            <a:r>
              <a:rPr lang="en-US" dirty="0">
                <a:effectLst/>
              </a:rPr>
              <a:t> </a:t>
            </a:r>
            <a:r>
              <a:rPr lang="en-US" dirty="0" err="1">
                <a:effectLst/>
              </a:rPr>
              <a:t>tính</a:t>
            </a:r>
            <a:r>
              <a:rPr lang="en-US" dirty="0">
                <a:effectLst/>
              </a:rPr>
              <a:t> </a:t>
            </a:r>
            <a:r>
              <a:rPr lang="en-US" dirty="0" err="1">
                <a:effectLst/>
              </a:rPr>
              <a:t>mạch</a:t>
            </a:r>
            <a:endParaRPr lang="en-US" dirty="0"/>
          </a:p>
        </p:txBody>
      </p:sp>
      <p:sp>
        <p:nvSpPr>
          <p:cNvPr id="2" name="Content Placeholder 1"/>
          <p:cNvSpPr>
            <a:spLocks noGrp="1"/>
          </p:cNvSpPr>
          <p:nvPr>
            <p:ph idx="1"/>
          </p:nvPr>
        </p:nvSpPr>
        <p:spPr/>
        <p:txBody>
          <a:bodyPr/>
          <a:lstStyle/>
          <a:p>
            <a:r>
              <a:rPr lang="vi-VN" i="1" dirty="0"/>
              <a:t>1. Các vị trí thông thường:</a:t>
            </a:r>
            <a:endParaRPr lang="vi-VN" dirty="0"/>
          </a:p>
          <a:p>
            <a:r>
              <a:rPr lang="vi-VN" dirty="0"/>
              <a:t>- Các tính mạch ở mu bàn tay </a:t>
            </a:r>
            <a:endParaRPr lang="en-US" dirty="0"/>
          </a:p>
          <a:p>
            <a:r>
              <a:rPr lang="vi-VN" dirty="0"/>
              <a:t>- Các tính mạch ở cẳng tay, cánh tay, khuỷu tay</a:t>
            </a:r>
          </a:p>
          <a:p>
            <a:r>
              <a:rPr lang="vi-VN" dirty="0"/>
              <a:t>- Các tính mạch ở chân </a:t>
            </a:r>
            <a:endParaRPr lang="en-US" dirty="0"/>
          </a:p>
          <a:p>
            <a:r>
              <a:rPr lang="vi-VN" dirty="0"/>
              <a:t>- Các tính mạch ở đầu (với trẻ nhỏ): tĩnh mạch trán, thái dương, tĩnh mạch mang tai</a:t>
            </a:r>
            <a:endParaRPr lang="en-US" dirty="0"/>
          </a:p>
        </p:txBody>
      </p:sp>
    </p:spTree>
    <p:extLst>
      <p:ext uri="{BB962C8B-B14F-4D97-AF65-F5344CB8AC3E}">
        <p14:creationId xmlns:p14="http://schemas.microsoft.com/office/powerpoint/2010/main" val="48802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68345"/>
            <a:ext cx="9603275" cy="1049235"/>
          </a:xfrm>
        </p:spPr>
        <p:txBody>
          <a:bodyPr/>
          <a:lstStyle/>
          <a:p>
            <a:r>
              <a:rPr lang="vi-VN" b="1" dirty="0"/>
              <a:t>2. NGUYÊN TẮC TIÊM THUỐC</a:t>
            </a:r>
            <a:br>
              <a:rPr lang="en-US" dirty="0"/>
            </a:br>
            <a:endParaRPr lang="en-US" dirty="0"/>
          </a:p>
        </p:txBody>
      </p:sp>
      <p:sp>
        <p:nvSpPr>
          <p:cNvPr id="3" name="Content Placeholder 2"/>
          <p:cNvSpPr>
            <a:spLocks noGrp="1"/>
          </p:cNvSpPr>
          <p:nvPr>
            <p:ph idx="1"/>
          </p:nvPr>
        </p:nvSpPr>
        <p:spPr>
          <a:xfrm>
            <a:off x="1451579" y="2015732"/>
            <a:ext cx="9603275" cy="4212613"/>
          </a:xfrm>
        </p:spPr>
        <p:txBody>
          <a:bodyPr>
            <a:noAutofit/>
          </a:bodyPr>
          <a:lstStyle/>
          <a:p>
            <a:pPr lvl="0">
              <a:buFont typeface="Wingdings" panose="05000000000000000000" pitchFamily="2" charset="2"/>
              <a:buChar char="v"/>
            </a:pPr>
            <a:r>
              <a:rPr lang="vi-VN" sz="2100" i="1" dirty="0">
                <a:solidFill>
                  <a:srgbClr val="FF0000"/>
                </a:solidFill>
                <a:latin typeface="Times New Roman" panose="02020603050405020304" pitchFamily="18" charset="0"/>
                <a:cs typeface="Times New Roman" panose="02020603050405020304" pitchFamily="18" charset="0"/>
              </a:rPr>
              <a:t>Đảm bảo an toàn tính mạng cho NB dùng thuốc:</a:t>
            </a:r>
            <a:endParaRPr lang="en-US" sz="2100" dirty="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100" dirty="0">
                <a:latin typeface="Times New Roman" panose="02020603050405020304" pitchFamily="18" charset="0"/>
                <a:cs typeface="Times New Roman" panose="02020603050405020304" pitchFamily="18" charset="0"/>
              </a:rPr>
              <a:t>Chuẩn bị sẵn hộp chống sốc và thành thạo quy trình xử lý sốc phản vệ</a:t>
            </a:r>
            <a:endParaRPr lang="en-US" sz="2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100" dirty="0">
                <a:latin typeface="Times New Roman" panose="02020603050405020304" pitchFamily="18" charset="0"/>
                <a:cs typeface="Times New Roman" panose="02020603050405020304" pitchFamily="18" charset="0"/>
              </a:rPr>
              <a:t>Phải tập trung tư tưởng cho việc dùng thuốc, sao chép y lệnh thuốc </a:t>
            </a:r>
            <a:endParaRPr lang="en-US" sz="21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100" i="1" dirty="0" err="1">
                <a:solidFill>
                  <a:srgbClr val="FF0000"/>
                </a:solidFill>
                <a:latin typeface="Times New Roman" panose="02020603050405020304" pitchFamily="18" charset="0"/>
                <a:cs typeface="Times New Roman" panose="02020603050405020304" pitchFamily="18" charset="0"/>
              </a:rPr>
              <a:t>Thực</a:t>
            </a:r>
            <a:r>
              <a:rPr lang="en-US" sz="2100" i="1" dirty="0">
                <a:solidFill>
                  <a:srgbClr val="FF0000"/>
                </a:solidFill>
                <a:latin typeface="Times New Roman" panose="02020603050405020304" pitchFamily="18" charset="0"/>
                <a:cs typeface="Times New Roman" panose="02020603050405020304" pitchFamily="18" charset="0"/>
              </a:rPr>
              <a:t> </a:t>
            </a:r>
            <a:r>
              <a:rPr lang="en-US" sz="2100" i="1" dirty="0" err="1">
                <a:solidFill>
                  <a:srgbClr val="FF0000"/>
                </a:solidFill>
                <a:latin typeface="Times New Roman" panose="02020603050405020304" pitchFamily="18" charset="0"/>
                <a:cs typeface="Times New Roman" panose="02020603050405020304" pitchFamily="18" charset="0"/>
              </a:rPr>
              <a:t>hiện</a:t>
            </a:r>
            <a:r>
              <a:rPr lang="en-US" sz="2100" i="1" dirty="0">
                <a:solidFill>
                  <a:srgbClr val="FF0000"/>
                </a:solidFill>
                <a:latin typeface="Times New Roman" panose="02020603050405020304" pitchFamily="18" charset="0"/>
                <a:cs typeface="Times New Roman" panose="02020603050405020304" pitchFamily="18" charset="0"/>
              </a:rPr>
              <a:t> 5 </a:t>
            </a:r>
            <a:r>
              <a:rPr lang="en-US" sz="2100" i="1" dirty="0" err="1">
                <a:solidFill>
                  <a:srgbClr val="FF0000"/>
                </a:solidFill>
                <a:latin typeface="Times New Roman" panose="02020603050405020304" pitchFamily="18" charset="0"/>
                <a:cs typeface="Times New Roman" panose="02020603050405020304" pitchFamily="18" charset="0"/>
              </a:rPr>
              <a:t>đúng</a:t>
            </a:r>
            <a:r>
              <a:rPr lang="en-US" sz="2100" i="1" dirty="0">
                <a:solidFill>
                  <a:srgbClr val="FF0000"/>
                </a:solidFill>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sz="2100" dirty="0">
                <a:latin typeface="Times New Roman" panose="02020603050405020304" pitchFamily="18" charset="0"/>
                <a:cs typeface="Times New Roman" panose="02020603050405020304" pitchFamily="18" charset="0"/>
              </a:rPr>
              <a:t>Đúng NB</a:t>
            </a:r>
            <a:endParaRPr lang="en-US" sz="2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100" dirty="0">
                <a:latin typeface="Times New Roman" panose="02020603050405020304" pitchFamily="18" charset="0"/>
                <a:cs typeface="Times New Roman" panose="02020603050405020304" pitchFamily="18" charset="0"/>
              </a:rPr>
              <a:t>Đúng thuốc</a:t>
            </a:r>
            <a:endParaRPr lang="en-US" sz="2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100" dirty="0">
                <a:latin typeface="Times New Roman" panose="02020603050405020304" pitchFamily="18" charset="0"/>
                <a:cs typeface="Times New Roman" panose="02020603050405020304" pitchFamily="18" charset="0"/>
              </a:rPr>
              <a:t>Đúng liều</a:t>
            </a:r>
            <a:endParaRPr lang="en-US" sz="2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100" dirty="0">
                <a:latin typeface="Times New Roman" panose="02020603050405020304" pitchFamily="18" charset="0"/>
                <a:cs typeface="Times New Roman" panose="02020603050405020304" pitchFamily="18" charset="0"/>
              </a:rPr>
              <a:t>Đúng thời gian</a:t>
            </a:r>
            <a:endParaRPr lang="en-US" sz="21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100" dirty="0">
                <a:latin typeface="Times New Roman" panose="02020603050405020304" pitchFamily="18" charset="0"/>
                <a:cs typeface="Times New Roman" panose="02020603050405020304" pitchFamily="18" charset="0"/>
              </a:rPr>
              <a:t>Đúng đường dùng</a:t>
            </a:r>
            <a:endParaRPr lang="en-US" sz="2100" dirty="0">
              <a:latin typeface="Times New Roman" panose="02020603050405020304" pitchFamily="18" charset="0"/>
              <a:cs typeface="Times New Roman" panose="02020603050405020304" pitchFamily="18" charset="0"/>
            </a:endParaRPr>
          </a:p>
          <a:p>
            <a:pPr marL="0" indent="0">
              <a:buNone/>
            </a:pPr>
            <a:endParaRPr lang="en-US" sz="21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022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1437" y="1930419"/>
            <a:ext cx="5169126" cy="3750622"/>
          </a:xfrm>
        </p:spPr>
      </p:pic>
    </p:spTree>
    <p:extLst>
      <p:ext uri="{BB962C8B-B14F-4D97-AF65-F5344CB8AC3E}">
        <p14:creationId xmlns:p14="http://schemas.microsoft.com/office/powerpoint/2010/main" val="544748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92412" y="2219666"/>
            <a:ext cx="4807176" cy="3196524"/>
          </a:xfrm>
        </p:spPr>
      </p:pic>
    </p:spTree>
    <p:extLst>
      <p:ext uri="{BB962C8B-B14F-4D97-AF65-F5344CB8AC3E}">
        <p14:creationId xmlns:p14="http://schemas.microsoft.com/office/powerpoint/2010/main" val="1232492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4526" y="1540515"/>
            <a:ext cx="6326980" cy="4525962"/>
          </a:xfrm>
        </p:spPr>
      </p:pic>
    </p:spTree>
    <p:extLst>
      <p:ext uri="{BB962C8B-B14F-4D97-AF65-F5344CB8AC3E}">
        <p14:creationId xmlns:p14="http://schemas.microsoft.com/office/powerpoint/2010/main" val="282783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6155" y="2016125"/>
            <a:ext cx="4914014" cy="3449638"/>
          </a:xfrm>
        </p:spPr>
      </p:pic>
    </p:spTree>
    <p:extLst>
      <p:ext uri="{BB962C8B-B14F-4D97-AF65-F5344CB8AC3E}">
        <p14:creationId xmlns:p14="http://schemas.microsoft.com/office/powerpoint/2010/main" val="868967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3200" b="1" dirty="0"/>
              <a:t>2. QUY TẮC TRUYỀN TĨNH MẠCH</a:t>
            </a:r>
            <a:endParaRPr lang="en-US" sz="3200" dirty="0"/>
          </a:p>
        </p:txBody>
      </p:sp>
      <p:sp>
        <p:nvSpPr>
          <p:cNvPr id="3" name="Content Placeholder 2"/>
          <p:cNvSpPr>
            <a:spLocks noGrp="1"/>
          </p:cNvSpPr>
          <p:nvPr>
            <p:ph idx="1"/>
          </p:nvPr>
        </p:nvSpPr>
        <p:spPr/>
        <p:txBody>
          <a:bodyPr>
            <a:normAutofit fontScale="85000" lnSpcReduction="20000"/>
          </a:bodyPr>
          <a:lstStyle/>
          <a:p>
            <a:pPr lvl="0">
              <a:buFont typeface="Wingdings" panose="05000000000000000000" pitchFamily="2" charset="2"/>
              <a:buChar char="§"/>
            </a:pPr>
            <a:r>
              <a:rPr lang="vi-VN" dirty="0"/>
              <a:t>Thực hiện 5 đúng</a:t>
            </a:r>
            <a:endParaRPr lang="en-US" dirty="0"/>
          </a:p>
          <a:p>
            <a:pPr lvl="0">
              <a:buFont typeface="Wingdings" panose="05000000000000000000" pitchFamily="2" charset="2"/>
              <a:buChar char="§"/>
            </a:pPr>
            <a:r>
              <a:rPr lang="vi-VN" dirty="0"/>
              <a:t>Dụng cụ và dịch truyền đảm bảo vô khuẩn</a:t>
            </a:r>
            <a:endParaRPr lang="en-US" dirty="0"/>
          </a:p>
          <a:p>
            <a:pPr lvl="0">
              <a:buFont typeface="Wingdings" panose="05000000000000000000" pitchFamily="2" charset="2"/>
              <a:buChar char="§"/>
            </a:pPr>
            <a:r>
              <a:rPr lang="vi-VN" dirty="0"/>
              <a:t>Quy trình kĩ thuật đảm bảo vô khuẩn, tay không chạm vào mũi kim</a:t>
            </a:r>
            <a:endParaRPr lang="en-US" dirty="0"/>
          </a:p>
          <a:p>
            <a:pPr lvl="0">
              <a:buFont typeface="Wingdings" panose="05000000000000000000" pitchFamily="2" charset="2"/>
              <a:buChar char="§"/>
            </a:pPr>
            <a:r>
              <a:rPr lang="vi-VN" dirty="0"/>
              <a:t>Tuyệt đối không để khí lot vào tĩnh mạch</a:t>
            </a:r>
            <a:endParaRPr lang="en-US" dirty="0"/>
          </a:p>
          <a:p>
            <a:pPr lvl="0">
              <a:buFont typeface="Wingdings" panose="05000000000000000000" pitchFamily="2" charset="2"/>
              <a:buChar char="§"/>
            </a:pPr>
            <a:r>
              <a:rPr lang="vi-VN" dirty="0"/>
              <a:t>Đảm bảo áp lực truyền cao hơn áo lực máu trong lòng mạch</a:t>
            </a:r>
            <a:endParaRPr lang="en-US" dirty="0"/>
          </a:p>
          <a:p>
            <a:pPr lvl="0">
              <a:buFont typeface="Wingdings" panose="05000000000000000000" pitchFamily="2" charset="2"/>
              <a:buChar char="§"/>
            </a:pPr>
            <a:r>
              <a:rPr lang="vi-VN" dirty="0"/>
              <a:t>Tốc độ chảy đúng y lệnh</a:t>
            </a:r>
            <a:endParaRPr lang="en-US" dirty="0"/>
          </a:p>
          <a:p>
            <a:pPr lvl="0">
              <a:buFont typeface="Wingdings" panose="05000000000000000000" pitchFamily="2" charset="2"/>
              <a:buChar char="§"/>
            </a:pPr>
            <a:r>
              <a:rPr lang="vi-VN" dirty="0"/>
              <a:t>Theo dõi chặt chẽ người bệnh trước trong và sau truyềnPhát hiện sớm tia biến và xử trí kịp thời</a:t>
            </a:r>
            <a:endParaRPr lang="en-US" dirty="0"/>
          </a:p>
          <a:p>
            <a:pPr lvl="0">
              <a:buFont typeface="Wingdings" panose="05000000000000000000" pitchFamily="2" charset="2"/>
              <a:buChar char="§"/>
            </a:pPr>
            <a:r>
              <a:rPr lang="vi-VN" dirty="0"/>
              <a:t>Không lưu kim quá 24 giờ trên cùng một vị trí</a:t>
            </a:r>
            <a:endParaRPr lang="en-US" dirty="0"/>
          </a:p>
          <a:p>
            <a:pPr>
              <a:buFont typeface="Wingdings" panose="05000000000000000000" pitchFamily="2" charset="2"/>
              <a:buChar char="§"/>
            </a:pPr>
            <a:r>
              <a:rPr lang="vi-VN" dirty="0"/>
              <a:t>Nơi tiếp xúc giữa kim và mặt da đảm bảo vô khuẩn</a:t>
            </a:r>
            <a:endParaRPr lang="en-US" dirty="0"/>
          </a:p>
        </p:txBody>
      </p:sp>
    </p:spTree>
    <p:extLst>
      <p:ext uri="{BB962C8B-B14F-4D97-AF65-F5344CB8AC3E}">
        <p14:creationId xmlns:p14="http://schemas.microsoft.com/office/powerpoint/2010/main" val="1969312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dirty="0">
                <a:effectLst/>
              </a:rPr>
              <a:t>Trường hợp nên truyền và không nên truyền.</a:t>
            </a:r>
            <a:endParaRPr lang="en-US" dirty="0"/>
          </a:p>
        </p:txBody>
      </p:sp>
      <p:sp>
        <p:nvSpPr>
          <p:cNvPr id="2" name="Content Placeholder 1"/>
          <p:cNvSpPr>
            <a:spLocks noGrp="1"/>
          </p:cNvSpPr>
          <p:nvPr>
            <p:ph idx="1"/>
          </p:nvPr>
        </p:nvSpPr>
        <p:spPr/>
        <p:txBody>
          <a:bodyPr/>
          <a:lstStyle/>
          <a:p>
            <a:r>
              <a:rPr lang="vi-VN" i="1" dirty="0"/>
              <a:t>1. Nên truyền</a:t>
            </a:r>
            <a:endParaRPr lang="vi-VN" dirty="0"/>
          </a:p>
          <a:p>
            <a:r>
              <a:rPr lang="vi-VN" dirty="0"/>
              <a:t>Xuất huyết và tiêu chảy mất nước, bỏng, trước mổ, sau mổ.</a:t>
            </a:r>
          </a:p>
          <a:p>
            <a:r>
              <a:rPr lang="vi-VN" i="1" dirty="0"/>
              <a:t>2. Không nên truyền</a:t>
            </a:r>
            <a:endParaRPr lang="vi-VN" dirty="0"/>
          </a:p>
          <a:p>
            <a:r>
              <a:rPr lang="vi-VN" dirty="0"/>
              <a:t>- Phù phổi cấp</a:t>
            </a:r>
          </a:p>
          <a:p>
            <a:r>
              <a:rPr lang="vi-VN" dirty="0"/>
              <a:t>- Bệnh tim nặng</a:t>
            </a:r>
          </a:p>
          <a:p>
            <a:r>
              <a:rPr lang="vi-VN" dirty="0"/>
              <a:t>- Tuỳ theo chỉ định điều trị</a:t>
            </a:r>
          </a:p>
          <a:p>
            <a:endParaRPr lang="en-US" dirty="0"/>
          </a:p>
        </p:txBody>
      </p:sp>
    </p:spTree>
    <p:extLst>
      <p:ext uri="{BB962C8B-B14F-4D97-AF65-F5344CB8AC3E}">
        <p14:creationId xmlns:p14="http://schemas.microsoft.com/office/powerpoint/2010/main" val="4221194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effectLst/>
              </a:rPr>
              <a:t>Quy</a:t>
            </a:r>
            <a:r>
              <a:rPr lang="en-US" dirty="0">
                <a:effectLst/>
              </a:rPr>
              <a:t> </a:t>
            </a:r>
            <a:r>
              <a:rPr lang="en-US" dirty="0" err="1">
                <a:effectLst/>
              </a:rPr>
              <a:t>trình</a:t>
            </a:r>
            <a:r>
              <a:rPr lang="en-US" dirty="0">
                <a:effectLst/>
              </a:rPr>
              <a:t> </a:t>
            </a:r>
            <a:r>
              <a:rPr lang="en-US" dirty="0" err="1">
                <a:effectLst/>
              </a:rPr>
              <a:t>kỹ</a:t>
            </a:r>
            <a:r>
              <a:rPr lang="en-US" dirty="0">
                <a:effectLst/>
              </a:rPr>
              <a:t> </a:t>
            </a:r>
            <a:r>
              <a:rPr lang="en-US" dirty="0" err="1">
                <a:effectLst/>
              </a:rPr>
              <a:t>thuật</a:t>
            </a:r>
            <a:r>
              <a:rPr lang="en-US" dirty="0">
                <a:effectLst/>
              </a:rPr>
              <a:t> </a:t>
            </a:r>
            <a:r>
              <a:rPr lang="en-US" dirty="0" err="1">
                <a:effectLst/>
              </a:rPr>
              <a:t>chuyển</a:t>
            </a:r>
            <a:r>
              <a:rPr lang="en-US" dirty="0">
                <a:effectLst/>
              </a:rPr>
              <a:t> </a:t>
            </a:r>
            <a:r>
              <a:rPr lang="en-US" dirty="0" err="1">
                <a:effectLst/>
              </a:rPr>
              <a:t>dịch</a:t>
            </a:r>
            <a:endParaRPr lang="en-US" dirty="0"/>
          </a:p>
        </p:txBody>
      </p:sp>
      <p:sp>
        <p:nvSpPr>
          <p:cNvPr id="2" name="Content Placeholder 1"/>
          <p:cNvSpPr>
            <a:spLocks noGrp="1"/>
          </p:cNvSpPr>
          <p:nvPr>
            <p:ph idx="1"/>
          </p:nvPr>
        </p:nvSpPr>
        <p:spPr/>
        <p:txBody>
          <a:bodyPr>
            <a:normAutofit fontScale="70000" lnSpcReduction="20000"/>
          </a:bodyPr>
          <a:lstStyle/>
          <a:p>
            <a:r>
              <a:rPr lang="vi-VN" i="1" dirty="0"/>
              <a:t>1. Chuẩn bị dụng cụ:</a:t>
            </a:r>
            <a:endParaRPr lang="vi-VN" dirty="0"/>
          </a:p>
          <a:p>
            <a:pPr lvl="0"/>
            <a:r>
              <a:rPr lang="vi-VN" b="1" i="1" dirty="0"/>
              <a:t>Dụng cụ vô khuẩn</a:t>
            </a:r>
            <a:endParaRPr lang="en-US" dirty="0"/>
          </a:p>
          <a:p>
            <a:pPr lvl="0"/>
            <a:r>
              <a:rPr lang="vi-VN" dirty="0"/>
              <a:t>Khăn vô khuẩn.</a:t>
            </a:r>
            <a:endParaRPr lang="en-US" dirty="0"/>
          </a:p>
          <a:p>
            <a:pPr lvl="0"/>
            <a:r>
              <a:rPr lang="vi-VN" dirty="0"/>
              <a:t>Bơm, kim tiêm thích hợp.</a:t>
            </a:r>
            <a:endParaRPr lang="en-US" dirty="0"/>
          </a:p>
          <a:p>
            <a:pPr lvl="0"/>
            <a:r>
              <a:rPr lang="vi-VN" dirty="0"/>
              <a:t>Chai dịch truyền theo chỉ định.</a:t>
            </a:r>
            <a:endParaRPr lang="en-US" dirty="0"/>
          </a:p>
          <a:p>
            <a:pPr lvl="0"/>
            <a:r>
              <a:rPr lang="vi-VN" dirty="0"/>
              <a:t>Bộ dây truyền dịch vô khuẩn: dài 1m - 1,4m, có kim sẵn.</a:t>
            </a:r>
            <a:endParaRPr lang="en-US" dirty="0"/>
          </a:p>
          <a:p>
            <a:pPr lvl="0"/>
            <a:r>
              <a:rPr lang="vi-VN" dirty="0"/>
              <a:t>Nếu truyền máu thì có bộ dây truyền máu.</a:t>
            </a:r>
            <a:endParaRPr lang="en-US" dirty="0"/>
          </a:p>
          <a:p>
            <a:pPr lvl="0"/>
            <a:r>
              <a:rPr lang="vi-VN" dirty="0"/>
              <a:t>Khóa 3 nhánh.</a:t>
            </a:r>
            <a:endParaRPr lang="en-US" dirty="0"/>
          </a:p>
          <a:p>
            <a:pPr lvl="0"/>
            <a:r>
              <a:rPr lang="vi-VN" dirty="0"/>
              <a:t>Kẹp kocher.</a:t>
            </a:r>
            <a:endParaRPr lang="en-US" dirty="0"/>
          </a:p>
          <a:p>
            <a:pPr lvl="0"/>
            <a:r>
              <a:rPr lang="vi-VN" dirty="0"/>
              <a:t>Bông, gạc, hộp đựng bông cồn.</a:t>
            </a:r>
            <a:endParaRPr lang="en-US" dirty="0"/>
          </a:p>
          <a:p>
            <a:endParaRPr lang="en-US" dirty="0"/>
          </a:p>
        </p:txBody>
      </p:sp>
    </p:spTree>
    <p:extLst>
      <p:ext uri="{BB962C8B-B14F-4D97-AF65-F5344CB8AC3E}">
        <p14:creationId xmlns:p14="http://schemas.microsoft.com/office/powerpoint/2010/main" val="1283913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i="1" dirty="0">
                <a:effectLst/>
              </a:rPr>
              <a:t>Dụng cụ sạch</a:t>
            </a:r>
            <a:endParaRPr lang="en-US" dirty="0"/>
          </a:p>
        </p:txBody>
      </p:sp>
      <p:sp>
        <p:nvSpPr>
          <p:cNvPr id="2" name="Content Placeholder 1"/>
          <p:cNvSpPr>
            <a:spLocks noGrp="1"/>
          </p:cNvSpPr>
          <p:nvPr>
            <p:ph idx="1"/>
          </p:nvPr>
        </p:nvSpPr>
        <p:spPr/>
        <p:txBody>
          <a:bodyPr>
            <a:normAutofit fontScale="92500" lnSpcReduction="20000"/>
          </a:bodyPr>
          <a:lstStyle/>
          <a:p>
            <a:pPr lvl="0"/>
            <a:r>
              <a:rPr lang="vi-VN" dirty="0"/>
              <a:t>Lọ cồn 700.</a:t>
            </a:r>
            <a:endParaRPr lang="en-US" dirty="0"/>
          </a:p>
          <a:p>
            <a:pPr lvl="0"/>
            <a:r>
              <a:rPr lang="vi-VN" dirty="0"/>
              <a:t>Hộp thuốc cấp cứu: adrenalin, depersolon, nước cất...</a:t>
            </a:r>
            <a:endParaRPr lang="en-US" dirty="0"/>
          </a:p>
          <a:p>
            <a:pPr lvl="0"/>
            <a:r>
              <a:rPr lang="vi-VN" dirty="0"/>
              <a:t>Dây garô.</a:t>
            </a:r>
            <a:endParaRPr lang="en-US" dirty="0"/>
          </a:p>
          <a:p>
            <a:pPr lvl="0"/>
            <a:r>
              <a:rPr lang="vi-VN" dirty="0"/>
              <a:t>Kéo, băng dính, băng cuộn để cố định kim và chi bệnh nhân.</a:t>
            </a:r>
            <a:endParaRPr lang="en-US" dirty="0"/>
          </a:p>
          <a:p>
            <a:pPr lvl="0"/>
            <a:r>
              <a:rPr lang="vi-VN" dirty="0"/>
              <a:t>Ống nghe, máy đo huyết áp.</a:t>
            </a:r>
            <a:endParaRPr lang="en-US" dirty="0"/>
          </a:p>
          <a:p>
            <a:pPr lvl="0"/>
            <a:r>
              <a:rPr lang="vi-VN" dirty="0"/>
              <a:t>Nẹp cố định.</a:t>
            </a:r>
            <a:endParaRPr lang="en-US" dirty="0"/>
          </a:p>
          <a:p>
            <a:pPr lvl="0"/>
            <a:r>
              <a:rPr lang="vi-VN" dirty="0"/>
              <a:t>Phiếu truyền dịch, bảng theo dõi dấu hiệu sinh tồn.</a:t>
            </a:r>
            <a:endParaRPr lang="en-US" dirty="0"/>
          </a:p>
          <a:p>
            <a:pPr lvl="0"/>
            <a:r>
              <a:rPr lang="vi-VN" dirty="0"/>
              <a:t>Khay quả đậu hoặc dụng cụ để bơm tiêm, kim tiêm bẩn.</a:t>
            </a:r>
            <a:endParaRPr lang="en-US" dirty="0"/>
          </a:p>
          <a:p>
            <a:endParaRPr lang="en-US" dirty="0"/>
          </a:p>
        </p:txBody>
      </p:sp>
    </p:spTree>
    <p:extLst>
      <p:ext uri="{BB962C8B-B14F-4D97-AF65-F5344CB8AC3E}">
        <p14:creationId xmlns:p14="http://schemas.microsoft.com/office/powerpoint/2010/main" val="769067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i="1" dirty="0">
                <a:effectLst/>
              </a:rPr>
              <a:t>Dụng cụ sạch</a:t>
            </a:r>
            <a:endParaRPr lang="en-US" dirty="0"/>
          </a:p>
        </p:txBody>
      </p:sp>
      <p:sp>
        <p:nvSpPr>
          <p:cNvPr id="2" name="Content Placeholder 1"/>
          <p:cNvSpPr>
            <a:spLocks noGrp="1"/>
          </p:cNvSpPr>
          <p:nvPr>
            <p:ph idx="1"/>
          </p:nvPr>
        </p:nvSpPr>
        <p:spPr/>
        <p:txBody>
          <a:bodyPr/>
          <a:lstStyle/>
          <a:p>
            <a:pPr lvl="0"/>
            <a:r>
              <a:rPr lang="vi-VN" dirty="0"/>
              <a:t>Đồng hồ có kim giây.</a:t>
            </a:r>
            <a:endParaRPr lang="en-US" dirty="0"/>
          </a:p>
          <a:p>
            <a:pPr lvl="0"/>
            <a:r>
              <a:rPr lang="vi-VN" dirty="0"/>
              <a:t>Khay chữ nhật.</a:t>
            </a:r>
            <a:endParaRPr lang="en-US" dirty="0"/>
          </a:p>
          <a:p>
            <a:pPr lvl="0"/>
            <a:r>
              <a:rPr lang="vi-VN" dirty="0"/>
              <a:t>Giá treo dịch truyền: cao 1,8 - 2,2m.</a:t>
            </a:r>
            <a:endParaRPr lang="en-US" dirty="0"/>
          </a:p>
          <a:p>
            <a:pPr lvl="0"/>
            <a:r>
              <a:rPr lang="vi-VN" dirty="0"/>
              <a:t>Gối nhỏ kê dưới vùng truyền.</a:t>
            </a:r>
            <a:endParaRPr lang="en-US" dirty="0"/>
          </a:p>
          <a:p>
            <a:pPr lvl="0"/>
            <a:r>
              <a:rPr lang="vi-VN" dirty="0"/>
              <a:t>Xe đẩy đựng dụng cụ.</a:t>
            </a:r>
            <a:endParaRPr lang="en-US" dirty="0"/>
          </a:p>
          <a:p>
            <a:pPr lvl="0"/>
            <a:r>
              <a:rPr lang="vi-VN" dirty="0"/>
              <a:t>Hộp đựng vật sắc nhọn.</a:t>
            </a:r>
            <a:endParaRPr lang="en-US" dirty="0"/>
          </a:p>
          <a:p>
            <a:pPr lvl="0"/>
            <a:r>
              <a:rPr lang="vi-VN" dirty="0"/>
              <a:t>Xô đựng rác thải.</a:t>
            </a:r>
            <a:endParaRPr lang="en-US" dirty="0"/>
          </a:p>
          <a:p>
            <a:endParaRPr lang="en-US" dirty="0"/>
          </a:p>
        </p:txBody>
      </p:sp>
    </p:spTree>
    <p:extLst>
      <p:ext uri="{BB962C8B-B14F-4D97-AF65-F5344CB8AC3E}">
        <p14:creationId xmlns:p14="http://schemas.microsoft.com/office/powerpoint/2010/main" val="181810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0662" y="2153444"/>
            <a:ext cx="4445000" cy="3175000"/>
          </a:xfrm>
        </p:spPr>
      </p:pic>
    </p:spTree>
    <p:extLst>
      <p:ext uri="{BB962C8B-B14F-4D97-AF65-F5344CB8AC3E}">
        <p14:creationId xmlns:p14="http://schemas.microsoft.com/office/powerpoint/2010/main" val="47479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289380"/>
            <a:ext cx="9603275" cy="1049235"/>
          </a:xfrm>
        </p:spPr>
        <p:txBody>
          <a:bodyPr/>
          <a:lstStyle/>
          <a:p>
            <a:r>
              <a:rPr lang="vi-VN" b="1" dirty="0"/>
              <a:t>2. NGUYÊN TẮC TIÊM THUỐC</a:t>
            </a:r>
            <a:r>
              <a:rPr lang="en-US" b="1" dirty="0"/>
              <a:t>(</a:t>
            </a:r>
            <a:r>
              <a:rPr lang="en-US" b="1" dirty="0" err="1"/>
              <a:t>tt</a:t>
            </a:r>
            <a:r>
              <a:rPr lang="en-US" b="1" dirty="0"/>
              <a:t>)</a:t>
            </a:r>
            <a:endParaRPr lang="en-US" dirty="0"/>
          </a:p>
        </p:txBody>
      </p:sp>
      <p:sp>
        <p:nvSpPr>
          <p:cNvPr id="3" name="Content Placeholder 2"/>
          <p:cNvSpPr>
            <a:spLocks noGrp="1"/>
          </p:cNvSpPr>
          <p:nvPr>
            <p:ph idx="1"/>
          </p:nvPr>
        </p:nvSpPr>
        <p:spPr>
          <a:xfrm>
            <a:off x="1451579" y="1853754"/>
            <a:ext cx="9603274" cy="4057468"/>
          </a:xfrm>
        </p:spPr>
        <p:txBody>
          <a:bodyPr/>
          <a:lstStyle/>
          <a:p>
            <a:pPr lvl="0">
              <a:buFont typeface="Wingdings" panose="05000000000000000000" pitchFamily="2" charset="2"/>
              <a:buChar char="v"/>
            </a:pPr>
            <a:r>
              <a:rPr lang="vi-VN" i="1" dirty="0">
                <a:solidFill>
                  <a:srgbClr val="FF0000"/>
                </a:solidFill>
                <a:latin typeface="Times New Roman" panose="02020603050405020304" pitchFamily="18" charset="0"/>
                <a:cs typeface="Times New Roman" panose="02020603050405020304" pitchFamily="18" charset="0"/>
              </a:rPr>
              <a:t>Nguyên tắc vô khuẩn:</a:t>
            </a:r>
            <a:endParaRPr lang="en-US" dirty="0">
              <a:solidFill>
                <a:srgbClr val="FF0000"/>
              </a:solidFill>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Bơm kim tiêm và các dụng cụ phải đảm bảo tuyệt đối vô khuẩn.</a:t>
            </a:r>
            <a:endParaRPr lang="en-US"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Buồng tiêm sạch, thoáng, đủ ánh sáng</a:t>
            </a:r>
            <a:endParaRPr lang="en-US"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Điều dưỡng rửa tay đúng quy trình</a:t>
            </a:r>
            <a:endParaRPr lang="en-US" dirty="0">
              <a:latin typeface="Times New Roman" panose="02020603050405020304" pitchFamily="18" charset="0"/>
              <a:cs typeface="Times New Roman" panose="02020603050405020304" pitchFamily="18" charset="0"/>
            </a:endParaRPr>
          </a:p>
          <a:p>
            <a:pPr lvl="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Không chạm tay vào thân kim và pittong của bơm tiêm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502" y="4342890"/>
            <a:ext cx="2990559" cy="17105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42889"/>
            <a:ext cx="3072572" cy="1710591"/>
          </a:xfrm>
          <a:prstGeom prst="rect">
            <a:avLst/>
          </a:prstGeom>
        </p:spPr>
      </p:pic>
    </p:spTree>
    <p:extLst>
      <p:ext uri="{BB962C8B-B14F-4D97-AF65-F5344CB8AC3E}">
        <p14:creationId xmlns:p14="http://schemas.microsoft.com/office/powerpoint/2010/main" val="2186923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7844" y="2446317"/>
            <a:ext cx="4162961" cy="31222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8657" y="2446317"/>
            <a:ext cx="4534361" cy="3040083"/>
          </a:xfrm>
          <a:prstGeom prst="rect">
            <a:avLst/>
          </a:prstGeom>
        </p:spPr>
      </p:pic>
    </p:spTree>
    <p:extLst>
      <p:ext uri="{BB962C8B-B14F-4D97-AF65-F5344CB8AC3E}">
        <p14:creationId xmlns:p14="http://schemas.microsoft.com/office/powerpoint/2010/main" val="3492426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594" y="2016125"/>
            <a:ext cx="3845137" cy="3449638"/>
          </a:xfrm>
        </p:spPr>
      </p:pic>
    </p:spTree>
    <p:extLst>
      <p:ext uri="{BB962C8B-B14F-4D97-AF65-F5344CB8AC3E}">
        <p14:creationId xmlns:p14="http://schemas.microsoft.com/office/powerpoint/2010/main" val="2982310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dirty="0">
                <a:effectLst/>
              </a:rPr>
              <a:t>Chuẩn bị bệnh nhân</a:t>
            </a:r>
            <a:br>
              <a:rPr lang="en-US" dirty="0">
                <a:effectLst/>
              </a:rPr>
            </a:br>
            <a:endParaRPr lang="en-US" dirty="0"/>
          </a:p>
        </p:txBody>
      </p:sp>
      <p:sp>
        <p:nvSpPr>
          <p:cNvPr id="2" name="Content Placeholder 1"/>
          <p:cNvSpPr>
            <a:spLocks noGrp="1"/>
          </p:cNvSpPr>
          <p:nvPr>
            <p:ph idx="1"/>
          </p:nvPr>
        </p:nvSpPr>
        <p:spPr/>
        <p:txBody>
          <a:bodyPr/>
          <a:lstStyle/>
          <a:p>
            <a:pPr lvl="0"/>
            <a:r>
              <a:rPr lang="vi-VN" dirty="0"/>
              <a:t>Báo và giải thích cho bệnh nhân lý do truyền.</a:t>
            </a:r>
            <a:endParaRPr lang="en-US" dirty="0"/>
          </a:p>
          <a:p>
            <a:pPr lvl="0"/>
            <a:r>
              <a:rPr lang="vi-VN" dirty="0"/>
              <a:t>Bệnh nhân phải ở tư thế thoải mái, kiểm tra huyết áp trước khi truyền.</a:t>
            </a:r>
            <a:endParaRPr lang="en-US" dirty="0"/>
          </a:p>
          <a:p>
            <a:pPr lvl="0"/>
            <a:r>
              <a:rPr lang="vi-VN" dirty="0"/>
              <a:t>Cho bệnh nhân đại tiện, tiểu tiện.</a:t>
            </a:r>
            <a:endParaRPr lang="en-US" dirty="0"/>
          </a:p>
          <a:p>
            <a:r>
              <a:rPr lang="vi-VN" dirty="0"/>
              <a:t>Vùng truyền</a:t>
            </a:r>
            <a:endParaRPr lang="en-US" dirty="0"/>
          </a:p>
        </p:txBody>
      </p:sp>
    </p:spTree>
    <p:extLst>
      <p:ext uri="{BB962C8B-B14F-4D97-AF65-F5344CB8AC3E}">
        <p14:creationId xmlns:p14="http://schemas.microsoft.com/office/powerpoint/2010/main" val="1902020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dirty="0">
                <a:effectLst/>
              </a:rPr>
              <a:t>KỸ THUẬT TIẾN HÀNH</a:t>
            </a:r>
            <a:br>
              <a:rPr lang="en-US" dirty="0">
                <a:effectLst/>
              </a:rPr>
            </a:br>
            <a:endParaRPr lang="en-US" dirty="0"/>
          </a:p>
        </p:txBody>
      </p:sp>
      <p:sp>
        <p:nvSpPr>
          <p:cNvPr id="2" name="Content Placeholder 1"/>
          <p:cNvSpPr>
            <a:spLocks noGrp="1"/>
          </p:cNvSpPr>
          <p:nvPr>
            <p:ph idx="1"/>
          </p:nvPr>
        </p:nvSpPr>
        <p:spPr/>
        <p:txBody>
          <a:bodyPr>
            <a:normAutofit lnSpcReduction="10000"/>
          </a:bodyPr>
          <a:lstStyle/>
          <a:p>
            <a:pPr lvl="0"/>
            <a:r>
              <a:rPr lang="vi-VN" dirty="0"/>
              <a:t>Sát khuẩn nút chai, đâm kim thông khí (nếu có) vào chai dịch, treo chai dịch truyền lên.</a:t>
            </a:r>
            <a:endParaRPr lang="en-US" dirty="0"/>
          </a:p>
          <a:p>
            <a:pPr lvl="0"/>
            <a:r>
              <a:rPr lang="vi-VN" dirty="0"/>
              <a:t>Đâm đầu nhọn của bầu dây chuyền vào chai dịch và chỉnh khoá để cho dịch vào bầu nhỏ giọt, ngập khoảng 1/2 - 2/3 bầu. Cho dịch chảy xuống đoạn dây truyền còn lại để tống hết khí ra ngoài, khoá dây truyền và đậy bao kim lại.</a:t>
            </a:r>
            <a:endParaRPr lang="en-US" dirty="0"/>
          </a:p>
          <a:p>
            <a:pPr lvl="0"/>
            <a:r>
              <a:rPr lang="vi-VN" dirty="0"/>
              <a:t>Buộc dây garô cách vị trí truyền chừng 3 - 5cm.</a:t>
            </a:r>
            <a:endParaRPr lang="en-US" dirty="0"/>
          </a:p>
          <a:p>
            <a:pPr lvl="0"/>
            <a:r>
              <a:rPr lang="vi-VN" dirty="0"/>
              <a:t>Sát khuẩn vùng truyền bằng cồn iod hay cồn 70o.</a:t>
            </a:r>
            <a:endParaRPr lang="en-US" dirty="0"/>
          </a:p>
          <a:p>
            <a:pPr lvl="0"/>
            <a:r>
              <a:rPr lang="vi-VN" dirty="0"/>
              <a:t>Tay trái dùng ngón 1 đè vào tĩnh mạch và kéo căng tĩnh mạch ra </a:t>
            </a:r>
            <a:endParaRPr lang="en-US" dirty="0"/>
          </a:p>
          <a:p>
            <a:endParaRPr lang="en-US" dirty="0"/>
          </a:p>
        </p:txBody>
      </p:sp>
    </p:spTree>
    <p:extLst>
      <p:ext uri="{BB962C8B-B14F-4D97-AF65-F5344CB8AC3E}">
        <p14:creationId xmlns:p14="http://schemas.microsoft.com/office/powerpoint/2010/main" val="1929345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9162" y="2597944"/>
            <a:ext cx="3048000" cy="2286000"/>
          </a:xfrm>
        </p:spPr>
      </p:pic>
    </p:spTree>
    <p:extLst>
      <p:ext uri="{BB962C8B-B14F-4D97-AF65-F5344CB8AC3E}">
        <p14:creationId xmlns:p14="http://schemas.microsoft.com/office/powerpoint/2010/main" val="2440756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6818" y="2016125"/>
            <a:ext cx="6132689" cy="3449638"/>
          </a:xfrm>
        </p:spPr>
      </p:pic>
    </p:spTree>
    <p:extLst>
      <p:ext uri="{BB962C8B-B14F-4D97-AF65-F5344CB8AC3E}">
        <p14:creationId xmlns:p14="http://schemas.microsoft.com/office/powerpoint/2010/main" val="3285362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normAutofit/>
          </a:bodyPr>
          <a:lstStyle/>
          <a:p>
            <a:pPr lvl="0"/>
            <a:r>
              <a:rPr lang="vi-VN" dirty="0"/>
              <a:t>Tay phải đâm kim chếch 15- 30o ngay trên tĩnh mạch, mặt vát ngửa lên trên.</a:t>
            </a:r>
            <a:endParaRPr lang="en-US" dirty="0"/>
          </a:p>
          <a:p>
            <a:pPr lvl="0"/>
            <a:r>
              <a:rPr lang="vi-VN" dirty="0"/>
              <a:t>Khi kim đã vào tĩnh mạch thì bóp vào đoạn cao su ngay trên đốc kim, bóp và thả ra xem có máu không, nếu có tức là kim đã vào tĩnh mạch lúc đó mở garô và điều chỉnh số giọt theo chỉ định .</a:t>
            </a:r>
            <a:endParaRPr lang="en-US" dirty="0"/>
          </a:p>
          <a:p>
            <a:r>
              <a:rPr lang="en-US" dirty="0"/>
              <a:t> </a:t>
            </a:r>
            <a:r>
              <a:rPr lang="en-US" dirty="0" err="1"/>
              <a:t>Cách</a:t>
            </a:r>
            <a:r>
              <a:rPr lang="en-US" dirty="0"/>
              <a:t> </a:t>
            </a:r>
            <a:r>
              <a:rPr lang="en-US" dirty="0" err="1"/>
              <a:t>tính</a:t>
            </a:r>
            <a:r>
              <a:rPr lang="en-US" dirty="0"/>
              <a:t>:</a:t>
            </a:r>
          </a:p>
          <a:p>
            <a:pPr marL="109728" indent="0">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297" y="4526478"/>
            <a:ext cx="8394417" cy="990600"/>
          </a:xfrm>
          <a:prstGeom prst="rect">
            <a:avLst/>
          </a:prstGeom>
        </p:spPr>
      </p:pic>
    </p:spTree>
    <p:extLst>
      <p:ext uri="{BB962C8B-B14F-4D97-AF65-F5344CB8AC3E}">
        <p14:creationId xmlns:p14="http://schemas.microsoft.com/office/powerpoint/2010/main" val="3844607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2915" y="812470"/>
            <a:ext cx="8712486" cy="5588329"/>
          </a:xfrm>
        </p:spPr>
      </p:pic>
    </p:spTree>
    <p:extLst>
      <p:ext uri="{BB962C8B-B14F-4D97-AF65-F5344CB8AC3E}">
        <p14:creationId xmlns:p14="http://schemas.microsoft.com/office/powerpoint/2010/main" val="3168556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idx="1"/>
          </p:nvPr>
        </p:nvSpPr>
        <p:spPr/>
        <p:txBody>
          <a:bodyPr/>
          <a:lstStyle/>
          <a:p>
            <a:pPr lvl="0"/>
            <a:r>
              <a:rPr lang="vi-VN" dirty="0"/>
              <a:t>Dịch đã chảy từ chai dịch xuống bầu nhỏ giọt thì cố định dây và kim truyền </a:t>
            </a:r>
            <a:endParaRPr lang="en-US" dirty="0"/>
          </a:p>
          <a:p>
            <a:r>
              <a:rPr lang="vi-VN" dirty="0"/>
              <a:t>Đặt bệnh nhân ở tư thế thoải mái.</a:t>
            </a:r>
            <a:endParaRPr lang="en-US" dirty="0"/>
          </a:p>
          <a:p>
            <a:pPr lvl="0"/>
            <a:r>
              <a:rPr lang="vi-VN" dirty="0"/>
              <a:t>Theo dõi tại chỗ truyền:</a:t>
            </a:r>
            <a:endParaRPr lang="en-US" dirty="0"/>
          </a:p>
          <a:p>
            <a:r>
              <a:rPr lang="vi-VN" dirty="0"/>
              <a:t>+ Nếu thấy tại chỗ truyền phồng hoặc đau thì kim đã ra ngoài thành mạch.</a:t>
            </a:r>
            <a:endParaRPr lang="en-US" dirty="0"/>
          </a:p>
          <a:p>
            <a:r>
              <a:rPr lang="vi-VN" dirty="0"/>
              <a:t>+ Nếu không chảy dịch truyền thì kim chưa vào tĩnh mạch.</a:t>
            </a:r>
            <a:endParaRPr lang="en-US" dirty="0"/>
          </a:p>
          <a:p>
            <a:endParaRPr lang="en-US" dirty="0"/>
          </a:p>
        </p:txBody>
      </p:sp>
    </p:spTree>
    <p:extLst>
      <p:ext uri="{BB962C8B-B14F-4D97-AF65-F5344CB8AC3E}">
        <p14:creationId xmlns:p14="http://schemas.microsoft.com/office/powerpoint/2010/main" val="3743566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Truyền</a:t>
            </a:r>
            <a:r>
              <a:rPr lang="en-US" dirty="0"/>
              <a:t> </a:t>
            </a:r>
            <a:r>
              <a:rPr lang="en-US" dirty="0" err="1"/>
              <a:t>dịch</a:t>
            </a:r>
            <a:r>
              <a:rPr lang="en-US" dirty="0"/>
              <a:t> </a:t>
            </a:r>
            <a:r>
              <a:rPr lang="en-US" dirty="0" err="1"/>
              <a:t>tĩnh</a:t>
            </a:r>
            <a:r>
              <a:rPr lang="en-US" dirty="0"/>
              <a:t> </a:t>
            </a:r>
            <a:r>
              <a:rPr lang="en-US" dirty="0" err="1"/>
              <a:t>mạch</a:t>
            </a:r>
            <a:endParaRPr lang="en-US" dirty="0"/>
          </a:p>
        </p:txBody>
      </p:sp>
      <p:graphicFrame>
        <p:nvGraphicFramePr>
          <p:cNvPr id="4" name="Content Placeholder 3"/>
          <p:cNvGraphicFramePr>
            <a:graphicFrameLocks noGrp="1"/>
          </p:cNvGraphicFramePr>
          <p:nvPr>
            <p:ph idx="1"/>
          </p:nvPr>
        </p:nvGraphicFramePr>
        <p:xfrm>
          <a:off x="2266683" y="1495240"/>
          <a:ext cx="8268236" cy="4962258"/>
        </p:xfrm>
        <a:graphic>
          <a:graphicData uri="http://schemas.openxmlformats.org/drawingml/2006/table">
            <a:tbl>
              <a:tblPr/>
              <a:tblGrid>
                <a:gridCol w="491877">
                  <a:extLst>
                    <a:ext uri="{9D8B030D-6E8A-4147-A177-3AD203B41FA5}">
                      <a16:colId xmlns:a16="http://schemas.microsoft.com/office/drawing/2014/main" val="20000"/>
                    </a:ext>
                  </a:extLst>
                </a:gridCol>
                <a:gridCol w="7776359">
                  <a:extLst>
                    <a:ext uri="{9D8B030D-6E8A-4147-A177-3AD203B41FA5}">
                      <a16:colId xmlns:a16="http://schemas.microsoft.com/office/drawing/2014/main" val="20001"/>
                    </a:ext>
                  </a:extLst>
                </a:gridCol>
              </a:tblGrid>
              <a:tr h="340278">
                <a:tc>
                  <a:txBody>
                    <a:bodyPr/>
                    <a:lstStyle/>
                    <a:p>
                      <a:pPr marL="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rPr>
                        <a:t>TT</a:t>
                      </a:r>
                      <a:endParaRPr lang="en-US" sz="2000" dirty="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2000" b="1" dirty="0" err="1">
                          <a:effectLst/>
                          <a:latin typeface="Times New Roman" panose="02020603050405020304" pitchFamily="18" charset="0"/>
                          <a:ea typeface="Times New Roman" panose="02020603050405020304" pitchFamily="18" charset="0"/>
                        </a:rPr>
                        <a:t>Các</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bước</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thực</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hiện</a:t>
                      </a:r>
                      <a:endParaRPr lang="en-US" sz="2000" dirty="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0278">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rPr>
                        <a:t>1</a:t>
                      </a: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066800" algn="ctr"/>
                          <a:tab pos="3962400" algn="ctr"/>
                        </a:tabLst>
                      </a:pPr>
                      <a:r>
                        <a:rPr lang="en-US" sz="2000" b="1" dirty="0" err="1">
                          <a:effectLst/>
                          <a:latin typeface="Times New Roman" panose="02020603050405020304" pitchFamily="18" charset="0"/>
                          <a:ea typeface="Times New Roman" panose="02020603050405020304" pitchFamily="18" charset="0"/>
                        </a:rPr>
                        <a:t>Điều</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dưỡng</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đội</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mũ</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đeo</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khẩu</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trang</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rửa</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tay</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thường</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quy</a:t>
                      </a:r>
                      <a:endParaRPr lang="en-US" sz="2000" dirty="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0834">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2</a:t>
                      </a: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066800" algn="ctr"/>
                          <a:tab pos="3962400" algn="ctr"/>
                        </a:tabLst>
                      </a:pPr>
                      <a:r>
                        <a:rPr lang="en-US" sz="2000" b="1" dirty="0" err="1">
                          <a:effectLst/>
                          <a:latin typeface="Times New Roman" panose="02020603050405020304" pitchFamily="18" charset="0"/>
                          <a:ea typeface="Times New Roman" panose="02020603050405020304" pitchFamily="18" charset="0"/>
                        </a:rPr>
                        <a:t>Chuẩn</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bị</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dụng</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cụ</a:t>
                      </a:r>
                      <a:r>
                        <a:rPr lang="en-US" sz="2000" b="1"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Dây</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truyền</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dịch</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truyền</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panh</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bông</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gạc</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vô</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khuẩn</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hộp</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đựng</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bông</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gạc</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cồn</a:t>
                      </a:r>
                      <a:r>
                        <a:rPr lang="en-US" sz="2000" i="1" dirty="0">
                          <a:effectLst/>
                          <a:latin typeface="Times New Roman" panose="02020603050405020304" pitchFamily="18" charset="0"/>
                          <a:ea typeface="Times New Roman" panose="02020603050405020304" pitchFamily="18" charset="0"/>
                        </a:rPr>
                        <a:t> 70</a:t>
                      </a:r>
                      <a:r>
                        <a:rPr lang="en-US" sz="2000" i="1" baseline="30000" dirty="0">
                          <a:effectLst/>
                          <a:latin typeface="Times New Roman" panose="02020603050405020304" pitchFamily="18" charset="0"/>
                          <a:ea typeface="Times New Roman" panose="02020603050405020304" pitchFamily="18" charset="0"/>
                        </a:rPr>
                        <a:t>0</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cồn</a:t>
                      </a:r>
                      <a:r>
                        <a:rPr lang="en-US" sz="2000" i="1" dirty="0">
                          <a:effectLst/>
                          <a:latin typeface="Times New Roman" panose="02020603050405020304" pitchFamily="18" charset="0"/>
                          <a:ea typeface="Times New Roman" panose="02020603050405020304" pitchFamily="18" charset="0"/>
                        </a:rPr>
                        <a:t> iode1%, </a:t>
                      </a:r>
                      <a:r>
                        <a:rPr lang="en-US" sz="2000" i="1" dirty="0" err="1">
                          <a:effectLst/>
                          <a:latin typeface="Times New Roman" panose="02020603050405020304" pitchFamily="18" charset="0"/>
                          <a:ea typeface="Times New Roman" panose="02020603050405020304" pitchFamily="18" charset="0"/>
                        </a:rPr>
                        <a:t>khay</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inox</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găng</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tay</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dây</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garo</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gối</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kê</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tay</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cọc</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truyền</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bộ</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đo</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huyết</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áp,phiếu</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truyền</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dịch</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sổ</a:t>
                      </a:r>
                      <a:r>
                        <a:rPr lang="en-US" sz="2000" i="1" dirty="0">
                          <a:effectLst/>
                          <a:latin typeface="Times New Roman" panose="02020603050405020304" pitchFamily="18" charset="0"/>
                          <a:ea typeface="Times New Roman" panose="02020603050405020304" pitchFamily="18" charset="0"/>
                        </a:rPr>
                        <a:t> y </a:t>
                      </a:r>
                      <a:r>
                        <a:rPr lang="en-US" sz="2000" i="1" dirty="0" err="1">
                          <a:effectLst/>
                          <a:latin typeface="Times New Roman" panose="02020603050405020304" pitchFamily="18" charset="0"/>
                          <a:ea typeface="Times New Roman" panose="02020603050405020304" pitchFamily="18" charset="0"/>
                        </a:rPr>
                        <a:t>lệnh</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thuốc</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hộp</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thuốc</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chống</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sốc</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xô</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đựng</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rác</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xe</a:t>
                      </a:r>
                      <a:r>
                        <a:rPr lang="en-US" sz="2000" i="1" dirty="0">
                          <a:effectLst/>
                          <a:latin typeface="Times New Roman" panose="02020603050405020304" pitchFamily="18" charset="0"/>
                          <a:ea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rPr>
                        <a:t>tiêm</a:t>
                      </a:r>
                      <a:endParaRPr lang="en-US" sz="2000" dirty="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01390">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3</a:t>
                      </a: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066800" algn="ctr"/>
                          <a:tab pos="3962400" algn="ctr"/>
                        </a:tabLst>
                      </a:pPr>
                      <a:r>
                        <a:rPr lang="en-US" sz="2000" b="1" dirty="0" err="1">
                          <a:effectLst/>
                          <a:latin typeface="Times New Roman" panose="02020603050405020304" pitchFamily="18" charset="0"/>
                          <a:ea typeface="Times New Roman" panose="02020603050405020304" pitchFamily="18" charset="0"/>
                        </a:rPr>
                        <a:t>Chuẩn</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bị</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bệnh</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nhân</a:t>
                      </a:r>
                      <a:r>
                        <a:rPr lang="en-US" sz="2000" b="1" dirty="0">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marL="742950" marR="0" lvl="1" indent="-285750" algn="l">
                        <a:spcBef>
                          <a:spcPts val="0"/>
                        </a:spcBef>
                        <a:spcAft>
                          <a:spcPts val="0"/>
                        </a:spcAft>
                        <a:buFont typeface="Symbol" panose="05050102010706020507" pitchFamily="18" charset="2"/>
                        <a:buChar char=""/>
                        <a:tabLst>
                          <a:tab pos="300355" algn="l"/>
                          <a:tab pos="1066800" algn="ctr"/>
                          <a:tab pos="3962400" algn="ctr"/>
                        </a:tabLst>
                      </a:pPr>
                      <a:r>
                        <a:rPr lang="pt-BR" sz="2000" i="1" dirty="0">
                          <a:effectLst/>
                          <a:latin typeface="Times New Roman" panose="02020603050405020304" pitchFamily="18" charset="0"/>
                          <a:ea typeface="Times New Roman" panose="02020603050405020304" pitchFamily="18" charset="0"/>
                        </a:rPr>
                        <a:t>Thông báo, giải thích cho bệnh nhân</a:t>
                      </a:r>
                      <a:endParaRPr lang="en-US" sz="2000" dirty="0">
                        <a:effectLst/>
                        <a:latin typeface="Times New Roman" panose="02020603050405020304" pitchFamily="18" charset="0"/>
                        <a:ea typeface="Times New Roman" panose="02020603050405020304" pitchFamily="18" charset="0"/>
                      </a:endParaRPr>
                    </a:p>
                    <a:p>
                      <a:pPr marL="742950" marR="0" lvl="1" indent="-285750" algn="l">
                        <a:spcBef>
                          <a:spcPts val="0"/>
                        </a:spcBef>
                        <a:spcAft>
                          <a:spcPts val="0"/>
                        </a:spcAft>
                        <a:buFont typeface="Symbol" panose="05050102010706020507" pitchFamily="18" charset="2"/>
                        <a:buChar char=""/>
                        <a:tabLst>
                          <a:tab pos="300355" algn="l"/>
                          <a:tab pos="1066800" algn="ctr"/>
                          <a:tab pos="3962400" algn="ctr"/>
                        </a:tabLst>
                      </a:pPr>
                      <a:r>
                        <a:rPr lang="pt-BR" sz="2000" i="1" dirty="0">
                          <a:effectLst/>
                          <a:latin typeface="Times New Roman" panose="02020603050405020304" pitchFamily="18" charset="0"/>
                          <a:ea typeface="Times New Roman" panose="02020603050405020304" pitchFamily="18" charset="0"/>
                        </a:rPr>
                        <a:t>Đặt bệnh nhân ở tư thế thích hợp</a:t>
                      </a:r>
                      <a:endParaRPr lang="en-US" sz="2000" dirty="0">
                        <a:effectLst/>
                        <a:latin typeface="Times New Roman" panose="02020603050405020304" pitchFamily="18" charset="0"/>
                        <a:ea typeface="Times New Roman" panose="02020603050405020304" pitchFamily="18" charset="0"/>
                      </a:endParaRPr>
                    </a:p>
                    <a:p>
                      <a:pPr marL="742950" marR="0" lvl="1" indent="-285750" algn="l">
                        <a:spcBef>
                          <a:spcPts val="0"/>
                        </a:spcBef>
                        <a:spcAft>
                          <a:spcPts val="0"/>
                        </a:spcAft>
                        <a:buFont typeface="Symbol" panose="05050102010706020507" pitchFamily="18" charset="2"/>
                        <a:buChar char=""/>
                        <a:tabLst>
                          <a:tab pos="300355" algn="l"/>
                          <a:tab pos="1066800" algn="ctr"/>
                          <a:tab pos="3962400" algn="ctr"/>
                        </a:tabLst>
                      </a:pPr>
                      <a:r>
                        <a:rPr lang="pt-BR" sz="2000" i="1" dirty="0">
                          <a:effectLst/>
                          <a:latin typeface="Times New Roman" panose="02020603050405020304" pitchFamily="18" charset="0"/>
                          <a:ea typeface="Times New Roman" panose="02020603050405020304" pitchFamily="18" charset="0"/>
                        </a:rPr>
                        <a:t>Cho bệnh nhân đi tiểu tiện</a:t>
                      </a:r>
                      <a:endParaRPr lang="en-US" sz="2000" dirty="0">
                        <a:effectLst/>
                        <a:latin typeface="Times New Roman" panose="02020603050405020304" pitchFamily="18" charset="0"/>
                        <a:ea typeface="Times New Roman" panose="02020603050405020304" pitchFamily="18" charset="0"/>
                      </a:endParaRPr>
                    </a:p>
                    <a:p>
                      <a:pPr marL="0" marR="0" algn="l">
                        <a:spcBef>
                          <a:spcPts val="0"/>
                        </a:spcBef>
                        <a:spcAft>
                          <a:spcPts val="0"/>
                        </a:spcAft>
                        <a:tabLst>
                          <a:tab pos="1066800" algn="ctr"/>
                          <a:tab pos="3962400" algn="ctr"/>
                        </a:tabLst>
                      </a:pPr>
                      <a:r>
                        <a:rPr lang="pt-BR" sz="2000" i="1" dirty="0">
                          <a:effectLst/>
                          <a:latin typeface="Times New Roman" panose="02020603050405020304" pitchFamily="18" charset="0"/>
                          <a:ea typeface="Times New Roman" panose="02020603050405020304" pitchFamily="18" charset="0"/>
                        </a:rPr>
                        <a:t>  - Đo dấu hiệu sinh tồn, bất thường báo ngay bác sĩ</a:t>
                      </a:r>
                      <a:r>
                        <a:rPr lang="pt-BR" sz="2000" dirty="0">
                          <a:effectLst/>
                          <a:latin typeface="Times New Roman" panose="02020603050405020304" pitchFamily="18"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0278">
                <a:tc>
                  <a:txBody>
                    <a:bodyPr/>
                    <a:lstStyle/>
                    <a:p>
                      <a:pPr marL="0" marR="0" algn="ctr">
                        <a:spcBef>
                          <a:spcPts val="0"/>
                        </a:spcBef>
                        <a:spcAft>
                          <a:spcPts val="0"/>
                        </a:spcAft>
                      </a:pPr>
                      <a:r>
                        <a:rPr lang="pt-BR" sz="2000">
                          <a:effectLst/>
                          <a:latin typeface="Times New Roman" panose="02020603050405020304" pitchFamily="18" charset="0"/>
                          <a:ea typeface="Times New Roman" panose="02020603050405020304" pitchFamily="18" charset="0"/>
                        </a:rPr>
                        <a:t>4</a:t>
                      </a:r>
                      <a:endParaRPr lang="en-US" sz="200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066800" algn="ctr"/>
                          <a:tab pos="3962400" algn="ctr"/>
                        </a:tabLst>
                      </a:pPr>
                      <a:r>
                        <a:rPr lang="en-US" sz="2000" b="1" dirty="0" err="1">
                          <a:effectLst/>
                          <a:latin typeface="Times New Roman" panose="02020603050405020304" pitchFamily="18" charset="0"/>
                          <a:ea typeface="Times New Roman" panose="02020603050405020304" pitchFamily="18" charset="0"/>
                        </a:rPr>
                        <a:t>Thực</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hiện</a:t>
                      </a:r>
                      <a:r>
                        <a:rPr lang="en-US" sz="2000" b="1" dirty="0">
                          <a:effectLst/>
                          <a:latin typeface="Times New Roman" panose="02020603050405020304" pitchFamily="18" charset="0"/>
                          <a:ea typeface="Times New Roman" panose="02020603050405020304" pitchFamily="18" charset="0"/>
                        </a:rPr>
                        <a:t> 5 </a:t>
                      </a:r>
                      <a:r>
                        <a:rPr lang="en-US" sz="2000" b="1" dirty="0" err="1">
                          <a:effectLst/>
                          <a:latin typeface="Times New Roman" panose="02020603050405020304" pitchFamily="18" charset="0"/>
                          <a:ea typeface="Times New Roman" panose="02020603050405020304" pitchFamily="18" charset="0"/>
                        </a:rPr>
                        <a:t>đúng</a:t>
                      </a:r>
                      <a:endParaRPr lang="en-US" sz="2000" dirty="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0278">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5</a:t>
                      </a: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066800" algn="ctr"/>
                          <a:tab pos="3962400" algn="ctr"/>
                        </a:tabLst>
                      </a:pPr>
                      <a:r>
                        <a:rPr lang="en-US" sz="2000" b="1" dirty="0" err="1">
                          <a:effectLst/>
                          <a:latin typeface="Times New Roman" panose="02020603050405020304" pitchFamily="18" charset="0"/>
                          <a:ea typeface="Times New Roman" panose="02020603050405020304" pitchFamily="18" charset="0"/>
                        </a:rPr>
                        <a:t>Lấy</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khay</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vô</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khuẩn</a:t>
                      </a:r>
                      <a:r>
                        <a:rPr lang="en-US" sz="2000" b="1"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278">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6</a:t>
                      </a: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066800" algn="ctr"/>
                          <a:tab pos="3962400" algn="ctr"/>
                        </a:tabLst>
                      </a:pPr>
                      <a:r>
                        <a:rPr lang="en-US" sz="2000" b="1" dirty="0" err="1">
                          <a:effectLst/>
                          <a:latin typeface="Times New Roman" panose="02020603050405020304" pitchFamily="18" charset="0"/>
                          <a:ea typeface="Times New Roman" panose="02020603050405020304" pitchFamily="18" charset="0"/>
                        </a:rPr>
                        <a:t>Bóc</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dây</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truyền</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ra</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khay</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vô</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khuẩn</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mở</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nắp</a:t>
                      </a:r>
                      <a:r>
                        <a:rPr lang="en-US" sz="2000" b="1" dirty="0">
                          <a:effectLst/>
                          <a:latin typeface="Times New Roman" panose="02020603050405020304" pitchFamily="18" charset="0"/>
                          <a:ea typeface="Times New Roman" panose="02020603050405020304" pitchFamily="18" charset="0"/>
                        </a:rPr>
                        <a:t> chai </a:t>
                      </a:r>
                      <a:r>
                        <a:rPr lang="en-US" sz="2000" b="1" dirty="0" err="1">
                          <a:effectLst/>
                          <a:latin typeface="Times New Roman" panose="02020603050405020304" pitchFamily="18" charset="0"/>
                          <a:ea typeface="Times New Roman" panose="02020603050405020304" pitchFamily="18" charset="0"/>
                        </a:rPr>
                        <a:t>truyền</a:t>
                      </a:r>
                      <a:endParaRPr lang="en-US" sz="2000" dirty="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0278">
                <a:tc>
                  <a:txBody>
                    <a:bodyPr/>
                    <a:lstStyle/>
                    <a:p>
                      <a:pPr marL="0" marR="0" algn="ctr">
                        <a:spcBef>
                          <a:spcPts val="0"/>
                        </a:spcBef>
                        <a:spcAft>
                          <a:spcPts val="0"/>
                        </a:spcAft>
                      </a:pPr>
                      <a:r>
                        <a:rPr lang="en-US" sz="2000">
                          <a:effectLst/>
                          <a:latin typeface="Times New Roman" panose="02020603050405020304" pitchFamily="18" charset="0"/>
                          <a:ea typeface="Times New Roman" panose="02020603050405020304" pitchFamily="18" charset="0"/>
                        </a:rPr>
                        <a:t>7</a:t>
                      </a: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066800" algn="ctr"/>
                          <a:tab pos="3962400" algn="ctr"/>
                        </a:tabLst>
                      </a:pPr>
                      <a:r>
                        <a:rPr lang="en-US" sz="2000" b="1" dirty="0" err="1">
                          <a:effectLst/>
                          <a:latin typeface="Times New Roman" panose="02020603050405020304" pitchFamily="18" charset="0"/>
                          <a:ea typeface="Times New Roman" panose="02020603050405020304" pitchFamily="18" charset="0"/>
                        </a:rPr>
                        <a:t>Sát</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khuẩn</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tay</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điều</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dưỡng</a:t>
                      </a:r>
                      <a:r>
                        <a:rPr lang="en-US" sz="2000" b="1" dirty="0">
                          <a:effectLst/>
                          <a:latin typeface="Times New Roman" panose="02020603050405020304" pitchFamily="18" charset="0"/>
                          <a:ea typeface="Times New Roman" panose="02020603050405020304" pitchFamily="18" charset="0"/>
                        </a:rPr>
                        <a:t> </a:t>
                      </a:r>
                      <a:r>
                        <a:rPr lang="en-US" sz="2000" b="1" dirty="0" err="1">
                          <a:effectLst/>
                          <a:latin typeface="Times New Roman" panose="02020603050405020304" pitchFamily="18" charset="0"/>
                          <a:ea typeface="Times New Roman" panose="02020603050405020304" pitchFamily="18" charset="0"/>
                        </a:rPr>
                        <a:t>lần</a:t>
                      </a:r>
                      <a:r>
                        <a:rPr lang="en-US" sz="2000" b="1" dirty="0">
                          <a:effectLst/>
                          <a:latin typeface="Times New Roman" panose="02020603050405020304" pitchFamily="18" charset="0"/>
                          <a:ea typeface="Times New Roman" panose="02020603050405020304" pitchFamily="18" charset="0"/>
                        </a:rPr>
                        <a:t> 1</a:t>
                      </a:r>
                      <a:endParaRPr lang="en-US" sz="2000" dirty="0">
                        <a:effectLst/>
                        <a:latin typeface="Times New Roman" panose="02020603050405020304" pitchFamily="18" charset="0"/>
                        <a:ea typeface="Times New Roman" panose="02020603050405020304" pitchFamily="18" charset="0"/>
                      </a:endParaRPr>
                    </a:p>
                  </a:txBody>
                  <a:tcPr marL="41263" marR="412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7176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4D76C-3669-0495-448B-340481818B64}"/>
              </a:ext>
            </a:extLst>
          </p:cNvPr>
          <p:cNvSpPr>
            <a:spLocks noGrp="1"/>
          </p:cNvSpPr>
          <p:nvPr>
            <p:ph type="title"/>
          </p:nvPr>
        </p:nvSpPr>
        <p:spPr/>
        <p:txBody>
          <a:bodyPr/>
          <a:lstStyle/>
          <a:p>
            <a:r>
              <a:rPr lang="en-VN" b="1" err="1">
                <a:latin typeface="Times New Roman"/>
                <a:cs typeface="Times New Roman"/>
              </a:rPr>
              <a:t>Phân</a:t>
            </a:r>
            <a:r>
              <a:rPr lang="en-VN" b="1" dirty="0">
                <a:latin typeface="Times New Roman"/>
                <a:cs typeface="Times New Roman"/>
              </a:rPr>
              <a:t> </a:t>
            </a:r>
            <a:r>
              <a:rPr lang="en-VN" b="1" err="1">
                <a:latin typeface="Times New Roman"/>
                <a:cs typeface="Times New Roman"/>
              </a:rPr>
              <a:t>loại</a:t>
            </a:r>
            <a:r>
              <a:rPr lang="en-VN" b="1" dirty="0">
                <a:latin typeface="Times New Roman"/>
                <a:cs typeface="Times New Roman"/>
              </a:rPr>
              <a:t> </a:t>
            </a:r>
            <a:r>
              <a:rPr lang="en-VN" b="1" err="1">
                <a:latin typeface="Times New Roman"/>
                <a:cs typeface="Times New Roman"/>
              </a:rPr>
              <a:t>Màu</a:t>
            </a:r>
            <a:r>
              <a:rPr lang="en-VN" b="1" dirty="0">
                <a:latin typeface="Times New Roman"/>
                <a:cs typeface="Times New Roman"/>
              </a:rPr>
              <a:t> </a:t>
            </a:r>
            <a:r>
              <a:rPr lang="en-VN" b="1" err="1">
                <a:latin typeface="Times New Roman"/>
                <a:cs typeface="Times New Roman"/>
              </a:rPr>
              <a:t>rác</a:t>
            </a:r>
            <a:r>
              <a:rPr lang="en-VN" b="1" dirty="0">
                <a:latin typeface="Times New Roman"/>
                <a:cs typeface="Times New Roman"/>
              </a:rPr>
              <a:t> </a:t>
            </a:r>
            <a:r>
              <a:rPr lang="en-VN" b="1" err="1">
                <a:latin typeface="Times New Roman"/>
                <a:cs typeface="Times New Roman"/>
              </a:rPr>
              <a:t>trong</a:t>
            </a:r>
            <a:r>
              <a:rPr lang="en-VN" b="1" dirty="0">
                <a:latin typeface="Times New Roman"/>
                <a:cs typeface="Times New Roman"/>
              </a:rPr>
              <a:t> y </a:t>
            </a:r>
            <a:r>
              <a:rPr lang="en-VN" b="1" err="1">
                <a:latin typeface="Times New Roman"/>
                <a:cs typeface="Times New Roman"/>
              </a:rPr>
              <a:t>tế</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29976162-B8D3-2B96-67E5-11B9B1EE7A8F}"/>
              </a:ext>
            </a:extLst>
          </p:cNvPr>
          <p:cNvSpPr>
            <a:spLocks noGrp="1"/>
          </p:cNvSpPr>
          <p:nvPr>
            <p:ph idx="1"/>
          </p:nvPr>
        </p:nvSpPr>
        <p:spPr/>
        <p:txBody>
          <a:bodyPr/>
          <a:lstStyle/>
          <a:p>
            <a:r>
              <a:rPr lang="en-US" dirty="0" err="1">
                <a:latin typeface="Times New Roman"/>
                <a:cs typeface="Times New Roman"/>
              </a:rPr>
              <a:t>Vàng</a:t>
            </a:r>
            <a:r>
              <a:rPr lang="en-US" dirty="0">
                <a:latin typeface="Times New Roman"/>
                <a:cs typeface="Times New Roman"/>
              </a:rPr>
              <a:t>: </a:t>
            </a:r>
            <a:r>
              <a:rPr lang="en-US" dirty="0" err="1">
                <a:latin typeface="Times New Roman"/>
                <a:cs typeface="Times New Roman"/>
              </a:rPr>
              <a:t>rác</a:t>
            </a:r>
            <a:r>
              <a:rPr lang="en-US" dirty="0">
                <a:latin typeface="Times New Roman"/>
                <a:cs typeface="Times New Roman"/>
              </a:rPr>
              <a:t> </a:t>
            </a:r>
            <a:r>
              <a:rPr lang="en-US" dirty="0" err="1">
                <a:latin typeface="Times New Roman"/>
                <a:cs typeface="Times New Roman"/>
              </a:rPr>
              <a:t>lây</a:t>
            </a:r>
            <a:r>
              <a:rPr lang="en-US" dirty="0">
                <a:latin typeface="Times New Roman"/>
                <a:cs typeface="Times New Roman"/>
              </a:rPr>
              <a:t> </a:t>
            </a:r>
            <a:r>
              <a:rPr lang="en-US" dirty="0" err="1">
                <a:latin typeface="Times New Roman"/>
                <a:cs typeface="Times New Roman"/>
              </a:rPr>
              <a:t>nhiễm</a:t>
            </a:r>
            <a:endParaRPr lang="en-US" dirty="0" err="1"/>
          </a:p>
          <a:p>
            <a:pPr lvl="1">
              <a:buFont typeface="Courier New" panose="020B0604020202020204" pitchFamily="34" charset="0"/>
              <a:buChar char="o"/>
            </a:pPr>
            <a:r>
              <a:rPr lang="en-US" dirty="0" err="1">
                <a:latin typeface="Times New Roman"/>
                <a:cs typeface="Times New Roman"/>
              </a:rPr>
              <a:t>Sắc</a:t>
            </a:r>
            <a:r>
              <a:rPr lang="en-US" dirty="0">
                <a:latin typeface="Times New Roman"/>
                <a:cs typeface="Times New Roman"/>
              </a:rPr>
              <a:t> </a:t>
            </a:r>
            <a:r>
              <a:rPr lang="en-US" dirty="0" err="1">
                <a:latin typeface="Times New Roman"/>
                <a:cs typeface="Times New Roman"/>
              </a:rPr>
              <a:t>nhọn</a:t>
            </a:r>
            <a:r>
              <a:rPr lang="en-US">
                <a:latin typeface="Times New Roman"/>
                <a:cs typeface="Times New Roman"/>
              </a:rPr>
              <a:t>: kim.</a:t>
            </a:r>
          </a:p>
          <a:p>
            <a:pPr lvl="1">
              <a:buFont typeface="Courier New" panose="020B0604020202020204" pitchFamily="34" charset="0"/>
              <a:buChar char="o"/>
            </a:pPr>
            <a:r>
              <a:rPr lang="en-US" dirty="0">
                <a:latin typeface="Times New Roman"/>
                <a:cs typeface="Times New Roman"/>
              </a:rPr>
              <a:t>Ko </a:t>
            </a:r>
            <a:r>
              <a:rPr lang="en-US" dirty="0" err="1">
                <a:latin typeface="Times New Roman"/>
                <a:cs typeface="Times New Roman"/>
              </a:rPr>
              <a:t>sắc</a:t>
            </a:r>
            <a:r>
              <a:rPr lang="en-US" dirty="0">
                <a:latin typeface="Times New Roman"/>
                <a:cs typeface="Times New Roman"/>
              </a:rPr>
              <a:t> </a:t>
            </a:r>
            <a:r>
              <a:rPr lang="en-US" dirty="0" err="1">
                <a:latin typeface="Times New Roman"/>
                <a:cs typeface="Times New Roman"/>
              </a:rPr>
              <a:t>nhọn</a:t>
            </a:r>
            <a:r>
              <a:rPr lang="en-US" dirty="0">
                <a:latin typeface="Times New Roman"/>
                <a:cs typeface="Times New Roman"/>
              </a:rPr>
              <a:t>: </a:t>
            </a:r>
            <a:r>
              <a:rPr lang="en-US" dirty="0" err="1">
                <a:latin typeface="Times New Roman"/>
                <a:cs typeface="Times New Roman"/>
              </a:rPr>
              <a:t>máu</a:t>
            </a:r>
            <a:r>
              <a:rPr lang="en-US" dirty="0">
                <a:latin typeface="Times New Roman"/>
                <a:cs typeface="Times New Roman"/>
              </a:rPr>
              <a:t>, </a:t>
            </a:r>
            <a:r>
              <a:rPr lang="en-US" dirty="0" err="1">
                <a:latin typeface="Times New Roman"/>
                <a:cs typeface="Times New Roman"/>
              </a:rPr>
              <a:t>dịch</a:t>
            </a:r>
            <a:r>
              <a:rPr lang="en-US" dirty="0">
                <a:latin typeface="Times New Roman"/>
                <a:cs typeface="Times New Roman"/>
              </a:rPr>
              <a:t>, bao </a:t>
            </a:r>
            <a:r>
              <a:rPr lang="en-US" dirty="0" err="1">
                <a:latin typeface="Times New Roman"/>
                <a:cs typeface="Times New Roman"/>
              </a:rPr>
              <a:t>tay</a:t>
            </a:r>
            <a:r>
              <a:rPr lang="en-US" dirty="0">
                <a:latin typeface="Times New Roman"/>
                <a:cs typeface="Times New Roman"/>
              </a:rPr>
              <a:t>, </a:t>
            </a:r>
            <a:r>
              <a:rPr lang="en-US" dirty="0" err="1">
                <a:latin typeface="Times New Roman"/>
                <a:cs typeface="Times New Roman"/>
              </a:rPr>
              <a:t>khẩu</a:t>
            </a:r>
            <a:r>
              <a:rPr lang="en-US" dirty="0">
                <a:latin typeface="Times New Roman"/>
                <a:cs typeface="Times New Roman"/>
              </a:rPr>
              <a:t> </a:t>
            </a:r>
            <a:r>
              <a:rPr lang="en-US">
                <a:latin typeface="Times New Roman"/>
                <a:cs typeface="Times New Roman"/>
              </a:rPr>
              <a:t>trang</a:t>
            </a:r>
            <a:endParaRPr lang="en-US" dirty="0">
              <a:latin typeface="Times New Roman"/>
              <a:cs typeface="Times New Roman"/>
            </a:endParaRPr>
          </a:p>
          <a:p>
            <a:r>
              <a:rPr lang="en-US" dirty="0">
                <a:latin typeface="Times New Roman"/>
                <a:cs typeface="Times New Roman"/>
              </a:rPr>
              <a:t>Xanh: </a:t>
            </a:r>
            <a:r>
              <a:rPr lang="en-US" dirty="0" err="1">
                <a:latin typeface="Times New Roman"/>
                <a:cs typeface="Times New Roman"/>
              </a:rPr>
              <a:t>rác</a:t>
            </a:r>
            <a:r>
              <a:rPr lang="en-US" dirty="0">
                <a:latin typeface="Times New Roman"/>
                <a:cs typeface="Times New Roman"/>
              </a:rPr>
              <a:t> </a:t>
            </a:r>
            <a:r>
              <a:rPr lang="en-US" dirty="0" err="1">
                <a:latin typeface="Times New Roman"/>
                <a:cs typeface="Times New Roman"/>
              </a:rPr>
              <a:t>sinh</a:t>
            </a:r>
            <a:r>
              <a:rPr lang="en-US">
                <a:latin typeface="Times New Roman"/>
                <a:cs typeface="Times New Roman"/>
              </a:rPr>
              <a:t> hoạt</a:t>
            </a:r>
            <a:endParaRPr lang="en-US" dirty="0">
              <a:latin typeface="Times New Roman"/>
              <a:cs typeface="Times New Roman"/>
            </a:endParaRPr>
          </a:p>
          <a:p>
            <a:r>
              <a:rPr lang="en-US" dirty="0" err="1">
                <a:latin typeface="Times New Roman"/>
                <a:cs typeface="Times New Roman"/>
              </a:rPr>
              <a:t>Đen</a:t>
            </a:r>
            <a:r>
              <a:rPr lang="en-US" dirty="0">
                <a:latin typeface="Times New Roman"/>
                <a:cs typeface="Times New Roman"/>
              </a:rPr>
              <a:t>: </a:t>
            </a:r>
            <a:r>
              <a:rPr lang="en-US" dirty="0" err="1">
                <a:latin typeface="Times New Roman"/>
                <a:cs typeface="Times New Roman"/>
              </a:rPr>
              <a:t>rác</a:t>
            </a:r>
            <a:r>
              <a:rPr lang="en-US" dirty="0">
                <a:latin typeface="Times New Roman"/>
                <a:cs typeface="Times New Roman"/>
              </a:rPr>
              <a:t> </a:t>
            </a:r>
            <a:r>
              <a:rPr lang="en-US" dirty="0" err="1">
                <a:latin typeface="Times New Roman"/>
                <a:cs typeface="Times New Roman"/>
              </a:rPr>
              <a:t>nguy</a:t>
            </a:r>
            <a:r>
              <a:rPr lang="en-US" dirty="0">
                <a:latin typeface="Times New Roman"/>
                <a:cs typeface="Times New Roman"/>
              </a:rPr>
              <a:t> </a:t>
            </a:r>
            <a:r>
              <a:rPr lang="en-US" dirty="0" err="1">
                <a:latin typeface="Times New Roman"/>
                <a:cs typeface="Times New Roman"/>
              </a:rPr>
              <a:t>hiểm</a:t>
            </a:r>
            <a:r>
              <a:rPr lang="en-US" dirty="0">
                <a:latin typeface="Times New Roman"/>
                <a:cs typeface="Times New Roman"/>
              </a:rPr>
              <a:t> (</a:t>
            </a:r>
            <a:r>
              <a:rPr lang="en-US" dirty="0" err="1">
                <a:latin typeface="Times New Roman"/>
                <a:cs typeface="Times New Roman"/>
              </a:rPr>
              <a:t>thuốc</a:t>
            </a:r>
            <a:r>
              <a:rPr lang="en-US" dirty="0">
                <a:latin typeface="Times New Roman"/>
                <a:cs typeface="Times New Roman"/>
              </a:rPr>
              <a:t> </a:t>
            </a:r>
            <a:r>
              <a:rPr lang="en-US" dirty="0" err="1">
                <a:latin typeface="Times New Roman"/>
                <a:cs typeface="Times New Roman"/>
              </a:rPr>
              <a:t>hóa</a:t>
            </a:r>
            <a:r>
              <a:rPr lang="en-US" dirty="0">
                <a:latin typeface="Times New Roman"/>
                <a:cs typeface="Times New Roman"/>
              </a:rPr>
              <a:t>/xa </a:t>
            </a:r>
            <a:r>
              <a:rPr lang="en-US" dirty="0" err="1">
                <a:latin typeface="Times New Roman"/>
                <a:cs typeface="Times New Roman"/>
              </a:rPr>
              <a:t>trị</a:t>
            </a:r>
            <a:r>
              <a:rPr lang="en-US" dirty="0">
                <a:latin typeface="Times New Roman"/>
                <a:cs typeface="Times New Roman"/>
              </a:rPr>
              <a:t>, </a:t>
            </a:r>
            <a:r>
              <a:rPr lang="en-US" dirty="0" err="1">
                <a:latin typeface="Times New Roman"/>
                <a:cs typeface="Times New Roman"/>
              </a:rPr>
              <a:t>phim</a:t>
            </a:r>
            <a:r>
              <a:rPr lang="en-US" dirty="0">
                <a:latin typeface="Times New Roman"/>
                <a:cs typeface="Times New Roman"/>
              </a:rPr>
              <a:t> X-ray)</a:t>
            </a:r>
          </a:p>
          <a:p>
            <a:r>
              <a:rPr lang="en-US" err="1">
                <a:latin typeface="Times New Roman"/>
                <a:cs typeface="Times New Roman"/>
              </a:rPr>
              <a:t>Trắng</a:t>
            </a:r>
            <a:r>
              <a:rPr lang="en-US" dirty="0">
                <a:latin typeface="Times New Roman"/>
                <a:cs typeface="Times New Roman"/>
              </a:rPr>
              <a:t>: </a:t>
            </a:r>
            <a:r>
              <a:rPr lang="en-US">
                <a:latin typeface="Times New Roman"/>
                <a:cs typeface="Times New Roman"/>
              </a:rPr>
              <a:t>rác tái chế</a:t>
            </a:r>
            <a:endParaRPr lang="en-US" dirty="0">
              <a:latin typeface="Times New Roman"/>
              <a:cs typeface="Times New Roman"/>
            </a:endParaRPr>
          </a:p>
        </p:txBody>
      </p:sp>
    </p:spTree>
    <p:extLst>
      <p:ext uri="{BB962C8B-B14F-4D97-AF65-F5344CB8AC3E}">
        <p14:creationId xmlns:p14="http://schemas.microsoft.com/office/powerpoint/2010/main" val="2967617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Truyền</a:t>
            </a:r>
            <a:r>
              <a:rPr lang="en-US" dirty="0"/>
              <a:t> </a:t>
            </a:r>
            <a:r>
              <a:rPr lang="en-US" dirty="0" err="1"/>
              <a:t>dịch</a:t>
            </a:r>
            <a:r>
              <a:rPr lang="en-US" dirty="0"/>
              <a:t> </a:t>
            </a:r>
            <a:r>
              <a:rPr lang="en-US" dirty="0" err="1"/>
              <a:t>tĩnh</a:t>
            </a:r>
            <a:r>
              <a:rPr lang="en-US" dirty="0"/>
              <a:t> </a:t>
            </a:r>
            <a:r>
              <a:rPr lang="en-US" dirty="0" err="1"/>
              <a:t>mạch</a:t>
            </a:r>
            <a:r>
              <a:rPr lang="en-US" dirty="0"/>
              <a:t>(</a:t>
            </a:r>
            <a:r>
              <a:rPr lang="en-US" dirty="0" err="1"/>
              <a:t>tt</a:t>
            </a:r>
            <a:r>
              <a:rPr lang="en-US" dirty="0"/>
              <a:t>)</a:t>
            </a:r>
          </a:p>
        </p:txBody>
      </p:sp>
      <p:graphicFrame>
        <p:nvGraphicFramePr>
          <p:cNvPr id="5" name="Content Placeholder 4"/>
          <p:cNvGraphicFramePr>
            <a:graphicFrameLocks noGrp="1"/>
          </p:cNvGraphicFramePr>
          <p:nvPr>
            <p:ph idx="1"/>
          </p:nvPr>
        </p:nvGraphicFramePr>
        <p:xfrm>
          <a:off x="2232316" y="1231634"/>
          <a:ext cx="8444271" cy="5349432"/>
        </p:xfrm>
        <a:graphic>
          <a:graphicData uri="http://schemas.openxmlformats.org/drawingml/2006/table">
            <a:tbl>
              <a:tblPr/>
              <a:tblGrid>
                <a:gridCol w="471319">
                  <a:extLst>
                    <a:ext uri="{9D8B030D-6E8A-4147-A177-3AD203B41FA5}">
                      <a16:colId xmlns:a16="http://schemas.microsoft.com/office/drawing/2014/main" val="20000"/>
                    </a:ext>
                  </a:extLst>
                </a:gridCol>
                <a:gridCol w="7972952">
                  <a:extLst>
                    <a:ext uri="{9D8B030D-6E8A-4147-A177-3AD203B41FA5}">
                      <a16:colId xmlns:a16="http://schemas.microsoft.com/office/drawing/2014/main" val="20001"/>
                    </a:ext>
                  </a:extLst>
                </a:gridCol>
              </a:tblGrid>
              <a:tr h="413805">
                <a:tc>
                  <a:txBody>
                    <a:bodyPr/>
                    <a:lstStyle/>
                    <a:p>
                      <a:pPr marL="0" marR="0" algn="ctr">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066800" algn="ctr"/>
                          <a:tab pos="3962400" algn="ctr"/>
                        </a:tabLs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Cắm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dây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chai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khoá</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cắm</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đuổi</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khí</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i="1"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8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6507">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9</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Treo chai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lên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cọc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bóp</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đếm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giọt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2/3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bầu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mở</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khoá</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đuổi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khí</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khoá</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lại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Cắt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băng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dính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46507">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10</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tabLst>
                          <a:tab pos="1066800" algn="ctr"/>
                          <a:tab pos="3962400" algn="ctr"/>
                        </a:tabLs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găng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bộc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lộ</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vùng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gối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dưới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vùng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buộc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dây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garô</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vùng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9761">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11</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Sát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khuẩn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spcBef>
                          <a:spcPts val="0"/>
                        </a:spcBef>
                        <a:spcAft>
                          <a:spcPts val="0"/>
                        </a:spcAft>
                        <a:buFont typeface="Symbol" panose="05050102010706020507" pitchFamily="18" charset="2"/>
                        <a:buChar char=""/>
                        <a:tabLst>
                          <a:tab pos="300355" algn="l"/>
                          <a:tab pos="1066800" algn="ctr"/>
                          <a:tab pos="3962400" algn="ctr"/>
                        </a:tabLst>
                      </a:pP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cồn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Iod</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spcBef>
                          <a:spcPts val="0"/>
                        </a:spcBef>
                        <a:spcAft>
                          <a:spcPts val="0"/>
                        </a:spcAft>
                        <a:buFont typeface="Symbol" panose="05050102010706020507" pitchFamily="18" charset="2"/>
                        <a:buChar char=""/>
                        <a:tabLst>
                          <a:tab pos="300355" algn="l"/>
                          <a:tab pos="1066800" algn="ctr"/>
                          <a:tab pos="3962400" algn="ctr"/>
                        </a:tabLst>
                      </a:pP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bằng</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cồn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70</a:t>
                      </a:r>
                      <a:r>
                        <a:rPr lang="en-US" sz="18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3254">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12</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Sát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khuẩn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tay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dưỡng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lần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2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ngoài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găng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93014">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13</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Tiến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tĩnh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mạch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spcBef>
                          <a:spcPts val="0"/>
                        </a:spcBef>
                        <a:spcAft>
                          <a:spcPts val="0"/>
                        </a:spcAft>
                        <a:buFont typeface="Symbol" panose="05050102010706020507" pitchFamily="18" charset="2"/>
                        <a:buChar char=""/>
                        <a:tabLst>
                          <a:tab pos="300355" algn="l"/>
                          <a:tab pos="1066800" algn="ctr"/>
                          <a:tab pos="3962400" algn="ctr"/>
                        </a:tabLst>
                      </a:pP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tay</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cố</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tĩnh</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mạch</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nơi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tay</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cầm</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mũi</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vát</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ngửa</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đâm</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qua da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chếch</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err="1">
                          <a:effectLst/>
                          <a:latin typeface="Times New Roman" panose="02020603050405020304" pitchFamily="18" charset="0"/>
                          <a:ea typeface="Times New Roman" panose="02020603050405020304" pitchFamily="18" charset="0"/>
                          <a:cs typeface="Times New Roman" panose="02020603050405020304" pitchFamily="18" charset="0"/>
                        </a:rPr>
                        <a:t>góc</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15- 30</a:t>
                      </a:r>
                      <a:r>
                        <a:rPr lang="en-US" sz="1800" i="1" baseline="30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spcBef>
                          <a:spcPts val="0"/>
                        </a:spcBef>
                        <a:spcAft>
                          <a:spcPts val="0"/>
                        </a:spcAft>
                        <a:buFont typeface="Symbol" panose="05050102010706020507" pitchFamily="18" charset="2"/>
                        <a:buChar char=""/>
                        <a:tabLst>
                          <a:tab pos="300355" algn="l"/>
                          <a:tab pos="1066800" algn="ctr"/>
                          <a:tab pos="3962400" algn="ctr"/>
                        </a:tabLst>
                      </a:pP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máu</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đốc</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hạ</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thấp</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tiêm</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luồn</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tĩnh</a:t>
                      </a:r>
                      <a:r>
                        <a:rPr lang="en-US" sz="1800"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spc="-20" dirty="0" err="1">
                          <a:effectLst/>
                          <a:latin typeface="Times New Roman" panose="02020603050405020304" pitchFamily="18" charset="0"/>
                          <a:ea typeface="Times New Roman" panose="02020603050405020304" pitchFamily="18" charset="0"/>
                          <a:cs typeface="Times New Roman" panose="02020603050405020304" pitchFamily="18" charset="0"/>
                        </a:rPr>
                        <a:t>mạch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3254">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14</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Tháo</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dây</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garô</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mở</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khoá</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chảy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3254">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15</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Cố</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đốc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gạc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vô</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khuẩn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che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cố</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3254">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16</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tốc</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độ</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giọt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y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lệnh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46507">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17</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tư</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thế</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thoái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mái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dẫn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bệnh</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những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thiết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0" marR="0" algn="ctr">
                        <a:spcBef>
                          <a:spcPts val="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18</a:t>
                      </a: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Thu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dọn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ghi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phiếu</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dịch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1732" marR="6173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64418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vi-VN" dirty="0"/>
              <a:t>Theo dõi</a:t>
            </a:r>
            <a:endParaRPr lang="en-US" dirty="0"/>
          </a:p>
        </p:txBody>
      </p:sp>
      <p:sp>
        <p:nvSpPr>
          <p:cNvPr id="3" name="Content Placeholder 2"/>
          <p:cNvSpPr>
            <a:spLocks noGrp="1"/>
          </p:cNvSpPr>
          <p:nvPr>
            <p:ph idx="1"/>
          </p:nvPr>
        </p:nvSpPr>
        <p:spPr/>
        <p:txBody>
          <a:bodyPr>
            <a:normAutofit fontScale="85000" lnSpcReduction="20000"/>
          </a:bodyPr>
          <a:lstStyle/>
          <a:p>
            <a:pPr lvl="0">
              <a:buFont typeface="Wingdings" panose="05000000000000000000" pitchFamily="2" charset="2"/>
              <a:buChar char="§"/>
            </a:pPr>
            <a:r>
              <a:rPr lang="vi-VN" b="1" dirty="0"/>
              <a:t>Theo dõi tại chỗ truyền</a:t>
            </a:r>
            <a:r>
              <a:rPr lang="vi-VN" dirty="0"/>
              <a:t>:</a:t>
            </a:r>
            <a:endParaRPr lang="en-US" dirty="0"/>
          </a:p>
          <a:p>
            <a:pPr marL="0" indent="0">
              <a:buNone/>
            </a:pPr>
            <a:r>
              <a:rPr lang="vi-VN" dirty="0"/>
              <a:t>+ Nếu thấy tại chỗ truyền phồng hoặc đau thì kim đã ra ngoài thành mạch.</a:t>
            </a:r>
            <a:endParaRPr lang="en-US" dirty="0"/>
          </a:p>
          <a:p>
            <a:pPr marL="0" indent="0">
              <a:buNone/>
            </a:pPr>
            <a:r>
              <a:rPr lang="vi-VN" dirty="0"/>
              <a:t>+ Nếu không chảy dịch truyền thì kim chưa vào tĩnh mạch.</a:t>
            </a:r>
            <a:endParaRPr lang="en-US" dirty="0"/>
          </a:p>
          <a:p>
            <a:pPr lvl="0">
              <a:buFont typeface="Wingdings" panose="05000000000000000000" pitchFamily="2" charset="2"/>
              <a:buChar char="§"/>
            </a:pPr>
            <a:r>
              <a:rPr lang="vi-VN" b="1" dirty="0"/>
              <a:t>Theo dõi các tai biến và biến chứng</a:t>
            </a:r>
            <a:r>
              <a:rPr lang="vi-VN" dirty="0"/>
              <a:t>:</a:t>
            </a:r>
            <a:endParaRPr lang="en-US" dirty="0"/>
          </a:p>
          <a:p>
            <a:pPr marL="0" indent="0">
              <a:buNone/>
            </a:pPr>
            <a:r>
              <a:rPr lang="vi-VN" dirty="0"/>
              <a:t>+ Tắc kim do máu cục, phải tiến hành thay kim.</a:t>
            </a:r>
            <a:endParaRPr lang="en-US" dirty="0"/>
          </a:p>
          <a:p>
            <a:pPr marL="0" indent="0">
              <a:buNone/>
            </a:pPr>
            <a:r>
              <a:rPr lang="vi-VN" dirty="0"/>
              <a:t>+ Phồng nơi tiêm, truyền ở vị trí khác.</a:t>
            </a:r>
            <a:endParaRPr lang="en-US" dirty="0"/>
          </a:p>
          <a:p>
            <a:pPr marL="0" indent="0">
              <a:buNone/>
            </a:pPr>
            <a:r>
              <a:rPr lang="vi-VN" dirty="0"/>
              <a:t>+ Nhiễm khuẩn.</a:t>
            </a:r>
            <a:endParaRPr lang="en-US" dirty="0"/>
          </a:p>
          <a:p>
            <a:pPr marL="0" indent="0">
              <a:buNone/>
            </a:pPr>
            <a:r>
              <a:rPr lang="vi-VN" dirty="0"/>
              <a:t>+ Hoại tử do thuốc chảy ra ngoài thành mạch.</a:t>
            </a:r>
            <a:endParaRPr lang="en-US" dirty="0"/>
          </a:p>
          <a:p>
            <a:pPr marL="0" indent="0">
              <a:buNone/>
            </a:pPr>
            <a:r>
              <a:rPr lang="vi-VN" dirty="0"/>
              <a:t>+ Dị ứng, shock phản vệ</a:t>
            </a:r>
            <a:endParaRPr lang="en-US" dirty="0"/>
          </a:p>
          <a:p>
            <a:endParaRPr lang="en-US" dirty="0"/>
          </a:p>
        </p:txBody>
      </p:sp>
    </p:spTree>
    <p:extLst>
      <p:ext uri="{BB962C8B-B14F-4D97-AF65-F5344CB8AC3E}">
        <p14:creationId xmlns:p14="http://schemas.microsoft.com/office/powerpoint/2010/main" val="36368532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CÂU HỎI LƯỢNG GIÁ</a:t>
            </a:r>
            <a:endParaRPr lang="en-US" dirty="0"/>
          </a:p>
        </p:txBody>
      </p:sp>
      <p:sp>
        <p:nvSpPr>
          <p:cNvPr id="3" name="Content Placeholder 2"/>
          <p:cNvSpPr>
            <a:spLocks noGrp="1"/>
          </p:cNvSpPr>
          <p:nvPr>
            <p:ph idx="1"/>
          </p:nvPr>
        </p:nvSpPr>
        <p:spPr/>
        <p:txBody>
          <a:bodyPr>
            <a:noAutofit/>
          </a:bodyPr>
          <a:lstStyle/>
          <a:p>
            <a:pPr marL="0" indent="0">
              <a:buNone/>
            </a:pPr>
            <a:r>
              <a:rPr lang="vi-VN" sz="2200" b="1" dirty="0">
                <a:latin typeface="Times New Roman" panose="02020603050405020304" pitchFamily="18" charset="0"/>
                <a:cs typeface="Times New Roman" panose="02020603050405020304" pitchFamily="18" charset="0"/>
              </a:rPr>
              <a:t>Câu hỏi ngắn </a:t>
            </a:r>
            <a:br>
              <a:rPr lang="vi-VN" sz="2200" dirty="0">
                <a:latin typeface="Times New Roman" panose="02020603050405020304" pitchFamily="18" charset="0"/>
                <a:cs typeface="Times New Roman" panose="02020603050405020304" pitchFamily="18" charset="0"/>
              </a:rPr>
            </a:br>
            <a:r>
              <a:rPr lang="vi-VN" sz="2200" dirty="0">
                <a:latin typeface="Times New Roman" panose="02020603050405020304" pitchFamily="18" charset="0"/>
                <a:cs typeface="Times New Roman" panose="02020603050405020304" pitchFamily="18" charset="0"/>
              </a:rPr>
              <a:t>1. Kể 4 tai biến toàn thân do tiêm thuốc. </a:t>
            </a:r>
            <a:br>
              <a:rPr lang="vi-VN" sz="2200" dirty="0">
                <a:latin typeface="Times New Roman" panose="02020603050405020304" pitchFamily="18" charset="0"/>
                <a:cs typeface="Times New Roman" panose="02020603050405020304" pitchFamily="18" charset="0"/>
              </a:rPr>
            </a:br>
            <a:r>
              <a:rPr lang="vi-VN" sz="2200" dirty="0">
                <a:latin typeface="Times New Roman" panose="02020603050405020304" pitchFamily="18" charset="0"/>
                <a:cs typeface="Times New Roman" panose="02020603050405020304" pitchFamily="18" charset="0"/>
              </a:rPr>
              <a:t>2. Nêu 5 nội dung kiểm tra thuốc trước khi rút thuốc. </a:t>
            </a:r>
            <a:br>
              <a:rPr lang="vi-VN" sz="2200" dirty="0">
                <a:latin typeface="Times New Roman" panose="02020603050405020304" pitchFamily="18" charset="0"/>
                <a:cs typeface="Times New Roman" panose="02020603050405020304" pitchFamily="18" charset="0"/>
              </a:rPr>
            </a:br>
            <a:r>
              <a:rPr lang="vi-VN" sz="2200" dirty="0">
                <a:latin typeface="Times New Roman" panose="02020603050405020304" pitchFamily="18" charset="0"/>
                <a:cs typeface="Times New Roman" panose="02020603050405020304" pitchFamily="18" charset="0"/>
              </a:rPr>
              <a:t>3. Liệt kê 3 thời điểm kiểm tra nhãn thuốc khi rút thuốc.</a:t>
            </a:r>
            <a:endParaRPr lang="en-US" sz="2200" dirty="0">
              <a:latin typeface="Times New Roman" panose="02020603050405020304" pitchFamily="18" charset="0"/>
              <a:cs typeface="Times New Roman" panose="02020603050405020304" pitchFamily="18" charset="0"/>
            </a:endParaRPr>
          </a:p>
          <a:p>
            <a:pPr marL="0" indent="0">
              <a:buNone/>
            </a:pPr>
            <a:r>
              <a:rPr lang="vi-VN" sz="2200" b="1" dirty="0">
                <a:latin typeface="Times New Roman" panose="02020603050405020304" pitchFamily="18" charset="0"/>
                <a:cs typeface="Times New Roman" panose="02020603050405020304" pitchFamily="18" charset="0"/>
              </a:rPr>
              <a:t>Câu hỏi đúng sai </a:t>
            </a:r>
            <a:br>
              <a:rPr lang="vi-VN" sz="2200" dirty="0">
                <a:latin typeface="Times New Roman" panose="02020603050405020304" pitchFamily="18" charset="0"/>
                <a:cs typeface="Times New Roman" panose="02020603050405020304" pitchFamily="18" charset="0"/>
              </a:rPr>
            </a:br>
            <a:r>
              <a:rPr lang="vi-VN" sz="2200" dirty="0">
                <a:latin typeface="Times New Roman" panose="02020603050405020304" pitchFamily="18" charset="0"/>
                <a:cs typeface="Times New Roman" panose="02020603050405020304" pitchFamily="18" charset="0"/>
              </a:rPr>
              <a:t>5. Khi tiêm thuốc phải thực hiện 2 nhanh 1 chậm. </a:t>
            </a:r>
            <a:br>
              <a:rPr lang="vi-VN" sz="2200" dirty="0">
                <a:latin typeface="Times New Roman" panose="02020603050405020304" pitchFamily="18" charset="0"/>
                <a:cs typeface="Times New Roman" panose="02020603050405020304" pitchFamily="18" charset="0"/>
              </a:rPr>
            </a:br>
            <a:r>
              <a:rPr lang="vi-VN" sz="2200" dirty="0">
                <a:latin typeface="Times New Roman" panose="02020603050405020304" pitchFamily="18" charset="0"/>
                <a:cs typeface="Times New Roman" panose="02020603050405020304" pitchFamily="18" charset="0"/>
              </a:rPr>
              <a:t>6. Điều dưỡng đọc nhãn thuốc lần thứ ba sau khi cho người bệnh dùng thuốc. </a:t>
            </a:r>
            <a:br>
              <a:rPr lang="vi-VN" sz="2200" dirty="0">
                <a:latin typeface="Times New Roman" panose="02020603050405020304" pitchFamily="18" charset="0"/>
                <a:cs typeface="Times New Roman" panose="02020603050405020304" pitchFamily="18" charset="0"/>
              </a:rPr>
            </a:br>
            <a:r>
              <a:rPr lang="vi-VN" sz="2200" dirty="0">
                <a:latin typeface="Times New Roman" panose="02020603050405020304" pitchFamily="18" charset="0"/>
                <a:cs typeface="Times New Roman" panose="02020603050405020304" pitchFamily="18" charset="0"/>
              </a:rPr>
              <a:t>7. Tai biến thường gặp trong tiêm tĩnh mạch là abces </a:t>
            </a:r>
            <a:br>
              <a:rPr lang="vi-VN" sz="2200" dirty="0">
                <a:latin typeface="Times New Roman" panose="02020603050405020304" pitchFamily="18" charset="0"/>
                <a:cs typeface="Times New Roman" panose="02020603050405020304" pitchFamily="18" charset="0"/>
              </a:rPr>
            </a:br>
            <a:r>
              <a:rPr lang="vi-VN"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069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9423" y="1326034"/>
            <a:ext cx="9603275" cy="1049235"/>
          </a:xfrm>
        </p:spPr>
        <p:txBody>
          <a:bodyPr/>
          <a:lstStyle/>
          <a:p>
            <a:r>
              <a:rPr lang="vi-VN" b="1" dirty="0"/>
              <a:t>CÂU HỎI LƯỢNG GIÁ</a:t>
            </a:r>
            <a:r>
              <a:rPr lang="en-US" b="1" dirty="0"/>
              <a:t>(</a:t>
            </a:r>
            <a:r>
              <a:rPr lang="en-US" b="1" dirty="0" err="1"/>
              <a:t>tt</a:t>
            </a:r>
            <a:r>
              <a:rPr lang="en-US" b="1" dirty="0"/>
              <a:t>)</a:t>
            </a:r>
            <a:r>
              <a:rPr lang="vi-VN" b="1" dirty="0"/>
              <a:t> </a:t>
            </a:r>
            <a:endParaRPr lang="en-US" dirty="0"/>
          </a:p>
        </p:txBody>
      </p:sp>
      <p:sp>
        <p:nvSpPr>
          <p:cNvPr id="3" name="Content Placeholder 2"/>
          <p:cNvSpPr>
            <a:spLocks noGrp="1"/>
          </p:cNvSpPr>
          <p:nvPr>
            <p:ph idx="1"/>
          </p:nvPr>
        </p:nvSpPr>
        <p:spPr>
          <a:xfrm>
            <a:off x="1349423" y="1850652"/>
            <a:ext cx="9603275" cy="4468788"/>
          </a:xfrm>
        </p:spPr>
        <p:txBody>
          <a:bodyPr>
            <a:normAutofit fontScale="92500" lnSpcReduction="10000"/>
          </a:bodyPr>
          <a:lstStyle/>
          <a:p>
            <a:pPr marL="0" indent="0">
              <a:buNone/>
            </a:pPr>
            <a:r>
              <a:rPr lang="vi-VN" b="1" dirty="0">
                <a:latin typeface="Times New Roman"/>
                <a:cs typeface="Times New Roman"/>
              </a:rPr>
              <a:t>Chọn câu trả lời đúng nhất </a:t>
            </a:r>
            <a:br>
              <a:rPr lang="vi-VN" dirty="0">
                <a:latin typeface="Times New Roman" panose="02020603050405020304" pitchFamily="18" charset="0"/>
                <a:cs typeface="Times New Roman" panose="02020603050405020304" pitchFamily="18" charset="0"/>
              </a:rPr>
            </a:br>
            <a:r>
              <a:rPr lang="vi-VN" b="1" dirty="0">
                <a:latin typeface="Times New Roman"/>
                <a:cs typeface="Times New Roman"/>
              </a:rPr>
              <a:t>8. Tiêm trong da là tiêm vào: </a:t>
            </a:r>
            <a:br>
              <a:rPr lang="vi-VN" dirty="0">
                <a:latin typeface="Times New Roman" panose="02020603050405020304" pitchFamily="18" charset="0"/>
                <a:cs typeface="Times New Roman" panose="02020603050405020304" pitchFamily="18" charset="0"/>
              </a:rPr>
            </a:br>
            <a:r>
              <a:rPr lang="vi-VN" dirty="0">
                <a:latin typeface="Times New Roman"/>
                <a:cs typeface="Times New Roman"/>
              </a:rPr>
              <a:t>A. Lớp cơ. </a:t>
            </a:r>
            <a:br>
              <a:rPr lang="vi-VN" dirty="0">
                <a:latin typeface="Times New Roman" panose="02020603050405020304" pitchFamily="18" charset="0"/>
                <a:cs typeface="Times New Roman" panose="02020603050405020304" pitchFamily="18" charset="0"/>
              </a:rPr>
            </a:br>
            <a:r>
              <a:rPr lang="vi-VN" dirty="0">
                <a:latin typeface="Times New Roman"/>
                <a:cs typeface="Times New Roman"/>
              </a:rPr>
              <a:t>B. Lớp mô liên kết. </a:t>
            </a:r>
            <a:br>
              <a:rPr lang="vi-VN" dirty="0">
                <a:latin typeface="Times New Roman" panose="02020603050405020304" pitchFamily="18" charset="0"/>
                <a:cs typeface="Times New Roman" panose="02020603050405020304" pitchFamily="18" charset="0"/>
              </a:rPr>
            </a:br>
            <a:r>
              <a:rPr lang="vi-VN" b="1" dirty="0">
                <a:solidFill>
                  <a:srgbClr val="FF0000"/>
                </a:solidFill>
                <a:latin typeface="Times New Roman"/>
                <a:cs typeface="Times New Roman"/>
              </a:rPr>
              <a:t>C. Lớp thượng bì. </a:t>
            </a:r>
            <a:br>
              <a:rPr lang="vi-VN" dirty="0">
                <a:latin typeface="Times New Roman" panose="02020603050405020304" pitchFamily="18" charset="0"/>
                <a:cs typeface="Times New Roman" panose="02020603050405020304" pitchFamily="18" charset="0"/>
              </a:rPr>
            </a:br>
            <a:r>
              <a:rPr lang="vi-VN" dirty="0">
                <a:latin typeface="Times New Roman"/>
                <a:cs typeface="Times New Roman"/>
              </a:rPr>
              <a:t>D. Dưới lớp thượng bì. </a:t>
            </a:r>
            <a:br>
              <a:rPr lang="vi-VN" dirty="0">
                <a:latin typeface="Times New Roman" panose="02020603050405020304" pitchFamily="18" charset="0"/>
                <a:cs typeface="Times New Roman" panose="02020603050405020304" pitchFamily="18" charset="0"/>
              </a:rPr>
            </a:br>
            <a:r>
              <a:rPr lang="vi-VN" dirty="0">
                <a:latin typeface="Times New Roman"/>
                <a:cs typeface="Times New Roman"/>
              </a:rPr>
              <a:t>E. Tất cả đúng </a:t>
            </a:r>
            <a:endParaRPr lang="en-US" dirty="0">
              <a:latin typeface="Times New Roman"/>
              <a:cs typeface="Times New Roman"/>
            </a:endParaRPr>
          </a:p>
          <a:p>
            <a:pPr marL="0" indent="0">
              <a:buNone/>
            </a:pPr>
            <a:r>
              <a:rPr lang="en-US" b="1" dirty="0">
                <a:latin typeface="Times New Roman" panose="02020603050405020304" pitchFamily="18" charset="0"/>
                <a:cs typeface="Times New Roman" panose="02020603050405020304" pitchFamily="18" charset="0"/>
              </a:rPr>
              <a:t>9</a:t>
            </a:r>
            <a:r>
              <a:rPr lang="vi-VN" b="1" dirty="0">
                <a:latin typeface="Times New Roman" panose="02020603050405020304" pitchFamily="18" charset="0"/>
                <a:cs typeface="Times New Roman" panose="02020603050405020304" pitchFamily="18" charset="0"/>
              </a:rPr>
              <a:t>. Kiểm tra lọ thuốc hoặc ống thuốc gồm các nội dung sau, ngoại trừ:</a:t>
            </a:r>
            <a:br>
              <a:rPr lang="vi-VN" b="1"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A. Chất lượng thuốc </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B. Tên thuốc </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C. Hàm lượng thuốc </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D. Thời gian dùng thuốc </a:t>
            </a:r>
            <a:br>
              <a:rPr lang="vi-VN" dirty="0">
                <a:latin typeface="Times New Roman" panose="02020603050405020304" pitchFamily="18" charset="0"/>
                <a:cs typeface="Times New Roman" panose="02020603050405020304" pitchFamily="18" charset="0"/>
              </a:rPr>
            </a:br>
            <a:r>
              <a:rPr lang="vi-VN" dirty="0">
                <a:latin typeface="Times New Roman" panose="02020603050405020304" pitchFamily="18" charset="0"/>
                <a:cs typeface="Times New Roman" panose="02020603050405020304" pitchFamily="18" charset="0"/>
              </a:rPr>
              <a:t>E. Liều lượng thuốc </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62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91985"/>
            <a:ext cx="9603275" cy="1049235"/>
          </a:xfrm>
        </p:spPr>
        <p:txBody>
          <a:bodyPr/>
          <a:lstStyle/>
          <a:p>
            <a:r>
              <a:rPr lang="vi-VN" b="1" dirty="0"/>
              <a:t>3. KỸ THUẬT TIÊM</a:t>
            </a:r>
            <a:br>
              <a:rPr lang="en-US" dirty="0"/>
            </a:b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27304681"/>
              </p:ext>
            </p:extLst>
          </p:nvPr>
        </p:nvGraphicFramePr>
        <p:xfrm>
          <a:off x="795087" y="2501489"/>
          <a:ext cx="10259766" cy="272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55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243C-07A1-4916-D4FB-AE43B90FDEBF}"/>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9D53EAB8-C5B5-1DC2-8EB7-2EF8D10A0BB3}"/>
              </a:ext>
            </a:extLst>
          </p:cNvPr>
          <p:cNvSpPr>
            <a:spLocks noGrp="1"/>
          </p:cNvSpPr>
          <p:nvPr>
            <p:ph idx="1"/>
          </p:nvPr>
        </p:nvSpPr>
        <p:spPr/>
        <p:txBody>
          <a:bodyPr/>
          <a:lstStyle/>
          <a:p>
            <a:endParaRPr lang="en-VN"/>
          </a:p>
        </p:txBody>
      </p:sp>
      <p:pic>
        <p:nvPicPr>
          <p:cNvPr id="4" name="Picture 3">
            <a:extLst>
              <a:ext uri="{FF2B5EF4-FFF2-40B4-BE49-F238E27FC236}">
                <a16:creationId xmlns:a16="http://schemas.microsoft.com/office/drawing/2014/main" id="{FA186596-6D58-6800-D42A-82906CFD2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4330" y="2186608"/>
            <a:ext cx="8044070" cy="3704103"/>
          </a:xfrm>
          <a:prstGeom prst="rect">
            <a:avLst/>
          </a:prstGeom>
        </p:spPr>
      </p:pic>
    </p:spTree>
    <p:extLst>
      <p:ext uri="{BB962C8B-B14F-4D97-AF65-F5344CB8AC3E}">
        <p14:creationId xmlns:p14="http://schemas.microsoft.com/office/powerpoint/2010/main" val="3362319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02855"/>
            <a:ext cx="9603275" cy="1049235"/>
          </a:xfrm>
        </p:spPr>
        <p:txBody>
          <a:bodyPr/>
          <a:lstStyle/>
          <a:p>
            <a:r>
              <a:rPr lang="vi-VN" b="1" dirty="0">
                <a:latin typeface="Times New Roman"/>
                <a:cs typeface="Times New Roman"/>
              </a:rPr>
              <a:t>Tiêm trong da (Intradermal - ID)</a:t>
            </a:r>
            <a:endParaRPr lang="en-US" b="1" dirty="0">
              <a:latin typeface="Times New Roman"/>
              <a:cs typeface="Times New Roman"/>
            </a:endParaRPr>
          </a:p>
          <a:p>
            <a:endParaRPr lang="vi-VN" b="1" dirty="0">
              <a:latin typeface="Times New Roman"/>
              <a:cs typeface="Times New Roman"/>
            </a:endParaRPr>
          </a:p>
        </p:txBody>
      </p:sp>
      <p:sp>
        <p:nvSpPr>
          <p:cNvPr id="3" name="Content Placeholder 2"/>
          <p:cNvSpPr>
            <a:spLocks noGrp="1"/>
          </p:cNvSpPr>
          <p:nvPr>
            <p:ph idx="1"/>
          </p:nvPr>
        </p:nvSpPr>
        <p:spPr>
          <a:xfrm>
            <a:off x="1451579" y="1905000"/>
            <a:ext cx="9603275" cy="4354132"/>
          </a:xfrm>
        </p:spPr>
        <p:txBody>
          <a:bodyPr>
            <a:normAutofit/>
          </a:bodyPr>
          <a:lstStyle/>
          <a:p>
            <a:r>
              <a:rPr lang="vi-VN" sz="2200" dirty="0">
                <a:latin typeface="Times New Roman" panose="02020603050405020304" pitchFamily="18" charset="0"/>
                <a:cs typeface="Times New Roman" panose="02020603050405020304" pitchFamily="18" charset="0"/>
              </a:rPr>
              <a:t>Vị trí: </a:t>
            </a:r>
          </a:p>
          <a:p>
            <a:pPr lvl="1"/>
            <a:r>
              <a:rPr lang="vi-VN" sz="2200">
                <a:solidFill>
                  <a:srgbClr val="7030A0"/>
                </a:solidFill>
                <a:effectLst/>
                <a:latin typeface="Times New Roman" panose="02020603050405020304" pitchFamily="18" charset="0"/>
                <a:ea typeface="Calibri" panose="020F0502020204030204" pitchFamily="34" charset="0"/>
              </a:rPr>
              <a:t>1/3 trên mặt trong cẳng tay</a:t>
            </a:r>
            <a:r>
              <a:rPr lang="en-VN" sz="2200">
                <a:solidFill>
                  <a:srgbClr val="7030A0"/>
                </a:solidFill>
                <a:effectLst/>
              </a:rPr>
              <a:t> </a:t>
            </a:r>
            <a:endParaRPr lang="vi-VN" sz="2200" dirty="0">
              <a:solidFill>
                <a:srgbClr val="7030A0"/>
              </a:solidFill>
              <a:effectLst/>
              <a:latin typeface="Times New Roman" panose="02020603050405020304" pitchFamily="18" charset="0"/>
              <a:cs typeface="Times New Roman" panose="02020603050405020304" pitchFamily="18" charset="0"/>
            </a:endParaRPr>
          </a:p>
          <a:p>
            <a:pPr lvl="1"/>
            <a:r>
              <a:rPr lang="vi-VN" sz="2200">
                <a:solidFill>
                  <a:srgbClr val="7030A0"/>
                </a:solidFill>
                <a:effectLst/>
                <a:latin typeface="Times New Roman" panose="02020603050405020304" pitchFamily="18" charset="0"/>
                <a:ea typeface="Calibri" panose="020F0502020204030204" pitchFamily="34" charset="0"/>
              </a:rPr>
              <a:t>Hai bên cơ ngực lớn</a:t>
            </a:r>
            <a:r>
              <a:rPr lang="en-VN" sz="2200">
                <a:solidFill>
                  <a:srgbClr val="7030A0"/>
                </a:solidFill>
                <a:effectLst/>
              </a:rPr>
              <a:t> </a:t>
            </a:r>
            <a:endParaRPr lang="vi-VN" sz="2200" dirty="0">
              <a:solidFill>
                <a:srgbClr val="7030A0"/>
              </a:solidFill>
              <a:latin typeface="Times New Roman" panose="02020603050405020304" pitchFamily="18" charset="0"/>
              <a:cs typeface="Times New Roman" panose="02020603050405020304" pitchFamily="18" charset="0"/>
            </a:endParaRPr>
          </a:p>
          <a:p>
            <a:pPr lvl="1"/>
            <a:r>
              <a:rPr lang="vi-VN" sz="2200">
                <a:solidFill>
                  <a:srgbClr val="7030A0"/>
                </a:solidFill>
                <a:effectLst/>
                <a:latin typeface="Times New Roman" panose="02020603050405020304" pitchFamily="18" charset="0"/>
                <a:ea typeface="Calibri" panose="020F0502020204030204" pitchFamily="34" charset="0"/>
              </a:rPr>
              <a:t>Hai bên bả va</a:t>
            </a:r>
            <a:r>
              <a:rPr lang="en-VN" sz="2200">
                <a:solidFill>
                  <a:srgbClr val="7030A0"/>
                </a:solidFill>
                <a:effectLst/>
              </a:rPr>
              <a:t> </a:t>
            </a:r>
            <a:endParaRPr lang="vi-VN" sz="2200" dirty="0">
              <a:solidFill>
                <a:srgbClr val="7030A0"/>
              </a:solidFill>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Mục đích: test kháng nguyên hoặc lao.</a:t>
            </a:r>
            <a:endParaRPr lang="en-US" sz="2200"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Số lượng: 0,01ml đến 0,1ml.</a:t>
            </a:r>
            <a:endParaRPr lang="en-US" sz="2200" dirty="0">
              <a:latin typeface="Times New Roman" panose="02020603050405020304" pitchFamily="18" charset="0"/>
              <a:cs typeface="Times New Roman" panose="02020603050405020304" pitchFamily="18" charset="0"/>
            </a:endParaRPr>
          </a:p>
          <a:p>
            <a:r>
              <a:rPr lang="vi-VN" sz="2200" dirty="0">
                <a:latin typeface="Times New Roman" panose="02020603050405020304" pitchFamily="18" charset="0"/>
                <a:cs typeface="Times New Roman" panose="02020603050405020304" pitchFamily="18" charset="0"/>
              </a:rPr>
              <a:t>Tốc độ hấp thu rất chậm.</a:t>
            </a:r>
            <a:endParaRPr lang="en-US"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6904" y="2608986"/>
            <a:ext cx="3893851" cy="29461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8230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B24AA-C301-F4F1-DBBB-BD1497ABAD2E}"/>
              </a:ext>
            </a:extLst>
          </p:cNvPr>
          <p:cNvSpPr>
            <a:spLocks noGrp="1"/>
          </p:cNvSpPr>
          <p:nvPr>
            <p:ph idx="1"/>
          </p:nvPr>
        </p:nvSpPr>
        <p:spPr/>
        <p:txBody>
          <a:bodyPr>
            <a:normAutofit/>
          </a:bodyPr>
          <a:lstStyle/>
          <a:p>
            <a:pPr marL="0" indent="0" algn="just">
              <a:lnSpc>
                <a:spcPct val="115000"/>
              </a:lnSpc>
              <a:buNone/>
            </a:pPr>
            <a:r>
              <a:rPr lang="vi-VN" sz="2200" dirty="0">
                <a:effectLst/>
                <a:latin typeface="Times New Roman"/>
                <a:ea typeface="Calibri" panose="020F0502020204030204" pitchFamily="34" charset="0"/>
                <a:cs typeface="Times New Roman"/>
              </a:rPr>
              <a:t>Góc tiêm:</a:t>
            </a:r>
            <a:r>
              <a:rPr lang="vi-VN" sz="2200" dirty="0">
                <a:latin typeface="Times New Roman"/>
                <a:ea typeface="Calibri" panose="020F0502020204030204" pitchFamily="34" charset="0"/>
                <a:cs typeface="Times New Roman"/>
              </a:rPr>
              <a:t> 30-</a:t>
            </a:r>
            <a:r>
              <a:rPr lang="vi-VN" sz="2200" dirty="0">
                <a:effectLst/>
                <a:latin typeface="Times New Roman"/>
                <a:ea typeface="Calibri" panose="020F0502020204030204" pitchFamily="34" charset="0"/>
                <a:cs typeface="Times New Roman"/>
              </a:rPr>
              <a:t> 45 độ</a:t>
            </a:r>
            <a:endParaRPr lang="en-VN" sz="2200" dirty="0">
              <a:effectLst/>
              <a:latin typeface="Times New Roman"/>
              <a:ea typeface="Calibri" panose="020F0502020204030204" pitchFamily="34" charset="0"/>
              <a:cs typeface="Times New Roman"/>
            </a:endParaRPr>
          </a:p>
          <a:p>
            <a:pPr marL="342900" lvl="0" indent="-342900" algn="just">
              <a:lnSpc>
                <a:spcPct val="115000"/>
              </a:lnSpc>
              <a:buFont typeface="Symbol" pitchFamily="2" charset="2"/>
              <a:buChar char=""/>
            </a:pPr>
            <a:r>
              <a:rPr lang="vi-VN" sz="2200" dirty="0">
                <a:effectLst/>
                <a:latin typeface="Times New Roman"/>
                <a:ea typeface="Calibri" panose="020F0502020204030204" pitchFamily="34" charset="0"/>
                <a:cs typeface="Times New Roman"/>
              </a:rPr>
              <a:t>Cơ </a:t>
            </a:r>
            <a:r>
              <a:rPr lang="vi-VN" sz="2200" dirty="0" err="1">
                <a:effectLst/>
                <a:latin typeface="Times New Roman"/>
                <a:ea typeface="Calibri" panose="020F0502020204030204" pitchFamily="34" charset="0"/>
                <a:cs typeface="Times New Roman"/>
              </a:rPr>
              <a:t>Delta</a:t>
            </a:r>
            <a:r>
              <a:rPr lang="vi-VN" sz="2200" dirty="0">
                <a:effectLst/>
                <a:latin typeface="Times New Roman"/>
                <a:ea typeface="Calibri" panose="020F0502020204030204" pitchFamily="34" charset="0"/>
                <a:cs typeface="Times New Roman"/>
              </a:rPr>
              <a:t>: đầu dưới cơ </a:t>
            </a:r>
            <a:r>
              <a:rPr lang="vi-VN" sz="2200" dirty="0" err="1">
                <a:effectLst/>
                <a:latin typeface="Times New Roman"/>
                <a:ea typeface="Calibri" panose="020F0502020204030204" pitchFamily="34" charset="0"/>
                <a:cs typeface="Times New Roman"/>
              </a:rPr>
              <a:t>delta</a:t>
            </a:r>
            <a:endParaRPr lang="en-VN" sz="2200" dirty="0" err="1">
              <a:effectLst/>
              <a:latin typeface="Times New Roman"/>
              <a:ea typeface="Calibri" panose="020F0502020204030204" pitchFamily="34" charset="0"/>
              <a:cs typeface="Times New Roman"/>
            </a:endParaRPr>
          </a:p>
          <a:p>
            <a:pPr marL="342900" indent="-342900" algn="just">
              <a:lnSpc>
                <a:spcPct val="115000"/>
              </a:lnSpc>
              <a:buFont typeface="Symbol" pitchFamily="2" charset="2"/>
              <a:buChar char=""/>
            </a:pPr>
            <a:r>
              <a:rPr lang="vi-VN" sz="2200" dirty="0">
                <a:effectLst/>
                <a:latin typeface="Times New Roman"/>
                <a:ea typeface="Calibri" panose="020F0502020204030204" pitchFamily="34" charset="0"/>
                <a:cs typeface="Times New Roman"/>
              </a:rPr>
              <a:t>Hai bên bả vai</a:t>
            </a:r>
            <a:r>
              <a:rPr lang="vi-VN" sz="2200" dirty="0">
                <a:latin typeface="Times New Roman"/>
                <a:ea typeface="Calibri" panose="020F0502020204030204" pitchFamily="34" charset="0"/>
                <a:cs typeface="Times New Roman"/>
              </a:rPr>
              <a:t> </a:t>
            </a:r>
            <a:endParaRPr lang="en-VN" sz="22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buFont typeface="Symbol" pitchFamily="2" charset="2"/>
              <a:buChar char=""/>
            </a:pPr>
            <a:r>
              <a:rPr lang="vi-VN" sz="2200" dirty="0">
                <a:effectLst/>
                <a:latin typeface="Times New Roman"/>
                <a:ea typeface="Calibri" panose="020F0502020204030204" pitchFamily="34" charset="0"/>
                <a:cs typeface="Times New Roman"/>
              </a:rPr>
              <a:t>1/3 giữa mặt ngoài</a:t>
            </a:r>
            <a:endParaRPr lang="en-VN" sz="2200" dirty="0">
              <a:effectLst/>
              <a:latin typeface="Times New Roman"/>
              <a:ea typeface="Calibri" panose="020F0502020204030204" pitchFamily="34" charset="0"/>
              <a:cs typeface="Times New Roman"/>
            </a:endParaRPr>
          </a:p>
          <a:p>
            <a:pPr marL="342900" lvl="0" indent="-342900" algn="just">
              <a:lnSpc>
                <a:spcPct val="115000"/>
              </a:lnSpc>
              <a:buFont typeface="Symbol" pitchFamily="2" charset="2"/>
              <a:buChar char=""/>
            </a:pPr>
            <a:r>
              <a:rPr lang="vi-VN" sz="2200" dirty="0">
                <a:effectLst/>
                <a:latin typeface="Times New Roman"/>
                <a:ea typeface="Calibri" panose="020F0502020204030204" pitchFamily="34" charset="0"/>
                <a:cs typeface="Times New Roman"/>
              </a:rPr>
              <a:t>Hai bên rốn cách rốn 5cm</a:t>
            </a:r>
            <a:endParaRPr lang="en-VN" sz="2200" dirty="0">
              <a:effectLst/>
              <a:latin typeface="Times New Roman"/>
              <a:ea typeface="Calibri" panose="020F0502020204030204" pitchFamily="34" charset="0"/>
              <a:cs typeface="Times New Roman"/>
            </a:endParaRPr>
          </a:p>
          <a:p>
            <a:pPr marL="0" indent="0">
              <a:buNone/>
            </a:pPr>
            <a:r>
              <a:rPr lang="en-VN" sz="2200" dirty="0">
                <a:latin typeface="Times New Roman"/>
                <a:cs typeface="Times New Roman"/>
              </a:rPr>
              <a:t>VD: </a:t>
            </a:r>
            <a:r>
              <a:rPr lang="en-VN" sz="2200" err="1">
                <a:latin typeface="Times New Roman"/>
                <a:cs typeface="Times New Roman"/>
              </a:rPr>
              <a:t>tiêm</a:t>
            </a:r>
            <a:r>
              <a:rPr lang="en-VN" sz="2200" dirty="0">
                <a:latin typeface="Times New Roman"/>
                <a:cs typeface="Times New Roman"/>
              </a:rPr>
              <a:t> insulin</a:t>
            </a:r>
            <a:endParaRPr lang="en-V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4581B4D-C49F-F92F-480D-94825C101779}"/>
              </a:ext>
            </a:extLst>
          </p:cNvPr>
          <p:cNvSpPr>
            <a:spLocks noGrp="1"/>
          </p:cNvSpPr>
          <p:nvPr>
            <p:ph type="title"/>
          </p:nvPr>
        </p:nvSpPr>
        <p:spPr>
          <a:xfrm>
            <a:off x="1451578" y="1268345"/>
            <a:ext cx="9603275" cy="1049235"/>
          </a:xfrm>
        </p:spPr>
        <p:txBody>
          <a:bodyPr/>
          <a:lstStyle/>
          <a:p>
            <a:r>
              <a:rPr lang="vi-VN" b="1" dirty="0">
                <a:latin typeface="Times New Roman"/>
                <a:cs typeface="Times New Roman"/>
              </a:rPr>
              <a:t>Tiêm dưới da (Subcutaneous - SC)</a:t>
            </a:r>
            <a:endParaRPr lang="en-US" b="1" dirty="0">
              <a:latin typeface="Times New Roman"/>
              <a:cs typeface="Times New Roman"/>
            </a:endParaRPr>
          </a:p>
          <a:p>
            <a:endParaRPr lang="vi-VN" b="1" dirty="0">
              <a:latin typeface="Times New Roman"/>
              <a:cs typeface="Times New Roman"/>
            </a:endParaRPr>
          </a:p>
        </p:txBody>
      </p:sp>
      <p:pic>
        <p:nvPicPr>
          <p:cNvPr id="1026" name="Picture 2" descr="Tìm hiểu kỹ thuật tiêm dưới da | Vinmec">
            <a:extLst>
              <a:ext uri="{FF2B5EF4-FFF2-40B4-BE49-F238E27FC236}">
                <a16:creationId xmlns:a16="http://schemas.microsoft.com/office/drawing/2014/main" id="{15BD462F-D13A-1DB1-D6BD-3F5807E24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215" y="2015732"/>
            <a:ext cx="4707050" cy="313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515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{3EE44E00-BFB3-D346-9A68-265A1C1C762E}tf10001119</Template>
  <TotalTime>853</TotalTime>
  <Words>3197</Words>
  <Application>Microsoft Office PowerPoint</Application>
  <PresentationFormat>Widescreen</PresentationFormat>
  <Paragraphs>554</Paragraphs>
  <Slides>53</Slides>
  <Notes>0</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Gallery</vt:lpstr>
      <vt:lpstr>Bài 5: KỸ THUẬT TIÊM THUỐC VÀ TRUYỀN DỊCh</vt:lpstr>
      <vt:lpstr>I. KỸ THUẬT TIÊM THUỐC</vt:lpstr>
      <vt:lpstr>2. NGUYÊN TẮC TIÊM THUỐC </vt:lpstr>
      <vt:lpstr>2. NGUYÊN TẮC TIÊM THUỐC(tt)</vt:lpstr>
      <vt:lpstr>Phân loại Màu rác trong y tế</vt:lpstr>
      <vt:lpstr>3. KỸ THUẬT TIÊM </vt:lpstr>
      <vt:lpstr>PowerPoint Presentation</vt:lpstr>
      <vt:lpstr>Tiêm trong da (Intradermal - ID) </vt:lpstr>
      <vt:lpstr>Tiêm dưới da (Subcutaneous - SC) </vt:lpstr>
      <vt:lpstr>Tiêm bắp (Intramuscular - IM)  </vt:lpstr>
      <vt:lpstr>Tiêm bắp(tt)</vt:lpstr>
      <vt:lpstr>Tiêm tĩnh mạch (Intravenous – IV: 15-30°)  </vt:lpstr>
      <vt:lpstr>Tiêm tĩnh mạch(tt)</vt:lpstr>
      <vt:lpstr>Kỹ thuật lấy thuốc </vt:lpstr>
      <vt:lpstr>Kỹ thuật lấy thuốc(tt)</vt:lpstr>
      <vt:lpstr>Kỹ thuật lấy thuốc(tt)</vt:lpstr>
      <vt:lpstr>3. Kỹ thuật tiêm </vt:lpstr>
      <vt:lpstr>PowerPoint Presentation</vt:lpstr>
      <vt:lpstr>Tiêm dưới da</vt:lpstr>
      <vt:lpstr>Tiêm dưới da</vt:lpstr>
      <vt:lpstr>Tiêm bắp </vt:lpstr>
      <vt:lpstr>Phân loại tiêm bắp</vt:lpstr>
      <vt:lpstr>Tiêm bắp</vt:lpstr>
      <vt:lpstr>Tiêm tĩnh mạch </vt:lpstr>
      <vt:lpstr>Tiêm tĩnh mạch </vt:lpstr>
      <vt:lpstr>3. TAI BIẾN </vt:lpstr>
      <vt:lpstr>II. KỸ THUẬT TRUYỀN TĨNH MẠCH </vt:lpstr>
      <vt:lpstr>Các loại dịch truyền.</vt:lpstr>
      <vt:lpstr>Các vị trí tiêm truyền tính mạch</vt:lpstr>
      <vt:lpstr>PowerPoint Presentation</vt:lpstr>
      <vt:lpstr>PowerPoint Presentation</vt:lpstr>
      <vt:lpstr>PowerPoint Presentation</vt:lpstr>
      <vt:lpstr>PowerPoint Presentation</vt:lpstr>
      <vt:lpstr>2. QUY TẮC TRUYỀN TĨNH MẠCH</vt:lpstr>
      <vt:lpstr>Trường hợp nên truyền và không nên truyền.</vt:lpstr>
      <vt:lpstr>Quy trình kỹ thuật chuyển dịch</vt:lpstr>
      <vt:lpstr>Dụng cụ sạch</vt:lpstr>
      <vt:lpstr>Dụng cụ sạch</vt:lpstr>
      <vt:lpstr>PowerPoint Presentation</vt:lpstr>
      <vt:lpstr>PowerPoint Presentation</vt:lpstr>
      <vt:lpstr>PowerPoint Presentation</vt:lpstr>
      <vt:lpstr>Chuẩn bị bệnh nhân </vt:lpstr>
      <vt:lpstr>KỸ THUẬT TIẾN HÀNH </vt:lpstr>
      <vt:lpstr>PowerPoint Presentation</vt:lpstr>
      <vt:lpstr>PowerPoint Presentation</vt:lpstr>
      <vt:lpstr>PowerPoint Presentation</vt:lpstr>
      <vt:lpstr>PowerPoint Presentation</vt:lpstr>
      <vt:lpstr>PowerPoint Presentation</vt:lpstr>
      <vt:lpstr>Truyền dịch tĩnh mạch</vt:lpstr>
      <vt:lpstr>Truyền dịch tĩnh mạch(tt)</vt:lpstr>
      <vt:lpstr>Theo dõi</vt:lpstr>
      <vt:lpstr>CÂU HỎI LƯỢNG GIÁ</vt:lpstr>
      <vt:lpstr>CÂU HỎI LƯỢNG GIÁ(tt)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5: KỸ THUẬT TIÊM THUỐC VÀ TRUYỀN DỊCH</dc:title>
  <dc:creator>Windows User</dc:creator>
  <cp:lastModifiedBy>Microsoft Office User</cp:lastModifiedBy>
  <cp:revision>160</cp:revision>
  <dcterms:created xsi:type="dcterms:W3CDTF">2018-09-16T07:09:07Z</dcterms:created>
  <dcterms:modified xsi:type="dcterms:W3CDTF">2024-03-10T10:25:40Z</dcterms:modified>
</cp:coreProperties>
</file>