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35"/>
  </p:notesMasterIdLst>
  <p:sldIdLst>
    <p:sldId id="256" r:id="rId2"/>
    <p:sldId id="257" r:id="rId3"/>
    <p:sldId id="258" r:id="rId4"/>
    <p:sldId id="290" r:id="rId5"/>
    <p:sldId id="263" r:id="rId6"/>
    <p:sldId id="259" r:id="rId7"/>
    <p:sldId id="261" r:id="rId8"/>
    <p:sldId id="260" r:id="rId9"/>
    <p:sldId id="283" r:id="rId10"/>
    <p:sldId id="298" r:id="rId11"/>
    <p:sldId id="302" r:id="rId12"/>
    <p:sldId id="277" r:id="rId13"/>
    <p:sldId id="288" r:id="rId14"/>
    <p:sldId id="266" r:id="rId15"/>
    <p:sldId id="270" r:id="rId16"/>
    <p:sldId id="293" r:id="rId17"/>
    <p:sldId id="295" r:id="rId18"/>
    <p:sldId id="296" r:id="rId19"/>
    <p:sldId id="297" r:id="rId20"/>
    <p:sldId id="267" r:id="rId21"/>
    <p:sldId id="291" r:id="rId22"/>
    <p:sldId id="269" r:id="rId23"/>
    <p:sldId id="271" r:id="rId24"/>
    <p:sldId id="272" r:id="rId25"/>
    <p:sldId id="274" r:id="rId26"/>
    <p:sldId id="282" r:id="rId27"/>
    <p:sldId id="275" r:id="rId28"/>
    <p:sldId id="278" r:id="rId29"/>
    <p:sldId id="289" r:id="rId30"/>
    <p:sldId id="292" r:id="rId31"/>
    <p:sldId id="279" r:id="rId32"/>
    <p:sldId id="280" r:id="rId33"/>
    <p:sldId id="281"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0066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8924" autoAdjust="0"/>
  </p:normalViewPr>
  <p:slideViewPr>
    <p:cSldViewPr snapToGrid="0">
      <p:cViewPr varScale="1">
        <p:scale>
          <a:sx n="75" d="100"/>
          <a:sy n="75" d="100"/>
        </p:scale>
        <p:origin x="2072"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7F1254-CF85-4860-AC53-0F556BEF2F9D}"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EA17B40-A0DF-43A6-900C-C0070067A399}">
      <dgm:prSet phldrT="[Text]" custT="1"/>
      <dgm:spPr/>
      <dgm:t>
        <a:bodyPr/>
        <a:lstStyle/>
        <a:p>
          <a:r>
            <a:rPr lang="en-US" sz="2400" dirty="0" err="1">
              <a:latin typeface="Times New Roman" panose="02020603050405020304" pitchFamily="18" charset="0"/>
              <a:cs typeface="Times New Roman" panose="02020603050405020304" pitchFamily="18" charset="0"/>
            </a:rPr>
            <a:t>Nguyên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endParaRPr lang="en-US" sz="2400" dirty="0">
            <a:latin typeface="Times New Roman" panose="02020603050405020304" pitchFamily="18" charset="0"/>
            <a:cs typeface="Times New Roman" panose="02020603050405020304" pitchFamily="18" charset="0"/>
          </a:endParaRPr>
        </a:p>
      </dgm:t>
    </dgm:pt>
    <dgm:pt modelId="{2F5B7CE4-1E97-406B-BA5F-BB3444850A83}" type="parTrans" cxnId="{468661D7-79BA-47BC-8A99-9335B75CD117}">
      <dgm:prSet/>
      <dgm:spPr/>
      <dgm:t>
        <a:bodyPr/>
        <a:lstStyle/>
        <a:p>
          <a:endParaRPr lang="en-US" sz="2400">
            <a:latin typeface="Times New Roman" panose="02020603050405020304" pitchFamily="18" charset="0"/>
            <a:cs typeface="Times New Roman" panose="02020603050405020304" pitchFamily="18" charset="0"/>
          </a:endParaRPr>
        </a:p>
      </dgm:t>
    </dgm:pt>
    <dgm:pt modelId="{0E80CCC0-E6EF-4208-9191-BAB183367AE1}" type="sibTrans" cxnId="{468661D7-79BA-47BC-8A99-9335B75CD117}">
      <dgm:prSet/>
      <dgm:spPr/>
      <dgm:t>
        <a:bodyPr/>
        <a:lstStyle/>
        <a:p>
          <a:endParaRPr lang="en-US" sz="2400">
            <a:latin typeface="Times New Roman" panose="02020603050405020304" pitchFamily="18" charset="0"/>
            <a:cs typeface="Times New Roman" panose="02020603050405020304" pitchFamily="18" charset="0"/>
          </a:endParaRPr>
        </a:p>
      </dgm:t>
    </dgm:pt>
    <dgm:pt modelId="{FCBE6D74-7F7F-43BB-8E97-9A1146E3FE2D}">
      <dgm:prSet phldrT="[Text]" custT="1"/>
      <dgm:spPr/>
      <dgm:t>
        <a:bodyPr/>
        <a:lstStyle/>
        <a:p>
          <a:r>
            <a:rPr lang="en-US" sz="2400" dirty="0" err="1">
              <a:latin typeface="Times New Roman" panose="02020603050405020304" pitchFamily="18" charset="0"/>
              <a:cs typeface="Times New Roman" panose="02020603050405020304" pitchFamily="18" charset="0"/>
            </a:rPr>
            <a:t>Triệu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chứng</a:t>
          </a:r>
          <a:endParaRPr lang="en-US" sz="2400" dirty="0">
            <a:latin typeface="Times New Roman" panose="02020603050405020304" pitchFamily="18" charset="0"/>
            <a:cs typeface="Times New Roman" panose="02020603050405020304" pitchFamily="18" charset="0"/>
          </a:endParaRPr>
        </a:p>
      </dgm:t>
    </dgm:pt>
    <dgm:pt modelId="{192024D1-C4E3-412A-9FE4-F8EDC3364CB3}" type="parTrans" cxnId="{D4321CDA-C4E8-4157-834B-F4A77CD94B53}">
      <dgm:prSet/>
      <dgm:spPr/>
      <dgm:t>
        <a:bodyPr/>
        <a:lstStyle/>
        <a:p>
          <a:endParaRPr lang="en-US" sz="2400">
            <a:latin typeface="Times New Roman" panose="02020603050405020304" pitchFamily="18" charset="0"/>
            <a:cs typeface="Times New Roman" panose="02020603050405020304" pitchFamily="18" charset="0"/>
          </a:endParaRPr>
        </a:p>
      </dgm:t>
    </dgm:pt>
    <dgm:pt modelId="{A9A2BD60-3257-48D6-A0A2-0106592E197E}" type="sibTrans" cxnId="{D4321CDA-C4E8-4157-834B-F4A77CD94B53}">
      <dgm:prSet/>
      <dgm:spPr/>
      <dgm:t>
        <a:bodyPr/>
        <a:lstStyle/>
        <a:p>
          <a:endParaRPr lang="en-US" sz="2400">
            <a:latin typeface="Times New Roman" panose="02020603050405020304" pitchFamily="18" charset="0"/>
            <a:cs typeface="Times New Roman" panose="02020603050405020304" pitchFamily="18" charset="0"/>
          </a:endParaRPr>
        </a:p>
      </dgm:t>
    </dgm:pt>
    <dgm:pt modelId="{C0927C48-5615-4CDB-8617-C1D2EBE78248}">
      <dgm:prSet phldrT="[Text]" custT="1"/>
      <dgm:spPr/>
      <dgm:t>
        <a:bodyPr/>
        <a:lstStyle/>
        <a:p>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trí</a:t>
          </a:r>
          <a:endParaRPr lang="en-US" sz="2400" dirty="0">
            <a:latin typeface="Times New Roman" panose="02020603050405020304" pitchFamily="18" charset="0"/>
            <a:cs typeface="Times New Roman" panose="02020603050405020304" pitchFamily="18" charset="0"/>
          </a:endParaRPr>
        </a:p>
      </dgm:t>
    </dgm:pt>
    <dgm:pt modelId="{832B0711-577A-42E8-A5F0-4605D1AB1420}" type="parTrans" cxnId="{5CE1AB52-17E9-4D71-8DD7-0CF6DECCEBD8}">
      <dgm:prSet/>
      <dgm:spPr/>
      <dgm:t>
        <a:bodyPr/>
        <a:lstStyle/>
        <a:p>
          <a:endParaRPr lang="en-US" sz="2400">
            <a:latin typeface="Times New Roman" panose="02020603050405020304" pitchFamily="18" charset="0"/>
            <a:cs typeface="Times New Roman" panose="02020603050405020304" pitchFamily="18" charset="0"/>
          </a:endParaRPr>
        </a:p>
      </dgm:t>
    </dgm:pt>
    <dgm:pt modelId="{44D0DE0A-EBCA-43ED-88D1-212C01375417}" type="sibTrans" cxnId="{5CE1AB52-17E9-4D71-8DD7-0CF6DECCEBD8}">
      <dgm:prSet/>
      <dgm:spPr/>
      <dgm:t>
        <a:bodyPr/>
        <a:lstStyle/>
        <a:p>
          <a:endParaRPr lang="en-US" sz="2400">
            <a:latin typeface="Times New Roman" panose="02020603050405020304" pitchFamily="18" charset="0"/>
            <a:cs typeface="Times New Roman" panose="02020603050405020304" pitchFamily="18" charset="0"/>
          </a:endParaRPr>
        </a:p>
      </dgm:t>
    </dgm:pt>
    <dgm:pt modelId="{5CD8737F-EFB7-4DF7-ABD7-BFAABC421F06}">
      <dgm:prSet custT="1"/>
      <dgm:spPr/>
      <dgm:t>
        <a:bodyPr/>
        <a:lstStyle/>
        <a:p>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phòng</a:t>
          </a:r>
          <a:endParaRPr lang="en-US" sz="2400" dirty="0">
            <a:latin typeface="Times New Roman" panose="02020603050405020304" pitchFamily="18" charset="0"/>
            <a:cs typeface="Times New Roman" panose="02020603050405020304" pitchFamily="18" charset="0"/>
          </a:endParaRPr>
        </a:p>
      </dgm:t>
    </dgm:pt>
    <dgm:pt modelId="{898D0BF3-5C31-4EB7-BB9F-01540B7C848B}" type="parTrans" cxnId="{5C9FFFF1-99C7-487E-BBB6-4FBA5DBDA508}">
      <dgm:prSet/>
      <dgm:spPr/>
      <dgm:t>
        <a:bodyPr/>
        <a:lstStyle/>
        <a:p>
          <a:endParaRPr lang="en-US"/>
        </a:p>
      </dgm:t>
    </dgm:pt>
    <dgm:pt modelId="{81D5FC5D-260F-4ED2-B63C-E7641BDA6282}" type="sibTrans" cxnId="{5C9FFFF1-99C7-487E-BBB6-4FBA5DBDA508}">
      <dgm:prSet/>
      <dgm:spPr/>
      <dgm:t>
        <a:bodyPr/>
        <a:lstStyle/>
        <a:p>
          <a:endParaRPr lang="en-US"/>
        </a:p>
      </dgm:t>
    </dgm:pt>
    <dgm:pt modelId="{9F37BDD7-38BF-4DD5-9672-DB4DEEC3FC96}" type="pres">
      <dgm:prSet presAssocID="{D07F1254-CF85-4860-AC53-0F556BEF2F9D}" presName="Name0" presStyleCnt="0">
        <dgm:presLayoutVars>
          <dgm:chMax val="7"/>
          <dgm:chPref val="7"/>
          <dgm:dir/>
        </dgm:presLayoutVars>
      </dgm:prSet>
      <dgm:spPr/>
    </dgm:pt>
    <dgm:pt modelId="{EFB282F6-88EE-4DCF-93FE-639C6913C5FC}" type="pres">
      <dgm:prSet presAssocID="{D07F1254-CF85-4860-AC53-0F556BEF2F9D}" presName="Name1" presStyleCnt="0"/>
      <dgm:spPr/>
    </dgm:pt>
    <dgm:pt modelId="{AD76D008-FE60-45AE-A169-A14F701FD362}" type="pres">
      <dgm:prSet presAssocID="{D07F1254-CF85-4860-AC53-0F556BEF2F9D}" presName="cycle" presStyleCnt="0"/>
      <dgm:spPr/>
    </dgm:pt>
    <dgm:pt modelId="{6CC582B6-2ED2-4B78-84E8-0E4E56FE4107}" type="pres">
      <dgm:prSet presAssocID="{D07F1254-CF85-4860-AC53-0F556BEF2F9D}" presName="srcNode" presStyleLbl="node1" presStyleIdx="0" presStyleCnt="4"/>
      <dgm:spPr/>
    </dgm:pt>
    <dgm:pt modelId="{039EFDD6-6803-4EA7-A99F-AFFD559E644D}" type="pres">
      <dgm:prSet presAssocID="{D07F1254-CF85-4860-AC53-0F556BEF2F9D}" presName="conn" presStyleLbl="parChTrans1D2" presStyleIdx="0" presStyleCnt="1"/>
      <dgm:spPr/>
    </dgm:pt>
    <dgm:pt modelId="{76E7478A-FD3E-48E1-AA9A-C47807497E04}" type="pres">
      <dgm:prSet presAssocID="{D07F1254-CF85-4860-AC53-0F556BEF2F9D}" presName="extraNode" presStyleLbl="node1" presStyleIdx="0" presStyleCnt="4"/>
      <dgm:spPr/>
    </dgm:pt>
    <dgm:pt modelId="{55F8C1A8-49A2-45A6-A67B-97B488D0249D}" type="pres">
      <dgm:prSet presAssocID="{D07F1254-CF85-4860-AC53-0F556BEF2F9D}" presName="dstNode" presStyleLbl="node1" presStyleIdx="0" presStyleCnt="4"/>
      <dgm:spPr/>
    </dgm:pt>
    <dgm:pt modelId="{1E2DE36A-9C5E-490F-B082-46D8D78DE5D8}" type="pres">
      <dgm:prSet presAssocID="{6EA17B40-A0DF-43A6-900C-C0070067A399}" presName="text_1" presStyleLbl="node1" presStyleIdx="0" presStyleCnt="4" custLinFactNeighborX="-584" custLinFactNeighborY="2475">
        <dgm:presLayoutVars>
          <dgm:bulletEnabled val="1"/>
        </dgm:presLayoutVars>
      </dgm:prSet>
      <dgm:spPr/>
    </dgm:pt>
    <dgm:pt modelId="{FE3E8D35-F99C-43B6-B9CD-3B2517EF3579}" type="pres">
      <dgm:prSet presAssocID="{6EA17B40-A0DF-43A6-900C-C0070067A399}" presName="accent_1" presStyleCnt="0"/>
      <dgm:spPr/>
    </dgm:pt>
    <dgm:pt modelId="{4AAD2EFD-4E73-4834-88FF-B8C11BA3F623}" type="pres">
      <dgm:prSet presAssocID="{6EA17B40-A0DF-43A6-900C-C0070067A399}" presName="accentRepeatNode" presStyleLbl="solidFgAcc1" presStyleIdx="0" presStyleCnt="4" custLinFactNeighborX="4240" custLinFactNeighborY="-795"/>
      <dgm:spPr/>
    </dgm:pt>
    <dgm:pt modelId="{6AE9999A-A765-4A69-9836-685AFBAEEA3B}" type="pres">
      <dgm:prSet presAssocID="{FCBE6D74-7F7F-43BB-8E97-9A1146E3FE2D}" presName="text_2" presStyleLbl="node1" presStyleIdx="1" presStyleCnt="4">
        <dgm:presLayoutVars>
          <dgm:bulletEnabled val="1"/>
        </dgm:presLayoutVars>
      </dgm:prSet>
      <dgm:spPr/>
    </dgm:pt>
    <dgm:pt modelId="{C4ACC426-F09F-415A-A9C7-B0E72BD9B6C7}" type="pres">
      <dgm:prSet presAssocID="{FCBE6D74-7F7F-43BB-8E97-9A1146E3FE2D}" presName="accent_2" presStyleCnt="0"/>
      <dgm:spPr/>
    </dgm:pt>
    <dgm:pt modelId="{67514F65-C8DD-4636-B161-63E368889135}" type="pres">
      <dgm:prSet presAssocID="{FCBE6D74-7F7F-43BB-8E97-9A1146E3FE2D}" presName="accentRepeatNode" presStyleLbl="solidFgAcc1" presStyleIdx="1" presStyleCnt="4"/>
      <dgm:spPr/>
    </dgm:pt>
    <dgm:pt modelId="{173D8212-CE78-47B1-BB3A-629F8DE917A7}" type="pres">
      <dgm:prSet presAssocID="{C0927C48-5615-4CDB-8617-C1D2EBE78248}" presName="text_3" presStyleLbl="node1" presStyleIdx="2" presStyleCnt="4">
        <dgm:presLayoutVars>
          <dgm:bulletEnabled val="1"/>
        </dgm:presLayoutVars>
      </dgm:prSet>
      <dgm:spPr/>
    </dgm:pt>
    <dgm:pt modelId="{9D75BD33-D939-46B3-AFDE-6015DB747E67}" type="pres">
      <dgm:prSet presAssocID="{C0927C48-5615-4CDB-8617-C1D2EBE78248}" presName="accent_3" presStyleCnt="0"/>
      <dgm:spPr/>
    </dgm:pt>
    <dgm:pt modelId="{2A21DC46-F075-488E-A6EE-46095B57882C}" type="pres">
      <dgm:prSet presAssocID="{C0927C48-5615-4CDB-8617-C1D2EBE78248}" presName="accentRepeatNode" presStyleLbl="solidFgAcc1" presStyleIdx="2" presStyleCnt="4"/>
      <dgm:spPr/>
    </dgm:pt>
    <dgm:pt modelId="{76C982EA-B09B-49F4-8B7B-510DA46CD4CA}" type="pres">
      <dgm:prSet presAssocID="{5CD8737F-EFB7-4DF7-ABD7-BFAABC421F06}" presName="text_4" presStyleLbl="node1" presStyleIdx="3" presStyleCnt="4">
        <dgm:presLayoutVars>
          <dgm:bulletEnabled val="1"/>
        </dgm:presLayoutVars>
      </dgm:prSet>
      <dgm:spPr/>
    </dgm:pt>
    <dgm:pt modelId="{D125C9FB-76A7-42A3-B547-E8A583D6E3F3}" type="pres">
      <dgm:prSet presAssocID="{5CD8737F-EFB7-4DF7-ABD7-BFAABC421F06}" presName="accent_4" presStyleCnt="0"/>
      <dgm:spPr/>
    </dgm:pt>
    <dgm:pt modelId="{EA532ACD-F4D5-4E52-91AA-E3D8B4937885}" type="pres">
      <dgm:prSet presAssocID="{5CD8737F-EFB7-4DF7-ABD7-BFAABC421F06}" presName="accentRepeatNode" presStyleLbl="solidFgAcc1" presStyleIdx="3" presStyleCnt="4"/>
      <dgm:spPr/>
    </dgm:pt>
  </dgm:ptLst>
  <dgm:cxnLst>
    <dgm:cxn modelId="{62345113-1B62-48F5-8572-6DF2BDBBDAE4}" type="presOf" srcId="{0E80CCC0-E6EF-4208-9191-BAB183367AE1}" destId="{039EFDD6-6803-4EA7-A99F-AFFD559E644D}" srcOrd="0" destOrd="0" presId="urn:microsoft.com/office/officeart/2008/layout/VerticalCurvedList"/>
    <dgm:cxn modelId="{04359223-D085-428A-9D06-567A15A91735}" type="presOf" srcId="{D07F1254-CF85-4860-AC53-0F556BEF2F9D}" destId="{9F37BDD7-38BF-4DD5-9672-DB4DEEC3FC96}" srcOrd="0" destOrd="0" presId="urn:microsoft.com/office/officeart/2008/layout/VerticalCurvedList"/>
    <dgm:cxn modelId="{157C173F-0372-4D16-9D3E-8157D66A0E16}" type="presOf" srcId="{6EA17B40-A0DF-43A6-900C-C0070067A399}" destId="{1E2DE36A-9C5E-490F-B082-46D8D78DE5D8}" srcOrd="0" destOrd="0" presId="urn:microsoft.com/office/officeart/2008/layout/VerticalCurvedList"/>
    <dgm:cxn modelId="{6DABB840-2A3C-415A-8F3F-BC819F5E3433}" type="presOf" srcId="{5CD8737F-EFB7-4DF7-ABD7-BFAABC421F06}" destId="{76C982EA-B09B-49F4-8B7B-510DA46CD4CA}" srcOrd="0" destOrd="0" presId="urn:microsoft.com/office/officeart/2008/layout/VerticalCurvedList"/>
    <dgm:cxn modelId="{E3554F49-8C68-466F-985F-74EFD1EF8579}" type="presOf" srcId="{C0927C48-5615-4CDB-8617-C1D2EBE78248}" destId="{173D8212-CE78-47B1-BB3A-629F8DE917A7}" srcOrd="0" destOrd="0" presId="urn:microsoft.com/office/officeart/2008/layout/VerticalCurvedList"/>
    <dgm:cxn modelId="{5CE1AB52-17E9-4D71-8DD7-0CF6DECCEBD8}" srcId="{D07F1254-CF85-4860-AC53-0F556BEF2F9D}" destId="{C0927C48-5615-4CDB-8617-C1D2EBE78248}" srcOrd="2" destOrd="0" parTransId="{832B0711-577A-42E8-A5F0-4605D1AB1420}" sibTransId="{44D0DE0A-EBCA-43ED-88D1-212C01375417}"/>
    <dgm:cxn modelId="{468661D7-79BA-47BC-8A99-9335B75CD117}" srcId="{D07F1254-CF85-4860-AC53-0F556BEF2F9D}" destId="{6EA17B40-A0DF-43A6-900C-C0070067A399}" srcOrd="0" destOrd="0" parTransId="{2F5B7CE4-1E97-406B-BA5F-BB3444850A83}" sibTransId="{0E80CCC0-E6EF-4208-9191-BAB183367AE1}"/>
    <dgm:cxn modelId="{D4321CDA-C4E8-4157-834B-F4A77CD94B53}" srcId="{D07F1254-CF85-4860-AC53-0F556BEF2F9D}" destId="{FCBE6D74-7F7F-43BB-8E97-9A1146E3FE2D}" srcOrd="1" destOrd="0" parTransId="{192024D1-C4E3-412A-9FE4-F8EDC3364CB3}" sibTransId="{A9A2BD60-3257-48D6-A0A2-0106592E197E}"/>
    <dgm:cxn modelId="{5C9FFFF1-99C7-487E-BBB6-4FBA5DBDA508}" srcId="{D07F1254-CF85-4860-AC53-0F556BEF2F9D}" destId="{5CD8737F-EFB7-4DF7-ABD7-BFAABC421F06}" srcOrd="3" destOrd="0" parTransId="{898D0BF3-5C31-4EB7-BB9F-01540B7C848B}" sibTransId="{81D5FC5D-260F-4ED2-B63C-E7641BDA6282}"/>
    <dgm:cxn modelId="{91EBB0F7-D223-438F-A860-DC5C48EF7125}" type="presOf" srcId="{FCBE6D74-7F7F-43BB-8E97-9A1146E3FE2D}" destId="{6AE9999A-A765-4A69-9836-685AFBAEEA3B}" srcOrd="0" destOrd="0" presId="urn:microsoft.com/office/officeart/2008/layout/VerticalCurvedList"/>
    <dgm:cxn modelId="{1CA624A7-5E06-4BFA-8B27-944DAE37702A}" type="presParOf" srcId="{9F37BDD7-38BF-4DD5-9672-DB4DEEC3FC96}" destId="{EFB282F6-88EE-4DCF-93FE-639C6913C5FC}" srcOrd="0" destOrd="0" presId="urn:microsoft.com/office/officeart/2008/layout/VerticalCurvedList"/>
    <dgm:cxn modelId="{D72163A7-DEDA-4FA4-B73F-1D3BACF47B5D}" type="presParOf" srcId="{EFB282F6-88EE-4DCF-93FE-639C6913C5FC}" destId="{AD76D008-FE60-45AE-A169-A14F701FD362}" srcOrd="0" destOrd="0" presId="urn:microsoft.com/office/officeart/2008/layout/VerticalCurvedList"/>
    <dgm:cxn modelId="{616ACBC3-C64C-4C9E-87BC-6C7F137F9CB8}" type="presParOf" srcId="{AD76D008-FE60-45AE-A169-A14F701FD362}" destId="{6CC582B6-2ED2-4B78-84E8-0E4E56FE4107}" srcOrd="0" destOrd="0" presId="urn:microsoft.com/office/officeart/2008/layout/VerticalCurvedList"/>
    <dgm:cxn modelId="{7FFA922E-9B4A-4CB2-B2FC-846B277E5F70}" type="presParOf" srcId="{AD76D008-FE60-45AE-A169-A14F701FD362}" destId="{039EFDD6-6803-4EA7-A99F-AFFD559E644D}" srcOrd="1" destOrd="0" presId="urn:microsoft.com/office/officeart/2008/layout/VerticalCurvedList"/>
    <dgm:cxn modelId="{3C66C2B9-1EAD-4692-88F8-69DB79EAE342}" type="presParOf" srcId="{AD76D008-FE60-45AE-A169-A14F701FD362}" destId="{76E7478A-FD3E-48E1-AA9A-C47807497E04}" srcOrd="2" destOrd="0" presId="urn:microsoft.com/office/officeart/2008/layout/VerticalCurvedList"/>
    <dgm:cxn modelId="{A64622D8-AEDD-4B72-A255-FC73908DC1BF}" type="presParOf" srcId="{AD76D008-FE60-45AE-A169-A14F701FD362}" destId="{55F8C1A8-49A2-45A6-A67B-97B488D0249D}" srcOrd="3" destOrd="0" presId="urn:microsoft.com/office/officeart/2008/layout/VerticalCurvedList"/>
    <dgm:cxn modelId="{7F51511B-FB41-4B23-837C-FBB79F44C937}" type="presParOf" srcId="{EFB282F6-88EE-4DCF-93FE-639C6913C5FC}" destId="{1E2DE36A-9C5E-490F-B082-46D8D78DE5D8}" srcOrd="1" destOrd="0" presId="urn:microsoft.com/office/officeart/2008/layout/VerticalCurvedList"/>
    <dgm:cxn modelId="{D279E415-A916-4C7E-81A4-A6637FFD15BD}" type="presParOf" srcId="{EFB282F6-88EE-4DCF-93FE-639C6913C5FC}" destId="{FE3E8D35-F99C-43B6-B9CD-3B2517EF3579}" srcOrd="2" destOrd="0" presId="urn:microsoft.com/office/officeart/2008/layout/VerticalCurvedList"/>
    <dgm:cxn modelId="{8FB1DC5F-8A2F-42E5-BDC7-6D3472F8FE12}" type="presParOf" srcId="{FE3E8D35-F99C-43B6-B9CD-3B2517EF3579}" destId="{4AAD2EFD-4E73-4834-88FF-B8C11BA3F623}" srcOrd="0" destOrd="0" presId="urn:microsoft.com/office/officeart/2008/layout/VerticalCurvedList"/>
    <dgm:cxn modelId="{FA7E52CB-F993-44B9-851F-AFC0070EA4A3}" type="presParOf" srcId="{EFB282F6-88EE-4DCF-93FE-639C6913C5FC}" destId="{6AE9999A-A765-4A69-9836-685AFBAEEA3B}" srcOrd="3" destOrd="0" presId="urn:microsoft.com/office/officeart/2008/layout/VerticalCurvedList"/>
    <dgm:cxn modelId="{5CF542A0-E950-4D3B-A260-D92E58A4F64E}" type="presParOf" srcId="{EFB282F6-88EE-4DCF-93FE-639C6913C5FC}" destId="{C4ACC426-F09F-415A-A9C7-B0E72BD9B6C7}" srcOrd="4" destOrd="0" presId="urn:microsoft.com/office/officeart/2008/layout/VerticalCurvedList"/>
    <dgm:cxn modelId="{51334248-867C-48A9-A3B7-5803D24F16EB}" type="presParOf" srcId="{C4ACC426-F09F-415A-A9C7-B0E72BD9B6C7}" destId="{67514F65-C8DD-4636-B161-63E368889135}" srcOrd="0" destOrd="0" presId="urn:microsoft.com/office/officeart/2008/layout/VerticalCurvedList"/>
    <dgm:cxn modelId="{F62F2E71-32D6-43DE-B4F6-A3AA17AACF86}" type="presParOf" srcId="{EFB282F6-88EE-4DCF-93FE-639C6913C5FC}" destId="{173D8212-CE78-47B1-BB3A-629F8DE917A7}" srcOrd="5" destOrd="0" presId="urn:microsoft.com/office/officeart/2008/layout/VerticalCurvedList"/>
    <dgm:cxn modelId="{B7E973B1-2A5D-4938-B85A-BC8BB561786D}" type="presParOf" srcId="{EFB282F6-88EE-4DCF-93FE-639C6913C5FC}" destId="{9D75BD33-D939-46B3-AFDE-6015DB747E67}" srcOrd="6" destOrd="0" presId="urn:microsoft.com/office/officeart/2008/layout/VerticalCurvedList"/>
    <dgm:cxn modelId="{F379C80F-F066-43C5-8078-DC7A1D45CD36}" type="presParOf" srcId="{9D75BD33-D939-46B3-AFDE-6015DB747E67}" destId="{2A21DC46-F075-488E-A6EE-46095B57882C}" srcOrd="0" destOrd="0" presId="urn:microsoft.com/office/officeart/2008/layout/VerticalCurvedList"/>
    <dgm:cxn modelId="{ED9517E9-10ED-4A01-A170-BD01345E698B}" type="presParOf" srcId="{EFB282F6-88EE-4DCF-93FE-639C6913C5FC}" destId="{76C982EA-B09B-49F4-8B7B-510DA46CD4CA}" srcOrd="7" destOrd="0" presId="urn:microsoft.com/office/officeart/2008/layout/VerticalCurvedList"/>
    <dgm:cxn modelId="{58CD9771-C702-4193-BEF7-0BC76B1684AE}" type="presParOf" srcId="{EFB282F6-88EE-4DCF-93FE-639C6913C5FC}" destId="{D125C9FB-76A7-42A3-B547-E8A583D6E3F3}" srcOrd="8" destOrd="0" presId="urn:microsoft.com/office/officeart/2008/layout/VerticalCurvedList"/>
    <dgm:cxn modelId="{D3D9A7E9-69BB-4F07-8394-390CB12AC9FE}" type="presParOf" srcId="{D125C9FB-76A7-42A3-B547-E8A583D6E3F3}" destId="{EA532ACD-F4D5-4E52-91AA-E3D8B493788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525F9A-183E-416B-AF8A-35C5745BE4D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9C345B0F-C228-49F4-AB51-665F8F076C52}">
      <dgm:prSet phldrT="[Text]" custT="1"/>
      <dgm:spPr/>
      <dgm:t>
        <a:bodyPr/>
        <a:lstStyle/>
        <a:p>
          <a:r>
            <a:rPr lang="en-US" sz="2400" dirty="0">
              <a:solidFill>
                <a:schemeClr val="bg1"/>
              </a:solidFill>
              <a:latin typeface="Arial" pitchFamily="34" charset="0"/>
              <a:cs typeface="Arial" pitchFamily="34" charset="0"/>
            </a:rPr>
            <a:t>PHÁC ĐỒ XỬ TRÍ SỐC PHẢN VỆ</a:t>
          </a:r>
        </a:p>
        <a:p>
          <a:r>
            <a:rPr lang="en-US" sz="2400" dirty="0">
              <a:solidFill>
                <a:schemeClr val="bg1"/>
              </a:solidFill>
              <a:latin typeface="Arial" pitchFamily="34" charset="0"/>
              <a:cs typeface="Arial" pitchFamily="34" charset="0"/>
            </a:rPr>
            <a:t>4/5/1999</a:t>
          </a:r>
        </a:p>
      </dgm:t>
    </dgm:pt>
    <dgm:pt modelId="{21069198-35F9-456D-AF60-39138C2AD1AA}" type="parTrans" cxnId="{F5EFF675-5015-4AE2-B501-322D7795FB67}">
      <dgm:prSet/>
      <dgm:spPr/>
      <dgm:t>
        <a:bodyPr/>
        <a:lstStyle/>
        <a:p>
          <a:endParaRPr lang="en-US" sz="2400">
            <a:latin typeface="Arial" pitchFamily="34" charset="0"/>
            <a:cs typeface="Arial" pitchFamily="34" charset="0"/>
          </a:endParaRPr>
        </a:p>
      </dgm:t>
    </dgm:pt>
    <dgm:pt modelId="{E28FA40F-4140-4033-AA01-76FAEEC6EBB5}" type="sibTrans" cxnId="{F5EFF675-5015-4AE2-B501-322D7795FB67}">
      <dgm:prSet/>
      <dgm:spPr/>
      <dgm:t>
        <a:bodyPr/>
        <a:lstStyle/>
        <a:p>
          <a:endParaRPr lang="en-US" sz="2400">
            <a:latin typeface="Arial" pitchFamily="34" charset="0"/>
            <a:cs typeface="Arial" pitchFamily="34" charset="0"/>
          </a:endParaRPr>
        </a:p>
      </dgm:t>
    </dgm:pt>
    <dgm:pt modelId="{6B827B14-2EC6-46EB-A56C-AD75471A88BC}">
      <dgm:prSet phldrT="[Text]" custT="1"/>
      <dgm:spPr>
        <a:solidFill>
          <a:srgbClr val="00B050"/>
        </a:solidFill>
      </dgm:spPr>
      <dgm:t>
        <a:bodyPr/>
        <a:lstStyle/>
        <a:p>
          <a:r>
            <a:rPr lang="vi-VN" sz="2400" b="0" i="0" u="none" dirty="0">
              <a:solidFill>
                <a:srgbClr val="FF0000"/>
              </a:solidFill>
              <a:latin typeface="Arial" pitchFamily="34" charset="0"/>
              <a:cs typeface="Arial" pitchFamily="34" charset="0"/>
            </a:rPr>
            <a:t>HƯỚNG DẪN PHÒNG, CHẨN ĐOÁN VÀ XỬ TRÍ PHẢN VỆ</a:t>
          </a:r>
          <a:endParaRPr lang="en-US" sz="2400" b="0" i="0" u="none" dirty="0">
            <a:solidFill>
              <a:srgbClr val="FF0000"/>
            </a:solidFill>
            <a:latin typeface="Arial" pitchFamily="34" charset="0"/>
            <a:cs typeface="Arial" pitchFamily="34" charset="0"/>
          </a:endParaRPr>
        </a:p>
        <a:p>
          <a:r>
            <a:rPr lang="en-US" sz="2400" b="0" i="0" u="none" dirty="0">
              <a:solidFill>
                <a:srgbClr val="FF0000"/>
              </a:solidFill>
              <a:latin typeface="Arial" pitchFamily="34" charset="0"/>
              <a:cs typeface="Arial" pitchFamily="34" charset="0"/>
            </a:rPr>
            <a:t>29/12/2017</a:t>
          </a:r>
          <a:endParaRPr lang="en-US" sz="2400" dirty="0">
            <a:solidFill>
              <a:srgbClr val="FF0000"/>
            </a:solidFill>
            <a:latin typeface="Arial" pitchFamily="34" charset="0"/>
            <a:cs typeface="Arial" pitchFamily="34" charset="0"/>
          </a:endParaRPr>
        </a:p>
      </dgm:t>
    </dgm:pt>
    <dgm:pt modelId="{F0316A71-1120-4CD0-BE5C-595FFA0006D8}" type="parTrans" cxnId="{6C13C221-D4F5-472F-A569-7ABD7F4D4976}">
      <dgm:prSet/>
      <dgm:spPr/>
      <dgm:t>
        <a:bodyPr/>
        <a:lstStyle/>
        <a:p>
          <a:endParaRPr lang="en-US" sz="2400">
            <a:latin typeface="Arial" pitchFamily="34" charset="0"/>
            <a:cs typeface="Arial" pitchFamily="34" charset="0"/>
          </a:endParaRPr>
        </a:p>
      </dgm:t>
    </dgm:pt>
    <dgm:pt modelId="{B086539C-7249-4E47-95C6-863741FC0A88}" type="sibTrans" cxnId="{6C13C221-D4F5-472F-A569-7ABD7F4D4976}">
      <dgm:prSet/>
      <dgm:spPr/>
      <dgm:t>
        <a:bodyPr/>
        <a:lstStyle/>
        <a:p>
          <a:endParaRPr lang="en-US" sz="2400">
            <a:latin typeface="Arial" pitchFamily="34" charset="0"/>
            <a:cs typeface="Arial" pitchFamily="34" charset="0"/>
          </a:endParaRPr>
        </a:p>
      </dgm:t>
    </dgm:pt>
    <dgm:pt modelId="{B1EE798E-53B2-420D-A104-253F33735629}" type="pres">
      <dgm:prSet presAssocID="{07525F9A-183E-416B-AF8A-35C5745BE4D7}" presName="diagram" presStyleCnt="0">
        <dgm:presLayoutVars>
          <dgm:dir/>
          <dgm:resizeHandles val="exact"/>
        </dgm:presLayoutVars>
      </dgm:prSet>
      <dgm:spPr/>
    </dgm:pt>
    <dgm:pt modelId="{639DB9A0-5194-4F95-A0D2-E6074CE55402}" type="pres">
      <dgm:prSet presAssocID="{9C345B0F-C228-49F4-AB51-665F8F076C52}" presName="node" presStyleLbl="node1" presStyleIdx="0" presStyleCnt="2">
        <dgm:presLayoutVars>
          <dgm:bulletEnabled val="1"/>
        </dgm:presLayoutVars>
      </dgm:prSet>
      <dgm:spPr/>
    </dgm:pt>
    <dgm:pt modelId="{C01F3FE1-D056-4EC4-9EEB-28EF1A64874B}" type="pres">
      <dgm:prSet presAssocID="{E28FA40F-4140-4033-AA01-76FAEEC6EBB5}" presName="sibTrans" presStyleCnt="0"/>
      <dgm:spPr/>
    </dgm:pt>
    <dgm:pt modelId="{B90FE843-171A-4E8C-B98C-29F5948D7568}" type="pres">
      <dgm:prSet presAssocID="{6B827B14-2EC6-46EB-A56C-AD75471A88BC}" presName="node" presStyleLbl="node1" presStyleIdx="1" presStyleCnt="2">
        <dgm:presLayoutVars>
          <dgm:bulletEnabled val="1"/>
        </dgm:presLayoutVars>
      </dgm:prSet>
      <dgm:spPr/>
    </dgm:pt>
  </dgm:ptLst>
  <dgm:cxnLst>
    <dgm:cxn modelId="{6C13C221-D4F5-472F-A569-7ABD7F4D4976}" srcId="{07525F9A-183E-416B-AF8A-35C5745BE4D7}" destId="{6B827B14-2EC6-46EB-A56C-AD75471A88BC}" srcOrd="1" destOrd="0" parTransId="{F0316A71-1120-4CD0-BE5C-595FFA0006D8}" sibTransId="{B086539C-7249-4E47-95C6-863741FC0A88}"/>
    <dgm:cxn modelId="{F5EFF675-5015-4AE2-B501-322D7795FB67}" srcId="{07525F9A-183E-416B-AF8A-35C5745BE4D7}" destId="{9C345B0F-C228-49F4-AB51-665F8F076C52}" srcOrd="0" destOrd="0" parTransId="{21069198-35F9-456D-AF60-39138C2AD1AA}" sibTransId="{E28FA40F-4140-4033-AA01-76FAEEC6EBB5}"/>
    <dgm:cxn modelId="{56A07B79-EA30-4A5A-8221-49D8D3B34639}" type="presOf" srcId="{9C345B0F-C228-49F4-AB51-665F8F076C52}" destId="{639DB9A0-5194-4F95-A0D2-E6074CE55402}" srcOrd="0" destOrd="0" presId="urn:microsoft.com/office/officeart/2005/8/layout/default"/>
    <dgm:cxn modelId="{446D498E-F9D1-4150-959B-87CA77B3D33F}" type="presOf" srcId="{07525F9A-183E-416B-AF8A-35C5745BE4D7}" destId="{B1EE798E-53B2-420D-A104-253F33735629}" srcOrd="0" destOrd="0" presId="urn:microsoft.com/office/officeart/2005/8/layout/default"/>
    <dgm:cxn modelId="{FFA855B1-4451-42D6-B39E-2DC8C44828A8}" type="presOf" srcId="{6B827B14-2EC6-46EB-A56C-AD75471A88BC}" destId="{B90FE843-171A-4E8C-B98C-29F5948D7568}" srcOrd="0" destOrd="0" presId="urn:microsoft.com/office/officeart/2005/8/layout/default"/>
    <dgm:cxn modelId="{C884DEC5-774B-4AAB-9A1D-38AE0B70B5C5}" type="presParOf" srcId="{B1EE798E-53B2-420D-A104-253F33735629}" destId="{639DB9A0-5194-4F95-A0D2-E6074CE55402}" srcOrd="0" destOrd="0" presId="urn:microsoft.com/office/officeart/2005/8/layout/default"/>
    <dgm:cxn modelId="{B51A3269-FA14-4A6F-A698-0CF514390CA0}" type="presParOf" srcId="{B1EE798E-53B2-420D-A104-253F33735629}" destId="{C01F3FE1-D056-4EC4-9EEB-28EF1A64874B}" srcOrd="1" destOrd="0" presId="urn:microsoft.com/office/officeart/2005/8/layout/default"/>
    <dgm:cxn modelId="{198A5137-E631-454B-8ABA-3D8189FC7397}" type="presParOf" srcId="{B1EE798E-53B2-420D-A104-253F33735629}" destId="{B90FE843-171A-4E8C-B98C-29F5948D7568}"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CDE39A-A0A0-4F28-8078-508DF4106198}" type="doc">
      <dgm:prSet loTypeId="urn:microsoft.com/office/officeart/2005/8/layout/hierarchy2" loCatId="hierarchy" qsTypeId="urn:microsoft.com/office/officeart/2005/8/quickstyle/simple1" qsCatId="simple" csTypeId="urn:microsoft.com/office/officeart/2005/8/colors/accent6_2" csCatId="accent6" phldr="1"/>
      <dgm:spPr/>
      <dgm:t>
        <a:bodyPr/>
        <a:lstStyle/>
        <a:p>
          <a:endParaRPr lang="en-US"/>
        </a:p>
      </dgm:t>
    </dgm:pt>
    <dgm:pt modelId="{79DED67C-0E7A-429E-8D99-2B7966A42936}">
      <dgm:prSet phldrT="[Text]" custT="1"/>
      <dgm:spPr/>
      <dgm:t>
        <a:bodyPr/>
        <a:lstStyle/>
        <a:p>
          <a:r>
            <a:rPr lang="en-US" sz="3200" err="1">
              <a:solidFill>
                <a:srgbClr val="FF0000"/>
              </a:solidFill>
              <a:latin typeface="Arial" pitchFamily="34" charset="0"/>
              <a:cs typeface="Arial" pitchFamily="34" charset="0"/>
            </a:rPr>
            <a:t>Tiêm</a:t>
          </a:r>
          <a:r>
            <a:rPr lang="en-US" sz="3200">
              <a:solidFill>
                <a:srgbClr val="FF0000"/>
              </a:solidFill>
              <a:latin typeface="Arial" pitchFamily="34" charset="0"/>
              <a:cs typeface="Arial" pitchFamily="34" charset="0"/>
            </a:rPr>
            <a:t> bắp</a:t>
          </a:r>
          <a:endParaRPr lang="en-US" sz="3200" dirty="0">
            <a:solidFill>
              <a:srgbClr val="FF0000"/>
            </a:solidFill>
            <a:latin typeface="Arial" pitchFamily="34" charset="0"/>
            <a:cs typeface="Arial" pitchFamily="34" charset="0"/>
          </a:endParaRPr>
        </a:p>
      </dgm:t>
    </dgm:pt>
    <dgm:pt modelId="{A4F2F714-1DC6-418F-8616-0F3AE1A8033A}" type="parTrans" cxnId="{47B627E9-3AE3-44DE-863F-51E9E65C99D6}">
      <dgm:prSet/>
      <dgm:spPr/>
      <dgm:t>
        <a:bodyPr/>
        <a:lstStyle/>
        <a:p>
          <a:endParaRPr lang="en-US" sz="2000">
            <a:solidFill>
              <a:srgbClr val="FF0000"/>
            </a:solidFill>
            <a:latin typeface="Arial" pitchFamily="34" charset="0"/>
            <a:cs typeface="Arial" pitchFamily="34" charset="0"/>
          </a:endParaRPr>
        </a:p>
      </dgm:t>
    </dgm:pt>
    <dgm:pt modelId="{0B3C0A53-7125-4519-B2B0-A1D9B5CEC809}" type="sibTrans" cxnId="{47B627E9-3AE3-44DE-863F-51E9E65C99D6}">
      <dgm:prSet/>
      <dgm:spPr/>
      <dgm:t>
        <a:bodyPr/>
        <a:lstStyle/>
        <a:p>
          <a:endParaRPr lang="en-US" sz="2000">
            <a:solidFill>
              <a:srgbClr val="FF0000"/>
            </a:solidFill>
            <a:latin typeface="Arial" pitchFamily="34" charset="0"/>
            <a:cs typeface="Arial" pitchFamily="34" charset="0"/>
          </a:endParaRPr>
        </a:p>
      </dgm:t>
    </dgm:pt>
    <dgm:pt modelId="{E86E0563-95D4-4852-9AEC-CF8A2B22B60A}">
      <dgm:prSet phldrT="[Text]" custT="1"/>
      <dgm:spPr/>
      <dgm:t>
        <a:bodyPr/>
        <a:lstStyle/>
        <a:p>
          <a:r>
            <a:rPr lang="en-US" sz="3200" dirty="0" err="1">
              <a:solidFill>
                <a:srgbClr val="FF0000"/>
              </a:solidFill>
              <a:latin typeface="Arial" pitchFamily="34" charset="0"/>
              <a:cs typeface="Arial" pitchFamily="34" charset="0"/>
            </a:rPr>
            <a:t>Hệ</a:t>
          </a:r>
          <a:r>
            <a:rPr lang="en-US" sz="3200" dirty="0">
              <a:solidFill>
                <a:srgbClr val="FF0000"/>
              </a:solidFill>
              <a:latin typeface="Arial" pitchFamily="34" charset="0"/>
              <a:cs typeface="Arial" pitchFamily="34" charset="0"/>
            </a:rPr>
            <a:t> </a:t>
          </a:r>
          <a:r>
            <a:rPr lang="en-US" sz="3200" dirty="0" err="1">
              <a:solidFill>
                <a:srgbClr val="FF0000"/>
              </a:solidFill>
              <a:latin typeface="Arial" pitchFamily="34" charset="0"/>
              <a:cs typeface="Arial" pitchFamily="34" charset="0"/>
            </a:rPr>
            <a:t>thống</a:t>
          </a:r>
          <a:r>
            <a:rPr lang="en-US" sz="3200" dirty="0">
              <a:solidFill>
                <a:srgbClr val="FF0000"/>
              </a:solidFill>
              <a:latin typeface="Arial" pitchFamily="34" charset="0"/>
              <a:cs typeface="Arial" pitchFamily="34" charset="0"/>
            </a:rPr>
            <a:t> </a:t>
          </a:r>
          <a:r>
            <a:rPr lang="en-US" sz="3200" dirty="0" err="1">
              <a:solidFill>
                <a:srgbClr val="FF0000"/>
              </a:solidFill>
              <a:latin typeface="Arial" pitchFamily="34" charset="0"/>
              <a:cs typeface="Arial" pitchFamily="34" charset="0"/>
            </a:rPr>
            <a:t>mạch</a:t>
          </a:r>
          <a:r>
            <a:rPr lang="en-US" sz="3200" dirty="0">
              <a:solidFill>
                <a:srgbClr val="FF0000"/>
              </a:solidFill>
              <a:latin typeface="Arial" pitchFamily="34" charset="0"/>
              <a:cs typeface="Arial" pitchFamily="34" charset="0"/>
            </a:rPr>
            <a:t> </a:t>
          </a:r>
          <a:r>
            <a:rPr lang="en-US" sz="3200" dirty="0" err="1">
              <a:solidFill>
                <a:srgbClr val="FF0000"/>
              </a:solidFill>
              <a:latin typeface="Arial" pitchFamily="34" charset="0"/>
              <a:cs typeface="Arial" pitchFamily="34" charset="0"/>
            </a:rPr>
            <a:t>máu</a:t>
          </a:r>
          <a:endParaRPr lang="en-US" sz="3200" dirty="0">
            <a:solidFill>
              <a:srgbClr val="FF0000"/>
            </a:solidFill>
            <a:latin typeface="Arial" pitchFamily="34" charset="0"/>
            <a:cs typeface="Arial" pitchFamily="34" charset="0"/>
          </a:endParaRPr>
        </a:p>
      </dgm:t>
    </dgm:pt>
    <dgm:pt modelId="{9F666B92-A09A-42F9-8218-AFB0CF5308BE}" type="parTrans" cxnId="{41B606DE-3FB9-4393-9002-F82A36DA1656}">
      <dgm:prSet custT="1"/>
      <dgm:spPr/>
      <dgm:t>
        <a:bodyPr/>
        <a:lstStyle/>
        <a:p>
          <a:endParaRPr lang="en-US" sz="800">
            <a:solidFill>
              <a:srgbClr val="FF0000"/>
            </a:solidFill>
            <a:latin typeface="Arial" pitchFamily="34" charset="0"/>
            <a:cs typeface="Arial" pitchFamily="34" charset="0"/>
          </a:endParaRPr>
        </a:p>
      </dgm:t>
    </dgm:pt>
    <dgm:pt modelId="{7F2C1148-C0E7-4400-88EE-A34B21445C06}" type="sibTrans" cxnId="{41B606DE-3FB9-4393-9002-F82A36DA1656}">
      <dgm:prSet/>
      <dgm:spPr/>
      <dgm:t>
        <a:bodyPr/>
        <a:lstStyle/>
        <a:p>
          <a:endParaRPr lang="en-US" sz="2000">
            <a:solidFill>
              <a:srgbClr val="FF0000"/>
            </a:solidFill>
            <a:latin typeface="Arial" pitchFamily="34" charset="0"/>
            <a:cs typeface="Arial" pitchFamily="34" charset="0"/>
          </a:endParaRPr>
        </a:p>
      </dgm:t>
    </dgm:pt>
    <dgm:pt modelId="{188E0D36-3C8B-48F7-A83D-717D722A98F3}">
      <dgm:prSet custT="1"/>
      <dgm:spPr/>
      <dgm:t>
        <a:bodyPr/>
        <a:lstStyle/>
        <a:p>
          <a:r>
            <a:rPr lang="en-US" sz="3200" b="0" i="0" dirty="0">
              <a:solidFill>
                <a:srgbClr val="FF0000"/>
              </a:solidFill>
              <a:latin typeface="Arial" pitchFamily="34" charset="0"/>
              <a:cs typeface="Arial" pitchFamily="34" charset="0"/>
            </a:rPr>
            <a:t>N</a:t>
          </a:r>
          <a:r>
            <a:rPr lang="vi-VN" sz="3200" b="0" i="0" dirty="0">
              <a:solidFill>
                <a:srgbClr val="FF0000"/>
              </a:solidFill>
              <a:latin typeface="Arial" pitchFamily="34" charset="0"/>
              <a:cs typeface="Arial" pitchFamily="34" charset="0"/>
            </a:rPr>
            <a:t>ồng độ adrenalin huyết tương</a:t>
          </a:r>
          <a:endParaRPr lang="vi-VN" sz="3200" dirty="0">
            <a:solidFill>
              <a:srgbClr val="FF0000"/>
            </a:solidFill>
            <a:latin typeface="Arial" pitchFamily="34" charset="0"/>
            <a:cs typeface="Arial" pitchFamily="34" charset="0"/>
          </a:endParaRPr>
        </a:p>
      </dgm:t>
    </dgm:pt>
    <dgm:pt modelId="{865481BA-CD73-4F60-8DA6-7D6120A42A95}" type="parTrans" cxnId="{B6890017-2728-4D83-8B3A-DD95C383C256}">
      <dgm:prSet custT="1"/>
      <dgm:spPr/>
      <dgm:t>
        <a:bodyPr/>
        <a:lstStyle/>
        <a:p>
          <a:endParaRPr lang="en-US" sz="600">
            <a:solidFill>
              <a:srgbClr val="FF0000"/>
            </a:solidFill>
            <a:latin typeface="Arial" pitchFamily="34" charset="0"/>
            <a:cs typeface="Arial" pitchFamily="34" charset="0"/>
          </a:endParaRPr>
        </a:p>
      </dgm:t>
    </dgm:pt>
    <dgm:pt modelId="{50EA2ECE-76EF-414E-81AB-9D61E735EA3E}" type="sibTrans" cxnId="{B6890017-2728-4D83-8B3A-DD95C383C256}">
      <dgm:prSet/>
      <dgm:spPr/>
      <dgm:t>
        <a:bodyPr/>
        <a:lstStyle/>
        <a:p>
          <a:endParaRPr lang="en-US" sz="2000">
            <a:solidFill>
              <a:srgbClr val="FF0000"/>
            </a:solidFill>
            <a:latin typeface="Arial" pitchFamily="34" charset="0"/>
            <a:cs typeface="Arial" pitchFamily="34" charset="0"/>
          </a:endParaRPr>
        </a:p>
      </dgm:t>
    </dgm:pt>
    <dgm:pt modelId="{127CA8DC-1A56-4645-A57B-C89BA2718067}">
      <dgm:prSet custT="1"/>
      <dgm:spPr/>
      <dgm:t>
        <a:bodyPr/>
        <a:lstStyle/>
        <a:p>
          <a:r>
            <a:rPr lang="en-US" sz="3200" dirty="0" err="1">
              <a:solidFill>
                <a:srgbClr val="FF0000"/>
              </a:solidFill>
              <a:latin typeface="Arial" pitchFamily="34" charset="0"/>
              <a:cs typeface="Arial" pitchFamily="34" charset="0"/>
            </a:rPr>
            <a:t>Thời</a:t>
          </a:r>
          <a:r>
            <a:rPr lang="en-US" sz="3200" dirty="0">
              <a:solidFill>
                <a:srgbClr val="FF0000"/>
              </a:solidFill>
              <a:latin typeface="Arial" pitchFamily="34" charset="0"/>
              <a:cs typeface="Arial" pitchFamily="34" charset="0"/>
            </a:rPr>
            <a:t> </a:t>
          </a:r>
          <a:r>
            <a:rPr lang="en-US" sz="3200" dirty="0" err="1">
              <a:solidFill>
                <a:srgbClr val="FF0000"/>
              </a:solidFill>
              <a:latin typeface="Arial" pitchFamily="34" charset="0"/>
              <a:cs typeface="Arial" pitchFamily="34" charset="0"/>
            </a:rPr>
            <a:t>gian</a:t>
          </a:r>
          <a:r>
            <a:rPr lang="en-US" sz="3200" dirty="0">
              <a:solidFill>
                <a:srgbClr val="FF0000"/>
              </a:solidFill>
              <a:latin typeface="Arial" pitchFamily="34" charset="0"/>
              <a:cs typeface="Arial" pitchFamily="34" charset="0"/>
            </a:rPr>
            <a:t> </a:t>
          </a:r>
          <a:r>
            <a:rPr lang="en-US" sz="3200" dirty="0" err="1">
              <a:solidFill>
                <a:srgbClr val="FF0000"/>
              </a:solidFill>
              <a:latin typeface="Arial" pitchFamily="34" charset="0"/>
              <a:cs typeface="Arial" pitchFamily="34" charset="0"/>
            </a:rPr>
            <a:t>tác</a:t>
          </a:r>
          <a:r>
            <a:rPr lang="en-US" sz="3200" dirty="0">
              <a:solidFill>
                <a:srgbClr val="FF0000"/>
              </a:solidFill>
              <a:latin typeface="Arial" pitchFamily="34" charset="0"/>
              <a:cs typeface="Arial" pitchFamily="34" charset="0"/>
            </a:rPr>
            <a:t> </a:t>
          </a:r>
          <a:r>
            <a:rPr lang="en-US" sz="3200" dirty="0" err="1">
              <a:solidFill>
                <a:srgbClr val="FF0000"/>
              </a:solidFill>
              <a:latin typeface="Arial" pitchFamily="34" charset="0"/>
              <a:cs typeface="Arial" pitchFamily="34" charset="0"/>
            </a:rPr>
            <a:t>dụng</a:t>
          </a:r>
          <a:endParaRPr lang="en-US" sz="3200" dirty="0">
            <a:solidFill>
              <a:srgbClr val="FF0000"/>
            </a:solidFill>
            <a:latin typeface="Arial" pitchFamily="34" charset="0"/>
            <a:cs typeface="Arial" pitchFamily="34" charset="0"/>
          </a:endParaRPr>
        </a:p>
      </dgm:t>
    </dgm:pt>
    <dgm:pt modelId="{44BBDE48-B18F-470D-A9A6-B1BC3F18448E}" type="parTrans" cxnId="{8DA27515-F395-49E8-85C6-D6378D9FC2FE}">
      <dgm:prSet custT="1"/>
      <dgm:spPr/>
      <dgm:t>
        <a:bodyPr/>
        <a:lstStyle/>
        <a:p>
          <a:endParaRPr lang="en-US" sz="800">
            <a:solidFill>
              <a:srgbClr val="FF0000"/>
            </a:solidFill>
            <a:latin typeface="Arial" pitchFamily="34" charset="0"/>
            <a:cs typeface="Arial" pitchFamily="34" charset="0"/>
          </a:endParaRPr>
        </a:p>
      </dgm:t>
    </dgm:pt>
    <dgm:pt modelId="{69DBBCCD-4B28-4733-86E2-92D3362A8815}" type="sibTrans" cxnId="{8DA27515-F395-49E8-85C6-D6378D9FC2FE}">
      <dgm:prSet/>
      <dgm:spPr/>
      <dgm:t>
        <a:bodyPr/>
        <a:lstStyle/>
        <a:p>
          <a:endParaRPr lang="en-US" sz="2000">
            <a:solidFill>
              <a:srgbClr val="FF0000"/>
            </a:solidFill>
            <a:latin typeface="Arial" pitchFamily="34" charset="0"/>
            <a:cs typeface="Arial" pitchFamily="34" charset="0"/>
          </a:endParaRPr>
        </a:p>
      </dgm:t>
    </dgm:pt>
    <dgm:pt modelId="{91CF72BE-E77C-43FB-B1EB-B4FA7A6BA484}" type="pres">
      <dgm:prSet presAssocID="{F7CDE39A-A0A0-4F28-8078-508DF4106198}" presName="diagram" presStyleCnt="0">
        <dgm:presLayoutVars>
          <dgm:chPref val="1"/>
          <dgm:dir/>
          <dgm:animOne val="branch"/>
          <dgm:animLvl val="lvl"/>
          <dgm:resizeHandles val="exact"/>
        </dgm:presLayoutVars>
      </dgm:prSet>
      <dgm:spPr/>
    </dgm:pt>
    <dgm:pt modelId="{0D8F69BB-CC96-4FD9-A90B-7D9E8CD7FD32}" type="pres">
      <dgm:prSet presAssocID="{79DED67C-0E7A-429E-8D99-2B7966A42936}" presName="root1" presStyleCnt="0"/>
      <dgm:spPr/>
    </dgm:pt>
    <dgm:pt modelId="{66A64E9B-2A35-459A-AF37-2E0B6BEC241D}" type="pres">
      <dgm:prSet presAssocID="{79DED67C-0E7A-429E-8D99-2B7966A42936}" presName="LevelOneTextNode" presStyleLbl="node0" presStyleIdx="0" presStyleCnt="1">
        <dgm:presLayoutVars>
          <dgm:chPref val="3"/>
        </dgm:presLayoutVars>
      </dgm:prSet>
      <dgm:spPr/>
    </dgm:pt>
    <dgm:pt modelId="{0C3A15BD-B527-4D56-A779-57EFEEFD0D90}" type="pres">
      <dgm:prSet presAssocID="{79DED67C-0E7A-429E-8D99-2B7966A42936}" presName="level2hierChild" presStyleCnt="0"/>
      <dgm:spPr/>
    </dgm:pt>
    <dgm:pt modelId="{3F8A8BC4-4455-4891-8F0F-78C63C6674FD}" type="pres">
      <dgm:prSet presAssocID="{9F666B92-A09A-42F9-8218-AFB0CF5308BE}" presName="conn2-1" presStyleLbl="parChTrans1D2" presStyleIdx="0" presStyleCnt="3"/>
      <dgm:spPr/>
    </dgm:pt>
    <dgm:pt modelId="{FD4265D6-3322-4DFD-B952-F8EB066DE337}" type="pres">
      <dgm:prSet presAssocID="{9F666B92-A09A-42F9-8218-AFB0CF5308BE}" presName="connTx" presStyleLbl="parChTrans1D2" presStyleIdx="0" presStyleCnt="3"/>
      <dgm:spPr/>
    </dgm:pt>
    <dgm:pt modelId="{A581F0FD-40EB-41F1-9CA7-A4187A68CC70}" type="pres">
      <dgm:prSet presAssocID="{E86E0563-95D4-4852-9AEC-CF8A2B22B60A}" presName="root2" presStyleCnt="0"/>
      <dgm:spPr/>
    </dgm:pt>
    <dgm:pt modelId="{B80879D8-2D17-4BFE-8FA8-DA7A4ECB63DE}" type="pres">
      <dgm:prSet presAssocID="{E86E0563-95D4-4852-9AEC-CF8A2B22B60A}" presName="LevelTwoTextNode" presStyleLbl="node2" presStyleIdx="0" presStyleCnt="3">
        <dgm:presLayoutVars>
          <dgm:chPref val="3"/>
        </dgm:presLayoutVars>
      </dgm:prSet>
      <dgm:spPr/>
    </dgm:pt>
    <dgm:pt modelId="{EC47BCAA-2C38-41AF-80B4-6577DF6C5111}" type="pres">
      <dgm:prSet presAssocID="{E86E0563-95D4-4852-9AEC-CF8A2B22B60A}" presName="level3hierChild" presStyleCnt="0"/>
      <dgm:spPr/>
    </dgm:pt>
    <dgm:pt modelId="{C459785D-7FF8-4254-B135-C8C2D80A5200}" type="pres">
      <dgm:prSet presAssocID="{865481BA-CD73-4F60-8DA6-7D6120A42A95}" presName="conn2-1" presStyleLbl="parChTrans1D2" presStyleIdx="1" presStyleCnt="3"/>
      <dgm:spPr/>
    </dgm:pt>
    <dgm:pt modelId="{627AE147-86B1-4C66-942B-7FC24DD4A544}" type="pres">
      <dgm:prSet presAssocID="{865481BA-CD73-4F60-8DA6-7D6120A42A95}" presName="connTx" presStyleLbl="parChTrans1D2" presStyleIdx="1" presStyleCnt="3"/>
      <dgm:spPr/>
    </dgm:pt>
    <dgm:pt modelId="{EF5035EB-95AB-4232-AD23-A387659D014D}" type="pres">
      <dgm:prSet presAssocID="{188E0D36-3C8B-48F7-A83D-717D722A98F3}" presName="root2" presStyleCnt="0"/>
      <dgm:spPr/>
    </dgm:pt>
    <dgm:pt modelId="{C71F5D89-28E2-4374-ACA6-0E198F725605}" type="pres">
      <dgm:prSet presAssocID="{188E0D36-3C8B-48F7-A83D-717D722A98F3}" presName="LevelTwoTextNode" presStyleLbl="node2" presStyleIdx="1" presStyleCnt="3">
        <dgm:presLayoutVars>
          <dgm:chPref val="3"/>
        </dgm:presLayoutVars>
      </dgm:prSet>
      <dgm:spPr/>
    </dgm:pt>
    <dgm:pt modelId="{5608E362-14C6-4581-B080-3B5F8B647D6D}" type="pres">
      <dgm:prSet presAssocID="{188E0D36-3C8B-48F7-A83D-717D722A98F3}" presName="level3hierChild" presStyleCnt="0"/>
      <dgm:spPr/>
    </dgm:pt>
    <dgm:pt modelId="{5C73936B-875E-42FC-86F5-A86FA5097879}" type="pres">
      <dgm:prSet presAssocID="{44BBDE48-B18F-470D-A9A6-B1BC3F18448E}" presName="conn2-1" presStyleLbl="parChTrans1D2" presStyleIdx="2" presStyleCnt="3"/>
      <dgm:spPr/>
    </dgm:pt>
    <dgm:pt modelId="{14E7B388-1685-4F1C-99DE-704A7A4EAB4D}" type="pres">
      <dgm:prSet presAssocID="{44BBDE48-B18F-470D-A9A6-B1BC3F18448E}" presName="connTx" presStyleLbl="parChTrans1D2" presStyleIdx="2" presStyleCnt="3"/>
      <dgm:spPr/>
    </dgm:pt>
    <dgm:pt modelId="{C8871BF5-4BC3-4BDA-9166-EF52D8ED3284}" type="pres">
      <dgm:prSet presAssocID="{127CA8DC-1A56-4645-A57B-C89BA2718067}" presName="root2" presStyleCnt="0"/>
      <dgm:spPr/>
    </dgm:pt>
    <dgm:pt modelId="{D7B0180D-4FAE-4436-BAAA-0ED9F49A8179}" type="pres">
      <dgm:prSet presAssocID="{127CA8DC-1A56-4645-A57B-C89BA2718067}" presName="LevelTwoTextNode" presStyleLbl="node2" presStyleIdx="2" presStyleCnt="3">
        <dgm:presLayoutVars>
          <dgm:chPref val="3"/>
        </dgm:presLayoutVars>
      </dgm:prSet>
      <dgm:spPr/>
    </dgm:pt>
    <dgm:pt modelId="{517A9FF9-41D2-4220-9A1A-DD5132E87256}" type="pres">
      <dgm:prSet presAssocID="{127CA8DC-1A56-4645-A57B-C89BA2718067}" presName="level3hierChild" presStyleCnt="0"/>
      <dgm:spPr/>
    </dgm:pt>
  </dgm:ptLst>
  <dgm:cxnLst>
    <dgm:cxn modelId="{0AAAB20B-6CD0-4C34-9ADC-C02B9985C148}" type="presOf" srcId="{79DED67C-0E7A-429E-8D99-2B7966A42936}" destId="{66A64E9B-2A35-459A-AF37-2E0B6BEC241D}" srcOrd="0" destOrd="0" presId="urn:microsoft.com/office/officeart/2005/8/layout/hierarchy2"/>
    <dgm:cxn modelId="{9EC12A10-2E0E-402B-8D3A-CB48871405D4}" type="presOf" srcId="{E86E0563-95D4-4852-9AEC-CF8A2B22B60A}" destId="{B80879D8-2D17-4BFE-8FA8-DA7A4ECB63DE}" srcOrd="0" destOrd="0" presId="urn:microsoft.com/office/officeart/2005/8/layout/hierarchy2"/>
    <dgm:cxn modelId="{8DA27515-F395-49E8-85C6-D6378D9FC2FE}" srcId="{79DED67C-0E7A-429E-8D99-2B7966A42936}" destId="{127CA8DC-1A56-4645-A57B-C89BA2718067}" srcOrd="2" destOrd="0" parTransId="{44BBDE48-B18F-470D-A9A6-B1BC3F18448E}" sibTransId="{69DBBCCD-4B28-4733-86E2-92D3362A8815}"/>
    <dgm:cxn modelId="{B6890017-2728-4D83-8B3A-DD95C383C256}" srcId="{79DED67C-0E7A-429E-8D99-2B7966A42936}" destId="{188E0D36-3C8B-48F7-A83D-717D722A98F3}" srcOrd="1" destOrd="0" parTransId="{865481BA-CD73-4F60-8DA6-7D6120A42A95}" sibTransId="{50EA2ECE-76EF-414E-81AB-9D61E735EA3E}"/>
    <dgm:cxn modelId="{71E1D220-5776-44C5-9DAB-BD12F82F1BCA}" type="presOf" srcId="{865481BA-CD73-4F60-8DA6-7D6120A42A95}" destId="{627AE147-86B1-4C66-942B-7FC24DD4A544}" srcOrd="1" destOrd="0" presId="urn:microsoft.com/office/officeart/2005/8/layout/hierarchy2"/>
    <dgm:cxn modelId="{5E693934-1F11-4DD6-90AF-98910036C68E}" type="presOf" srcId="{127CA8DC-1A56-4645-A57B-C89BA2718067}" destId="{D7B0180D-4FAE-4436-BAAA-0ED9F49A8179}" srcOrd="0" destOrd="0" presId="urn:microsoft.com/office/officeart/2005/8/layout/hierarchy2"/>
    <dgm:cxn modelId="{390E7E35-152A-4838-90A8-921FC1C7E3C4}" type="presOf" srcId="{865481BA-CD73-4F60-8DA6-7D6120A42A95}" destId="{C459785D-7FF8-4254-B135-C8C2D80A5200}" srcOrd="0" destOrd="0" presId="urn:microsoft.com/office/officeart/2005/8/layout/hierarchy2"/>
    <dgm:cxn modelId="{F72FE437-5BA0-44D8-BD47-F2C8B80EC117}" type="presOf" srcId="{9F666B92-A09A-42F9-8218-AFB0CF5308BE}" destId="{3F8A8BC4-4455-4891-8F0F-78C63C6674FD}" srcOrd="0" destOrd="0" presId="urn:microsoft.com/office/officeart/2005/8/layout/hierarchy2"/>
    <dgm:cxn modelId="{3FE0D54B-5510-4D09-B009-7545E6E35162}" type="presOf" srcId="{44BBDE48-B18F-470D-A9A6-B1BC3F18448E}" destId="{5C73936B-875E-42FC-86F5-A86FA5097879}" srcOrd="0" destOrd="0" presId="urn:microsoft.com/office/officeart/2005/8/layout/hierarchy2"/>
    <dgm:cxn modelId="{7B340B7F-ED14-412B-9C21-C9D156F37EBA}" type="presOf" srcId="{188E0D36-3C8B-48F7-A83D-717D722A98F3}" destId="{C71F5D89-28E2-4374-ACA6-0E198F725605}" srcOrd="0" destOrd="0" presId="urn:microsoft.com/office/officeart/2005/8/layout/hierarchy2"/>
    <dgm:cxn modelId="{88A6C1AC-7D60-407F-8A93-E90306EAC0EE}" type="presOf" srcId="{44BBDE48-B18F-470D-A9A6-B1BC3F18448E}" destId="{14E7B388-1685-4F1C-99DE-704A7A4EAB4D}" srcOrd="1" destOrd="0" presId="urn:microsoft.com/office/officeart/2005/8/layout/hierarchy2"/>
    <dgm:cxn modelId="{BCB70DBE-1A23-4C5E-9CFC-946256261B5B}" type="presOf" srcId="{F7CDE39A-A0A0-4F28-8078-508DF4106198}" destId="{91CF72BE-E77C-43FB-B1EB-B4FA7A6BA484}" srcOrd="0" destOrd="0" presId="urn:microsoft.com/office/officeart/2005/8/layout/hierarchy2"/>
    <dgm:cxn modelId="{62DD1DC0-8101-4B78-918D-80CBF0307BF8}" type="presOf" srcId="{9F666B92-A09A-42F9-8218-AFB0CF5308BE}" destId="{FD4265D6-3322-4DFD-B952-F8EB066DE337}" srcOrd="1" destOrd="0" presId="urn:microsoft.com/office/officeart/2005/8/layout/hierarchy2"/>
    <dgm:cxn modelId="{41B606DE-3FB9-4393-9002-F82A36DA1656}" srcId="{79DED67C-0E7A-429E-8D99-2B7966A42936}" destId="{E86E0563-95D4-4852-9AEC-CF8A2B22B60A}" srcOrd="0" destOrd="0" parTransId="{9F666B92-A09A-42F9-8218-AFB0CF5308BE}" sibTransId="{7F2C1148-C0E7-4400-88EE-A34B21445C06}"/>
    <dgm:cxn modelId="{47B627E9-3AE3-44DE-863F-51E9E65C99D6}" srcId="{F7CDE39A-A0A0-4F28-8078-508DF4106198}" destId="{79DED67C-0E7A-429E-8D99-2B7966A42936}" srcOrd="0" destOrd="0" parTransId="{A4F2F714-1DC6-418F-8616-0F3AE1A8033A}" sibTransId="{0B3C0A53-7125-4519-B2B0-A1D9B5CEC809}"/>
    <dgm:cxn modelId="{DEB5A49B-CD3D-495C-90A1-591D6C2AD6A6}" type="presParOf" srcId="{91CF72BE-E77C-43FB-B1EB-B4FA7A6BA484}" destId="{0D8F69BB-CC96-4FD9-A90B-7D9E8CD7FD32}" srcOrd="0" destOrd="0" presId="urn:microsoft.com/office/officeart/2005/8/layout/hierarchy2"/>
    <dgm:cxn modelId="{CB75BB65-083B-420B-BFB2-9D1D3D234701}" type="presParOf" srcId="{0D8F69BB-CC96-4FD9-A90B-7D9E8CD7FD32}" destId="{66A64E9B-2A35-459A-AF37-2E0B6BEC241D}" srcOrd="0" destOrd="0" presId="urn:microsoft.com/office/officeart/2005/8/layout/hierarchy2"/>
    <dgm:cxn modelId="{A8D7FC42-1943-415A-A920-C674302062CF}" type="presParOf" srcId="{0D8F69BB-CC96-4FD9-A90B-7D9E8CD7FD32}" destId="{0C3A15BD-B527-4D56-A779-57EFEEFD0D90}" srcOrd="1" destOrd="0" presId="urn:microsoft.com/office/officeart/2005/8/layout/hierarchy2"/>
    <dgm:cxn modelId="{D1851197-A627-48A0-9540-0B4BD8D8EE41}" type="presParOf" srcId="{0C3A15BD-B527-4D56-A779-57EFEEFD0D90}" destId="{3F8A8BC4-4455-4891-8F0F-78C63C6674FD}" srcOrd="0" destOrd="0" presId="urn:microsoft.com/office/officeart/2005/8/layout/hierarchy2"/>
    <dgm:cxn modelId="{D88DC2D6-51C5-4D08-8583-AC33880D9B32}" type="presParOf" srcId="{3F8A8BC4-4455-4891-8F0F-78C63C6674FD}" destId="{FD4265D6-3322-4DFD-B952-F8EB066DE337}" srcOrd="0" destOrd="0" presId="urn:microsoft.com/office/officeart/2005/8/layout/hierarchy2"/>
    <dgm:cxn modelId="{B3DA5F67-01BC-4524-9D4A-D2A7CD5C8EB9}" type="presParOf" srcId="{0C3A15BD-B527-4D56-A779-57EFEEFD0D90}" destId="{A581F0FD-40EB-41F1-9CA7-A4187A68CC70}" srcOrd="1" destOrd="0" presId="urn:microsoft.com/office/officeart/2005/8/layout/hierarchy2"/>
    <dgm:cxn modelId="{E2665695-F83F-46B9-B7C9-78600E28EAFF}" type="presParOf" srcId="{A581F0FD-40EB-41F1-9CA7-A4187A68CC70}" destId="{B80879D8-2D17-4BFE-8FA8-DA7A4ECB63DE}" srcOrd="0" destOrd="0" presId="urn:microsoft.com/office/officeart/2005/8/layout/hierarchy2"/>
    <dgm:cxn modelId="{E6F8D22F-09AC-4BD7-86C7-EAC6E97AFB3C}" type="presParOf" srcId="{A581F0FD-40EB-41F1-9CA7-A4187A68CC70}" destId="{EC47BCAA-2C38-41AF-80B4-6577DF6C5111}" srcOrd="1" destOrd="0" presId="urn:microsoft.com/office/officeart/2005/8/layout/hierarchy2"/>
    <dgm:cxn modelId="{7C27A5E4-0415-439E-B78B-C3C0CFE34A46}" type="presParOf" srcId="{0C3A15BD-B527-4D56-A779-57EFEEFD0D90}" destId="{C459785D-7FF8-4254-B135-C8C2D80A5200}" srcOrd="2" destOrd="0" presId="urn:microsoft.com/office/officeart/2005/8/layout/hierarchy2"/>
    <dgm:cxn modelId="{42E0BD09-A992-44AB-97F4-87974089F936}" type="presParOf" srcId="{C459785D-7FF8-4254-B135-C8C2D80A5200}" destId="{627AE147-86B1-4C66-942B-7FC24DD4A544}" srcOrd="0" destOrd="0" presId="urn:microsoft.com/office/officeart/2005/8/layout/hierarchy2"/>
    <dgm:cxn modelId="{7523A69E-EC96-4D64-910C-040216DCDD3C}" type="presParOf" srcId="{0C3A15BD-B527-4D56-A779-57EFEEFD0D90}" destId="{EF5035EB-95AB-4232-AD23-A387659D014D}" srcOrd="3" destOrd="0" presId="urn:microsoft.com/office/officeart/2005/8/layout/hierarchy2"/>
    <dgm:cxn modelId="{FFF89A24-1DFF-412E-886C-7B7409CFED0F}" type="presParOf" srcId="{EF5035EB-95AB-4232-AD23-A387659D014D}" destId="{C71F5D89-28E2-4374-ACA6-0E198F725605}" srcOrd="0" destOrd="0" presId="urn:microsoft.com/office/officeart/2005/8/layout/hierarchy2"/>
    <dgm:cxn modelId="{FBA3EA8B-A13D-417B-B2F5-997068F1541C}" type="presParOf" srcId="{EF5035EB-95AB-4232-AD23-A387659D014D}" destId="{5608E362-14C6-4581-B080-3B5F8B647D6D}" srcOrd="1" destOrd="0" presId="urn:microsoft.com/office/officeart/2005/8/layout/hierarchy2"/>
    <dgm:cxn modelId="{578C8071-6A95-478C-8A65-B9F32CA5C5A6}" type="presParOf" srcId="{0C3A15BD-B527-4D56-A779-57EFEEFD0D90}" destId="{5C73936B-875E-42FC-86F5-A86FA5097879}" srcOrd="4" destOrd="0" presId="urn:microsoft.com/office/officeart/2005/8/layout/hierarchy2"/>
    <dgm:cxn modelId="{2718DFC3-34C9-4367-B612-416D212535FA}" type="presParOf" srcId="{5C73936B-875E-42FC-86F5-A86FA5097879}" destId="{14E7B388-1685-4F1C-99DE-704A7A4EAB4D}" srcOrd="0" destOrd="0" presId="urn:microsoft.com/office/officeart/2005/8/layout/hierarchy2"/>
    <dgm:cxn modelId="{03543479-F5B8-4772-AE10-0E61EA3CE1D5}" type="presParOf" srcId="{0C3A15BD-B527-4D56-A779-57EFEEFD0D90}" destId="{C8871BF5-4BC3-4BDA-9166-EF52D8ED3284}" srcOrd="5" destOrd="0" presId="urn:microsoft.com/office/officeart/2005/8/layout/hierarchy2"/>
    <dgm:cxn modelId="{F5B88E14-3E09-4F7D-893F-ABB0B8F55223}" type="presParOf" srcId="{C8871BF5-4BC3-4BDA-9166-EF52D8ED3284}" destId="{D7B0180D-4FAE-4436-BAAA-0ED9F49A8179}" srcOrd="0" destOrd="0" presId="urn:microsoft.com/office/officeart/2005/8/layout/hierarchy2"/>
    <dgm:cxn modelId="{125C8A51-E4AB-4EE8-95B7-194533B8BF41}" type="presParOf" srcId="{C8871BF5-4BC3-4BDA-9166-EF52D8ED3284}" destId="{517A9FF9-41D2-4220-9A1A-DD5132E87256}" srcOrd="1" destOrd="0" presId="urn:microsoft.com/office/officeart/2005/8/layout/hierarchy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285118-00A3-4236-848E-BEF93C5F9613}" type="doc">
      <dgm:prSet loTypeId="urn:microsoft.com/office/officeart/2005/8/layout/list1" loCatId="list" qsTypeId="urn:microsoft.com/office/officeart/2005/8/quickstyle/simple1" qsCatId="simple" csTypeId="urn:microsoft.com/office/officeart/2005/8/colors/accent4_1" csCatId="accent4" phldr="1"/>
      <dgm:spPr/>
      <dgm:t>
        <a:bodyPr/>
        <a:lstStyle/>
        <a:p>
          <a:endParaRPr lang="en-US"/>
        </a:p>
      </dgm:t>
    </dgm:pt>
    <dgm:pt modelId="{836337FA-F761-44BB-9D63-DB096FB0F468}">
      <dgm:prSet phldrT="[Text]" custT="1"/>
      <dgm:spPr/>
      <dgm:t>
        <a:bodyPr/>
        <a:lstStyle/>
        <a:p>
          <a:r>
            <a:rPr lang="vi-VN" sz="2800" b="1" i="0" dirty="0">
              <a:latin typeface="Arial" pitchFamily="34" charset="0"/>
              <a:cs typeface="Arial" pitchFamily="34" charset="0"/>
            </a:rPr>
            <a:t>Xử trí phản vệ nhẹ (độ I)</a:t>
          </a:r>
          <a:endParaRPr lang="en-US" sz="2800" b="1" dirty="0">
            <a:latin typeface="Arial" pitchFamily="34" charset="0"/>
            <a:cs typeface="Arial" pitchFamily="34" charset="0"/>
          </a:endParaRPr>
        </a:p>
      </dgm:t>
    </dgm:pt>
    <dgm:pt modelId="{5B0D7414-A166-470A-A18B-291EE9590394}" type="parTrans" cxnId="{8627EA21-3FE3-4C09-989F-6717294D3568}">
      <dgm:prSet/>
      <dgm:spPr/>
      <dgm:t>
        <a:bodyPr/>
        <a:lstStyle/>
        <a:p>
          <a:endParaRPr lang="en-US" sz="2800">
            <a:latin typeface="Arial" pitchFamily="34" charset="0"/>
            <a:cs typeface="Arial" pitchFamily="34" charset="0"/>
          </a:endParaRPr>
        </a:p>
      </dgm:t>
    </dgm:pt>
    <dgm:pt modelId="{455AD4B0-6785-4BB8-B416-3BBA937F14B4}" type="sibTrans" cxnId="{8627EA21-3FE3-4C09-989F-6717294D3568}">
      <dgm:prSet/>
      <dgm:spPr/>
      <dgm:t>
        <a:bodyPr/>
        <a:lstStyle/>
        <a:p>
          <a:endParaRPr lang="en-US" sz="2800">
            <a:latin typeface="Arial" pitchFamily="34" charset="0"/>
            <a:cs typeface="Arial" pitchFamily="34" charset="0"/>
          </a:endParaRPr>
        </a:p>
      </dgm:t>
    </dgm:pt>
    <dgm:pt modelId="{FEE92C27-F468-483D-B5A9-E855C5BDD7F1}">
      <dgm:prSet phldrT="[Text]" custT="1"/>
      <dgm:spPr/>
      <dgm:t>
        <a:bodyPr/>
        <a:lstStyle/>
        <a:p>
          <a:r>
            <a:rPr lang="vi-VN" sz="2800" b="1" i="0" dirty="0">
              <a:latin typeface="Arial" pitchFamily="34" charset="0"/>
              <a:cs typeface="Arial" pitchFamily="34" charset="0"/>
            </a:rPr>
            <a:t>Phác đồ xử trí cấp cứu phản vệ mức nặng và nguy kịch (độ II, III)</a:t>
          </a:r>
          <a:endParaRPr lang="en-US" sz="2800" dirty="0">
            <a:latin typeface="Arial" pitchFamily="34" charset="0"/>
            <a:cs typeface="Arial" pitchFamily="34" charset="0"/>
          </a:endParaRPr>
        </a:p>
      </dgm:t>
    </dgm:pt>
    <dgm:pt modelId="{7265B921-E455-4E79-8281-B4F1A6FCB765}" type="parTrans" cxnId="{F09C4C8C-E630-4266-87CA-B21175EBA8B8}">
      <dgm:prSet/>
      <dgm:spPr/>
      <dgm:t>
        <a:bodyPr/>
        <a:lstStyle/>
        <a:p>
          <a:endParaRPr lang="en-US" sz="2800">
            <a:latin typeface="Arial" pitchFamily="34" charset="0"/>
            <a:cs typeface="Arial" pitchFamily="34" charset="0"/>
          </a:endParaRPr>
        </a:p>
      </dgm:t>
    </dgm:pt>
    <dgm:pt modelId="{523FCEDA-2C79-4E4D-A39E-E31B1644CFEB}" type="sibTrans" cxnId="{F09C4C8C-E630-4266-87CA-B21175EBA8B8}">
      <dgm:prSet/>
      <dgm:spPr/>
      <dgm:t>
        <a:bodyPr/>
        <a:lstStyle/>
        <a:p>
          <a:endParaRPr lang="en-US" sz="2800">
            <a:latin typeface="Arial" pitchFamily="34" charset="0"/>
            <a:cs typeface="Arial" pitchFamily="34" charset="0"/>
          </a:endParaRPr>
        </a:p>
      </dgm:t>
    </dgm:pt>
    <dgm:pt modelId="{48B64AE8-5BD4-4836-A360-A1A4D0C24B23}" type="pres">
      <dgm:prSet presAssocID="{38285118-00A3-4236-848E-BEF93C5F9613}" presName="linear" presStyleCnt="0">
        <dgm:presLayoutVars>
          <dgm:dir/>
          <dgm:animLvl val="lvl"/>
          <dgm:resizeHandles val="exact"/>
        </dgm:presLayoutVars>
      </dgm:prSet>
      <dgm:spPr/>
    </dgm:pt>
    <dgm:pt modelId="{3977F794-AAEE-4D3F-93F3-EE791B9826D2}" type="pres">
      <dgm:prSet presAssocID="{836337FA-F761-44BB-9D63-DB096FB0F468}" presName="parentLin" presStyleCnt="0"/>
      <dgm:spPr/>
    </dgm:pt>
    <dgm:pt modelId="{880876E9-F1A7-48C3-B86B-B15F88D56B43}" type="pres">
      <dgm:prSet presAssocID="{836337FA-F761-44BB-9D63-DB096FB0F468}" presName="parentLeftMargin" presStyleLbl="node1" presStyleIdx="0" presStyleCnt="2"/>
      <dgm:spPr/>
    </dgm:pt>
    <dgm:pt modelId="{74875ED1-6A21-44D1-BD6F-A9039767F16A}" type="pres">
      <dgm:prSet presAssocID="{836337FA-F761-44BB-9D63-DB096FB0F468}" presName="parentText" presStyleLbl="node1" presStyleIdx="0" presStyleCnt="2">
        <dgm:presLayoutVars>
          <dgm:chMax val="0"/>
          <dgm:bulletEnabled val="1"/>
        </dgm:presLayoutVars>
      </dgm:prSet>
      <dgm:spPr/>
    </dgm:pt>
    <dgm:pt modelId="{40ECC671-7F46-402F-A204-C85AE931054B}" type="pres">
      <dgm:prSet presAssocID="{836337FA-F761-44BB-9D63-DB096FB0F468}" presName="negativeSpace" presStyleCnt="0"/>
      <dgm:spPr/>
    </dgm:pt>
    <dgm:pt modelId="{6D244CF0-8B17-4F33-A962-02EC60AA5CC8}" type="pres">
      <dgm:prSet presAssocID="{836337FA-F761-44BB-9D63-DB096FB0F468}" presName="childText" presStyleLbl="conFgAcc1" presStyleIdx="0" presStyleCnt="2">
        <dgm:presLayoutVars>
          <dgm:bulletEnabled val="1"/>
        </dgm:presLayoutVars>
      </dgm:prSet>
      <dgm:spPr/>
    </dgm:pt>
    <dgm:pt modelId="{4E178D63-8FFA-4670-858B-B5607EBE12E9}" type="pres">
      <dgm:prSet presAssocID="{455AD4B0-6785-4BB8-B416-3BBA937F14B4}" presName="spaceBetweenRectangles" presStyleCnt="0"/>
      <dgm:spPr/>
    </dgm:pt>
    <dgm:pt modelId="{65D7EF3E-98AD-43C0-937C-776A64D6148B}" type="pres">
      <dgm:prSet presAssocID="{FEE92C27-F468-483D-B5A9-E855C5BDD7F1}" presName="parentLin" presStyleCnt="0"/>
      <dgm:spPr/>
    </dgm:pt>
    <dgm:pt modelId="{9BBE3DCD-3EA0-4640-9E9F-CD3BAF0B06C3}" type="pres">
      <dgm:prSet presAssocID="{FEE92C27-F468-483D-B5A9-E855C5BDD7F1}" presName="parentLeftMargin" presStyleLbl="node1" presStyleIdx="0" presStyleCnt="2"/>
      <dgm:spPr/>
    </dgm:pt>
    <dgm:pt modelId="{8DB04181-6EA4-457E-B484-5265C4035748}" type="pres">
      <dgm:prSet presAssocID="{FEE92C27-F468-483D-B5A9-E855C5BDD7F1}" presName="parentText" presStyleLbl="node1" presStyleIdx="1" presStyleCnt="2">
        <dgm:presLayoutVars>
          <dgm:chMax val="0"/>
          <dgm:bulletEnabled val="1"/>
        </dgm:presLayoutVars>
      </dgm:prSet>
      <dgm:spPr/>
    </dgm:pt>
    <dgm:pt modelId="{5A8CDD96-F169-4162-B463-DC314D265A50}" type="pres">
      <dgm:prSet presAssocID="{FEE92C27-F468-483D-B5A9-E855C5BDD7F1}" presName="negativeSpace" presStyleCnt="0"/>
      <dgm:spPr/>
    </dgm:pt>
    <dgm:pt modelId="{E7290825-98A3-46E1-89AE-31DBDDB32BA6}" type="pres">
      <dgm:prSet presAssocID="{FEE92C27-F468-483D-B5A9-E855C5BDD7F1}" presName="childText" presStyleLbl="conFgAcc1" presStyleIdx="1" presStyleCnt="2">
        <dgm:presLayoutVars>
          <dgm:bulletEnabled val="1"/>
        </dgm:presLayoutVars>
      </dgm:prSet>
      <dgm:spPr/>
    </dgm:pt>
  </dgm:ptLst>
  <dgm:cxnLst>
    <dgm:cxn modelId="{8627EA21-3FE3-4C09-989F-6717294D3568}" srcId="{38285118-00A3-4236-848E-BEF93C5F9613}" destId="{836337FA-F761-44BB-9D63-DB096FB0F468}" srcOrd="0" destOrd="0" parTransId="{5B0D7414-A166-470A-A18B-291EE9590394}" sibTransId="{455AD4B0-6785-4BB8-B416-3BBA937F14B4}"/>
    <dgm:cxn modelId="{2213C43B-AA5C-4179-B21C-FADA86D672CC}" type="presOf" srcId="{836337FA-F761-44BB-9D63-DB096FB0F468}" destId="{880876E9-F1A7-48C3-B86B-B15F88D56B43}" srcOrd="0" destOrd="0" presId="urn:microsoft.com/office/officeart/2005/8/layout/list1"/>
    <dgm:cxn modelId="{391EA770-5BDB-4F46-A321-4FDDFFA39B73}" type="presOf" srcId="{38285118-00A3-4236-848E-BEF93C5F9613}" destId="{48B64AE8-5BD4-4836-A360-A1A4D0C24B23}" srcOrd="0" destOrd="0" presId="urn:microsoft.com/office/officeart/2005/8/layout/list1"/>
    <dgm:cxn modelId="{7BDD4F87-A843-4566-9CF1-F7C57ADA00BC}" type="presOf" srcId="{FEE92C27-F468-483D-B5A9-E855C5BDD7F1}" destId="{8DB04181-6EA4-457E-B484-5265C4035748}" srcOrd="1" destOrd="0" presId="urn:microsoft.com/office/officeart/2005/8/layout/list1"/>
    <dgm:cxn modelId="{F09C4C8C-E630-4266-87CA-B21175EBA8B8}" srcId="{38285118-00A3-4236-848E-BEF93C5F9613}" destId="{FEE92C27-F468-483D-B5A9-E855C5BDD7F1}" srcOrd="1" destOrd="0" parTransId="{7265B921-E455-4E79-8281-B4F1A6FCB765}" sibTransId="{523FCEDA-2C79-4E4D-A39E-E31B1644CFEB}"/>
    <dgm:cxn modelId="{5903CDDA-395C-4982-BF54-3B318B4C9750}" type="presOf" srcId="{836337FA-F761-44BB-9D63-DB096FB0F468}" destId="{74875ED1-6A21-44D1-BD6F-A9039767F16A}" srcOrd="1" destOrd="0" presId="urn:microsoft.com/office/officeart/2005/8/layout/list1"/>
    <dgm:cxn modelId="{5472C2FC-46FD-4C65-A158-179BEE3A946E}" type="presOf" srcId="{FEE92C27-F468-483D-B5A9-E855C5BDD7F1}" destId="{9BBE3DCD-3EA0-4640-9E9F-CD3BAF0B06C3}" srcOrd="0" destOrd="0" presId="urn:microsoft.com/office/officeart/2005/8/layout/list1"/>
    <dgm:cxn modelId="{8AFC4C04-8A7E-4E2B-B668-8775D205069C}" type="presParOf" srcId="{48B64AE8-5BD4-4836-A360-A1A4D0C24B23}" destId="{3977F794-AAEE-4D3F-93F3-EE791B9826D2}" srcOrd="0" destOrd="0" presId="urn:microsoft.com/office/officeart/2005/8/layout/list1"/>
    <dgm:cxn modelId="{6F1C86FC-B581-4EE3-9C49-1DEF0583BE3D}" type="presParOf" srcId="{3977F794-AAEE-4D3F-93F3-EE791B9826D2}" destId="{880876E9-F1A7-48C3-B86B-B15F88D56B43}" srcOrd="0" destOrd="0" presId="urn:microsoft.com/office/officeart/2005/8/layout/list1"/>
    <dgm:cxn modelId="{AFDD7907-135D-492C-849B-FCFDAFB7B902}" type="presParOf" srcId="{3977F794-AAEE-4D3F-93F3-EE791B9826D2}" destId="{74875ED1-6A21-44D1-BD6F-A9039767F16A}" srcOrd="1" destOrd="0" presId="urn:microsoft.com/office/officeart/2005/8/layout/list1"/>
    <dgm:cxn modelId="{4FE01C1F-2FE7-417C-B088-9AE58BEAEB21}" type="presParOf" srcId="{48B64AE8-5BD4-4836-A360-A1A4D0C24B23}" destId="{40ECC671-7F46-402F-A204-C85AE931054B}" srcOrd="1" destOrd="0" presId="urn:microsoft.com/office/officeart/2005/8/layout/list1"/>
    <dgm:cxn modelId="{624C0B08-DC43-48D2-A22F-5C12C147A78B}" type="presParOf" srcId="{48B64AE8-5BD4-4836-A360-A1A4D0C24B23}" destId="{6D244CF0-8B17-4F33-A962-02EC60AA5CC8}" srcOrd="2" destOrd="0" presId="urn:microsoft.com/office/officeart/2005/8/layout/list1"/>
    <dgm:cxn modelId="{0EFAC088-DB20-426F-8FF9-3E045C895BCF}" type="presParOf" srcId="{48B64AE8-5BD4-4836-A360-A1A4D0C24B23}" destId="{4E178D63-8FFA-4670-858B-B5607EBE12E9}" srcOrd="3" destOrd="0" presId="urn:microsoft.com/office/officeart/2005/8/layout/list1"/>
    <dgm:cxn modelId="{0B7E8BEE-4905-4AF3-92E7-627380EB8DBC}" type="presParOf" srcId="{48B64AE8-5BD4-4836-A360-A1A4D0C24B23}" destId="{65D7EF3E-98AD-43C0-937C-776A64D6148B}" srcOrd="4" destOrd="0" presId="urn:microsoft.com/office/officeart/2005/8/layout/list1"/>
    <dgm:cxn modelId="{18ED72E1-88F6-4ADA-BA01-F6DFF6027B80}" type="presParOf" srcId="{65D7EF3E-98AD-43C0-937C-776A64D6148B}" destId="{9BBE3DCD-3EA0-4640-9E9F-CD3BAF0B06C3}" srcOrd="0" destOrd="0" presId="urn:microsoft.com/office/officeart/2005/8/layout/list1"/>
    <dgm:cxn modelId="{84E58A27-E7E6-4736-9D25-F7FF03D74320}" type="presParOf" srcId="{65D7EF3E-98AD-43C0-937C-776A64D6148B}" destId="{8DB04181-6EA4-457E-B484-5265C4035748}" srcOrd="1" destOrd="0" presId="urn:microsoft.com/office/officeart/2005/8/layout/list1"/>
    <dgm:cxn modelId="{E0BF0A87-3140-4820-AE30-D4C0D479CCB5}" type="presParOf" srcId="{48B64AE8-5BD4-4836-A360-A1A4D0C24B23}" destId="{5A8CDD96-F169-4162-B463-DC314D265A50}" srcOrd="5" destOrd="0" presId="urn:microsoft.com/office/officeart/2005/8/layout/list1"/>
    <dgm:cxn modelId="{95EF4306-A9F8-406D-A65E-36D82A880D82}" type="presParOf" srcId="{48B64AE8-5BD4-4836-A360-A1A4D0C24B23}" destId="{E7290825-98A3-46E1-89AE-31DBDDB32BA6}" srcOrd="6" destOrd="0" presId="urn:microsoft.com/office/officeart/2005/8/layout/list1"/>
  </dgm:cxnLst>
  <dgm:bg>
    <a:solidFill>
      <a:schemeClr val="accent6"/>
    </a:solidFill>
  </dgm:bg>
  <dgm:whole>
    <a:ln>
      <a:solidFill>
        <a:srgbClr val="FF0000"/>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9EFDD6-6803-4EA7-A99F-AFFD559E644D}">
      <dsp:nvSpPr>
        <dsp:cNvPr id="0" name=""/>
        <dsp:cNvSpPr/>
      </dsp:nvSpPr>
      <dsp:spPr>
        <a:xfrm>
          <a:off x="-4226211" y="-648443"/>
          <a:ext cx="5035510" cy="5035510"/>
        </a:xfrm>
        <a:prstGeom prst="blockArc">
          <a:avLst>
            <a:gd name="adj1" fmla="val 18900000"/>
            <a:gd name="adj2" fmla="val 2700000"/>
            <a:gd name="adj3" fmla="val 429"/>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2DE36A-9C5E-490F-B082-46D8D78DE5D8}">
      <dsp:nvSpPr>
        <dsp:cNvPr id="0" name=""/>
        <dsp:cNvSpPr/>
      </dsp:nvSpPr>
      <dsp:spPr>
        <a:xfrm>
          <a:off x="388092" y="301660"/>
          <a:ext cx="6150178" cy="5751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6525"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Nguyên</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nhân</a:t>
          </a:r>
          <a:endParaRPr lang="en-US" sz="2400" kern="1200" dirty="0">
            <a:latin typeface="Times New Roman" panose="02020603050405020304" pitchFamily="18" charset="0"/>
            <a:cs typeface="Times New Roman" panose="02020603050405020304" pitchFamily="18" charset="0"/>
          </a:endParaRPr>
        </a:p>
      </dsp:txBody>
      <dsp:txXfrm>
        <a:off x="388092" y="301660"/>
        <a:ext cx="6150178" cy="575149"/>
      </dsp:txXfrm>
    </dsp:sp>
    <dsp:sp modelId="{4AAD2EFD-4E73-4834-88FF-B8C11BA3F623}">
      <dsp:nvSpPr>
        <dsp:cNvPr id="0" name=""/>
        <dsp:cNvSpPr/>
      </dsp:nvSpPr>
      <dsp:spPr>
        <a:xfrm>
          <a:off x="95024" y="209816"/>
          <a:ext cx="718937" cy="718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E9999A-A765-4A69-9836-685AFBAEEA3B}">
      <dsp:nvSpPr>
        <dsp:cNvPr id="0" name=""/>
        <dsp:cNvSpPr/>
      </dsp:nvSpPr>
      <dsp:spPr>
        <a:xfrm>
          <a:off x="753756" y="1150299"/>
          <a:ext cx="5820431" cy="5751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6525"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Triệu</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chứng</a:t>
          </a:r>
          <a:endParaRPr lang="en-US" sz="2400" kern="1200" dirty="0">
            <a:latin typeface="Times New Roman" panose="02020603050405020304" pitchFamily="18" charset="0"/>
            <a:cs typeface="Times New Roman" panose="02020603050405020304" pitchFamily="18" charset="0"/>
          </a:endParaRPr>
        </a:p>
      </dsp:txBody>
      <dsp:txXfrm>
        <a:off x="753756" y="1150299"/>
        <a:ext cx="5820431" cy="575149"/>
      </dsp:txXfrm>
    </dsp:sp>
    <dsp:sp modelId="{67514F65-C8DD-4636-B161-63E368889135}">
      <dsp:nvSpPr>
        <dsp:cNvPr id="0" name=""/>
        <dsp:cNvSpPr/>
      </dsp:nvSpPr>
      <dsp:spPr>
        <a:xfrm>
          <a:off x="394287" y="1078406"/>
          <a:ext cx="718937" cy="718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3D8212-CE78-47B1-BB3A-629F8DE917A7}">
      <dsp:nvSpPr>
        <dsp:cNvPr id="0" name=""/>
        <dsp:cNvSpPr/>
      </dsp:nvSpPr>
      <dsp:spPr>
        <a:xfrm>
          <a:off x="753756" y="2013174"/>
          <a:ext cx="5820431" cy="5751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6525"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Cách</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xử</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trí</a:t>
          </a:r>
          <a:endParaRPr lang="en-US" sz="2400" kern="1200" dirty="0">
            <a:latin typeface="Times New Roman" panose="02020603050405020304" pitchFamily="18" charset="0"/>
            <a:cs typeface="Times New Roman" panose="02020603050405020304" pitchFamily="18" charset="0"/>
          </a:endParaRPr>
        </a:p>
      </dsp:txBody>
      <dsp:txXfrm>
        <a:off x="753756" y="2013174"/>
        <a:ext cx="5820431" cy="575149"/>
      </dsp:txXfrm>
    </dsp:sp>
    <dsp:sp modelId="{2A21DC46-F075-488E-A6EE-46095B57882C}">
      <dsp:nvSpPr>
        <dsp:cNvPr id="0" name=""/>
        <dsp:cNvSpPr/>
      </dsp:nvSpPr>
      <dsp:spPr>
        <a:xfrm>
          <a:off x="394287" y="1941280"/>
          <a:ext cx="718937" cy="718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C982EA-B09B-49F4-8B7B-510DA46CD4CA}">
      <dsp:nvSpPr>
        <dsp:cNvPr id="0" name=""/>
        <dsp:cNvSpPr/>
      </dsp:nvSpPr>
      <dsp:spPr>
        <a:xfrm>
          <a:off x="424009" y="2876048"/>
          <a:ext cx="6150178" cy="575149"/>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6525"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Cách</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dự</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phòng</a:t>
          </a:r>
          <a:endParaRPr lang="en-US" sz="2400" kern="1200" dirty="0">
            <a:latin typeface="Times New Roman" panose="02020603050405020304" pitchFamily="18" charset="0"/>
            <a:cs typeface="Times New Roman" panose="02020603050405020304" pitchFamily="18" charset="0"/>
          </a:endParaRPr>
        </a:p>
      </dsp:txBody>
      <dsp:txXfrm>
        <a:off x="424009" y="2876048"/>
        <a:ext cx="6150178" cy="575149"/>
      </dsp:txXfrm>
    </dsp:sp>
    <dsp:sp modelId="{EA532ACD-F4D5-4E52-91AA-E3D8B4937885}">
      <dsp:nvSpPr>
        <dsp:cNvPr id="0" name=""/>
        <dsp:cNvSpPr/>
      </dsp:nvSpPr>
      <dsp:spPr>
        <a:xfrm>
          <a:off x="64541" y="2804154"/>
          <a:ext cx="718937" cy="71893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DB9A0-5194-4F95-A0D2-E6074CE55402}">
      <dsp:nvSpPr>
        <dsp:cNvPr id="0" name=""/>
        <dsp:cNvSpPr/>
      </dsp:nvSpPr>
      <dsp:spPr>
        <a:xfrm>
          <a:off x="907" y="569870"/>
          <a:ext cx="3538235" cy="2122941"/>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latin typeface="Arial" pitchFamily="34" charset="0"/>
              <a:cs typeface="Arial" pitchFamily="34" charset="0"/>
            </a:rPr>
            <a:t>PHÁC ĐỒ XỬ TRÍ SỐC PHẢN VỆ</a:t>
          </a:r>
        </a:p>
        <a:p>
          <a:pPr marL="0" lvl="0" indent="0" algn="ctr" defTabSz="1066800">
            <a:lnSpc>
              <a:spcPct val="90000"/>
            </a:lnSpc>
            <a:spcBef>
              <a:spcPct val="0"/>
            </a:spcBef>
            <a:spcAft>
              <a:spcPct val="35000"/>
            </a:spcAft>
            <a:buNone/>
          </a:pPr>
          <a:r>
            <a:rPr lang="en-US" sz="2400" kern="1200" dirty="0">
              <a:solidFill>
                <a:schemeClr val="bg1"/>
              </a:solidFill>
              <a:latin typeface="Arial" pitchFamily="34" charset="0"/>
              <a:cs typeface="Arial" pitchFamily="34" charset="0"/>
            </a:rPr>
            <a:t>4/5/1999</a:t>
          </a:r>
        </a:p>
      </dsp:txBody>
      <dsp:txXfrm>
        <a:off x="907" y="569870"/>
        <a:ext cx="3538235" cy="2122941"/>
      </dsp:txXfrm>
    </dsp:sp>
    <dsp:sp modelId="{B90FE843-171A-4E8C-B98C-29F5948D7568}">
      <dsp:nvSpPr>
        <dsp:cNvPr id="0" name=""/>
        <dsp:cNvSpPr/>
      </dsp:nvSpPr>
      <dsp:spPr>
        <a:xfrm>
          <a:off x="3892966" y="569870"/>
          <a:ext cx="3538235" cy="2122941"/>
        </a:xfrm>
        <a:prstGeom prst="rect">
          <a:avLst/>
        </a:prstGeom>
        <a:solidFill>
          <a:srgbClr val="00B05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vi-VN" sz="2400" b="0" i="0" u="none" kern="1200" dirty="0">
              <a:solidFill>
                <a:srgbClr val="FF0000"/>
              </a:solidFill>
              <a:latin typeface="Arial" pitchFamily="34" charset="0"/>
              <a:cs typeface="Arial" pitchFamily="34" charset="0"/>
            </a:rPr>
            <a:t>HƯỚNG DẪN PHÒNG, CHẨN ĐOÁN VÀ XỬ TRÍ PHẢN VỆ</a:t>
          </a:r>
          <a:endParaRPr lang="en-US" sz="2400" b="0" i="0" u="none" kern="1200" dirty="0">
            <a:solidFill>
              <a:srgbClr val="FF0000"/>
            </a:solidFill>
            <a:latin typeface="Arial" pitchFamily="34" charset="0"/>
            <a:cs typeface="Arial" pitchFamily="34" charset="0"/>
          </a:endParaRPr>
        </a:p>
        <a:p>
          <a:pPr marL="0" lvl="0" indent="0" algn="ctr" defTabSz="1066800">
            <a:lnSpc>
              <a:spcPct val="90000"/>
            </a:lnSpc>
            <a:spcBef>
              <a:spcPct val="0"/>
            </a:spcBef>
            <a:spcAft>
              <a:spcPct val="35000"/>
            </a:spcAft>
            <a:buNone/>
          </a:pPr>
          <a:r>
            <a:rPr lang="en-US" sz="2400" b="0" i="0" u="none" kern="1200" dirty="0">
              <a:solidFill>
                <a:srgbClr val="FF0000"/>
              </a:solidFill>
              <a:latin typeface="Arial" pitchFamily="34" charset="0"/>
              <a:cs typeface="Arial" pitchFamily="34" charset="0"/>
            </a:rPr>
            <a:t>29/12/2017</a:t>
          </a:r>
          <a:endParaRPr lang="en-US" sz="2400" kern="1200" dirty="0">
            <a:solidFill>
              <a:srgbClr val="FF0000"/>
            </a:solidFill>
            <a:latin typeface="Arial" pitchFamily="34" charset="0"/>
            <a:cs typeface="Arial" pitchFamily="34" charset="0"/>
          </a:endParaRPr>
        </a:p>
      </dsp:txBody>
      <dsp:txXfrm>
        <a:off x="3892966" y="569870"/>
        <a:ext cx="3538235" cy="21229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A64E9B-2A35-459A-AF37-2E0B6BEC241D}">
      <dsp:nvSpPr>
        <dsp:cNvPr id="0" name=""/>
        <dsp:cNvSpPr/>
      </dsp:nvSpPr>
      <dsp:spPr>
        <a:xfrm>
          <a:off x="154371" y="1562587"/>
          <a:ext cx="2709937" cy="1354968"/>
        </a:xfrm>
        <a:prstGeom prst="roundRect">
          <a:avLst>
            <a:gd name="adj" fmla="val 1000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err="1">
              <a:solidFill>
                <a:srgbClr val="FF0000"/>
              </a:solidFill>
              <a:latin typeface="Arial" pitchFamily="34" charset="0"/>
              <a:cs typeface="Arial" pitchFamily="34" charset="0"/>
            </a:rPr>
            <a:t>Tiêm</a:t>
          </a:r>
          <a:r>
            <a:rPr lang="en-US" sz="3200" kern="1200">
              <a:solidFill>
                <a:srgbClr val="FF0000"/>
              </a:solidFill>
              <a:latin typeface="Arial" pitchFamily="34" charset="0"/>
              <a:cs typeface="Arial" pitchFamily="34" charset="0"/>
            </a:rPr>
            <a:t> bắp</a:t>
          </a:r>
          <a:endParaRPr lang="en-US" sz="3200" kern="1200" dirty="0">
            <a:solidFill>
              <a:srgbClr val="FF0000"/>
            </a:solidFill>
            <a:latin typeface="Arial" pitchFamily="34" charset="0"/>
            <a:cs typeface="Arial" pitchFamily="34" charset="0"/>
          </a:endParaRPr>
        </a:p>
      </dsp:txBody>
      <dsp:txXfrm>
        <a:off x="194057" y="1602273"/>
        <a:ext cx="2630565" cy="1275596"/>
      </dsp:txXfrm>
    </dsp:sp>
    <dsp:sp modelId="{3F8A8BC4-4455-4891-8F0F-78C63C6674FD}">
      <dsp:nvSpPr>
        <dsp:cNvPr id="0" name=""/>
        <dsp:cNvSpPr/>
      </dsp:nvSpPr>
      <dsp:spPr>
        <a:xfrm rot="18289469">
          <a:off x="2457213" y="1433744"/>
          <a:ext cx="1898165" cy="54438"/>
        </a:xfrm>
        <a:custGeom>
          <a:avLst/>
          <a:gdLst/>
          <a:ahLst/>
          <a:cxnLst/>
          <a:rect l="0" t="0" r="0" b="0"/>
          <a:pathLst>
            <a:path>
              <a:moveTo>
                <a:pt x="0" y="27219"/>
              </a:moveTo>
              <a:lnTo>
                <a:pt x="1898165" y="27219"/>
              </a:lnTo>
            </a:path>
          </a:pathLst>
        </a:cu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solidFill>
              <a:srgbClr val="FF0000"/>
            </a:solidFill>
            <a:latin typeface="Arial" pitchFamily="34" charset="0"/>
            <a:cs typeface="Arial" pitchFamily="34" charset="0"/>
          </a:endParaRPr>
        </a:p>
      </dsp:txBody>
      <dsp:txXfrm>
        <a:off x="3358842" y="1413510"/>
        <a:ext cx="94908" cy="94908"/>
      </dsp:txXfrm>
    </dsp:sp>
    <dsp:sp modelId="{B80879D8-2D17-4BFE-8FA8-DA7A4ECB63DE}">
      <dsp:nvSpPr>
        <dsp:cNvPr id="0" name=""/>
        <dsp:cNvSpPr/>
      </dsp:nvSpPr>
      <dsp:spPr>
        <a:xfrm>
          <a:off x="3948284" y="4373"/>
          <a:ext cx="2709937" cy="1354968"/>
        </a:xfrm>
        <a:prstGeom prst="roundRect">
          <a:avLst>
            <a:gd name="adj" fmla="val 1000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err="1">
              <a:solidFill>
                <a:srgbClr val="FF0000"/>
              </a:solidFill>
              <a:latin typeface="Arial" pitchFamily="34" charset="0"/>
              <a:cs typeface="Arial" pitchFamily="34" charset="0"/>
            </a:rPr>
            <a:t>Hệ</a:t>
          </a:r>
          <a:r>
            <a:rPr lang="en-US" sz="3200" kern="1200" dirty="0">
              <a:solidFill>
                <a:srgbClr val="FF0000"/>
              </a:solidFill>
              <a:latin typeface="Arial" pitchFamily="34" charset="0"/>
              <a:cs typeface="Arial" pitchFamily="34" charset="0"/>
            </a:rPr>
            <a:t> </a:t>
          </a:r>
          <a:r>
            <a:rPr lang="en-US" sz="3200" kern="1200" dirty="0" err="1">
              <a:solidFill>
                <a:srgbClr val="FF0000"/>
              </a:solidFill>
              <a:latin typeface="Arial" pitchFamily="34" charset="0"/>
              <a:cs typeface="Arial" pitchFamily="34" charset="0"/>
            </a:rPr>
            <a:t>thống</a:t>
          </a:r>
          <a:r>
            <a:rPr lang="en-US" sz="3200" kern="1200" dirty="0">
              <a:solidFill>
                <a:srgbClr val="FF0000"/>
              </a:solidFill>
              <a:latin typeface="Arial" pitchFamily="34" charset="0"/>
              <a:cs typeface="Arial" pitchFamily="34" charset="0"/>
            </a:rPr>
            <a:t> </a:t>
          </a:r>
          <a:r>
            <a:rPr lang="en-US" sz="3200" kern="1200" dirty="0" err="1">
              <a:solidFill>
                <a:srgbClr val="FF0000"/>
              </a:solidFill>
              <a:latin typeface="Arial" pitchFamily="34" charset="0"/>
              <a:cs typeface="Arial" pitchFamily="34" charset="0"/>
            </a:rPr>
            <a:t>mạch</a:t>
          </a:r>
          <a:r>
            <a:rPr lang="en-US" sz="3200" kern="1200" dirty="0">
              <a:solidFill>
                <a:srgbClr val="FF0000"/>
              </a:solidFill>
              <a:latin typeface="Arial" pitchFamily="34" charset="0"/>
              <a:cs typeface="Arial" pitchFamily="34" charset="0"/>
            </a:rPr>
            <a:t> </a:t>
          </a:r>
          <a:r>
            <a:rPr lang="en-US" sz="3200" kern="1200" dirty="0" err="1">
              <a:solidFill>
                <a:srgbClr val="FF0000"/>
              </a:solidFill>
              <a:latin typeface="Arial" pitchFamily="34" charset="0"/>
              <a:cs typeface="Arial" pitchFamily="34" charset="0"/>
            </a:rPr>
            <a:t>máu</a:t>
          </a:r>
          <a:endParaRPr lang="en-US" sz="3200" kern="1200" dirty="0">
            <a:solidFill>
              <a:srgbClr val="FF0000"/>
            </a:solidFill>
            <a:latin typeface="Arial" pitchFamily="34" charset="0"/>
            <a:cs typeface="Arial" pitchFamily="34" charset="0"/>
          </a:endParaRPr>
        </a:p>
      </dsp:txBody>
      <dsp:txXfrm>
        <a:off x="3987970" y="44059"/>
        <a:ext cx="2630565" cy="1275596"/>
      </dsp:txXfrm>
    </dsp:sp>
    <dsp:sp modelId="{C459785D-7FF8-4254-B135-C8C2D80A5200}">
      <dsp:nvSpPr>
        <dsp:cNvPr id="0" name=""/>
        <dsp:cNvSpPr/>
      </dsp:nvSpPr>
      <dsp:spPr>
        <a:xfrm>
          <a:off x="2864308" y="2212852"/>
          <a:ext cx="1083975" cy="54438"/>
        </a:xfrm>
        <a:custGeom>
          <a:avLst/>
          <a:gdLst/>
          <a:ahLst/>
          <a:cxnLst/>
          <a:rect l="0" t="0" r="0" b="0"/>
          <a:pathLst>
            <a:path>
              <a:moveTo>
                <a:pt x="0" y="27219"/>
              </a:moveTo>
              <a:lnTo>
                <a:pt x="1083975" y="27219"/>
              </a:lnTo>
            </a:path>
          </a:pathLst>
        </a:cu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FF0000"/>
            </a:solidFill>
            <a:latin typeface="Arial" pitchFamily="34" charset="0"/>
            <a:cs typeface="Arial" pitchFamily="34" charset="0"/>
          </a:endParaRPr>
        </a:p>
      </dsp:txBody>
      <dsp:txXfrm>
        <a:off x="3379197" y="2212972"/>
        <a:ext cx="54198" cy="54198"/>
      </dsp:txXfrm>
    </dsp:sp>
    <dsp:sp modelId="{C71F5D89-28E2-4374-ACA6-0E198F725605}">
      <dsp:nvSpPr>
        <dsp:cNvPr id="0" name=""/>
        <dsp:cNvSpPr/>
      </dsp:nvSpPr>
      <dsp:spPr>
        <a:xfrm>
          <a:off x="3948284" y="1562587"/>
          <a:ext cx="2709937" cy="1354968"/>
        </a:xfrm>
        <a:prstGeom prst="roundRect">
          <a:avLst>
            <a:gd name="adj" fmla="val 1000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0" i="0" kern="1200" dirty="0">
              <a:solidFill>
                <a:srgbClr val="FF0000"/>
              </a:solidFill>
              <a:latin typeface="Arial" pitchFamily="34" charset="0"/>
              <a:cs typeface="Arial" pitchFamily="34" charset="0"/>
            </a:rPr>
            <a:t>N</a:t>
          </a:r>
          <a:r>
            <a:rPr lang="vi-VN" sz="3200" b="0" i="0" kern="1200" dirty="0">
              <a:solidFill>
                <a:srgbClr val="FF0000"/>
              </a:solidFill>
              <a:latin typeface="Arial" pitchFamily="34" charset="0"/>
              <a:cs typeface="Arial" pitchFamily="34" charset="0"/>
            </a:rPr>
            <a:t>ồng độ adrenalin huyết tương</a:t>
          </a:r>
          <a:endParaRPr lang="vi-VN" sz="3200" kern="1200" dirty="0">
            <a:solidFill>
              <a:srgbClr val="FF0000"/>
            </a:solidFill>
            <a:latin typeface="Arial" pitchFamily="34" charset="0"/>
            <a:cs typeface="Arial" pitchFamily="34" charset="0"/>
          </a:endParaRPr>
        </a:p>
      </dsp:txBody>
      <dsp:txXfrm>
        <a:off x="3987970" y="1602273"/>
        <a:ext cx="2630565" cy="1275596"/>
      </dsp:txXfrm>
    </dsp:sp>
    <dsp:sp modelId="{5C73936B-875E-42FC-86F5-A86FA5097879}">
      <dsp:nvSpPr>
        <dsp:cNvPr id="0" name=""/>
        <dsp:cNvSpPr/>
      </dsp:nvSpPr>
      <dsp:spPr>
        <a:xfrm rot="3310531">
          <a:off x="2457213" y="2991959"/>
          <a:ext cx="1898165" cy="54438"/>
        </a:xfrm>
        <a:custGeom>
          <a:avLst/>
          <a:gdLst/>
          <a:ahLst/>
          <a:cxnLst/>
          <a:rect l="0" t="0" r="0" b="0"/>
          <a:pathLst>
            <a:path>
              <a:moveTo>
                <a:pt x="0" y="27219"/>
              </a:moveTo>
              <a:lnTo>
                <a:pt x="1898165" y="27219"/>
              </a:lnTo>
            </a:path>
          </a:pathLst>
        </a:custGeom>
        <a:noFill/>
        <a:ln w="15875" cap="rnd"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solidFill>
              <a:srgbClr val="FF0000"/>
            </a:solidFill>
            <a:latin typeface="Arial" pitchFamily="34" charset="0"/>
            <a:cs typeface="Arial" pitchFamily="34" charset="0"/>
          </a:endParaRPr>
        </a:p>
      </dsp:txBody>
      <dsp:txXfrm>
        <a:off x="3358842" y="2971724"/>
        <a:ext cx="94908" cy="94908"/>
      </dsp:txXfrm>
    </dsp:sp>
    <dsp:sp modelId="{D7B0180D-4FAE-4436-BAAA-0ED9F49A8179}">
      <dsp:nvSpPr>
        <dsp:cNvPr id="0" name=""/>
        <dsp:cNvSpPr/>
      </dsp:nvSpPr>
      <dsp:spPr>
        <a:xfrm>
          <a:off x="3948284" y="3120801"/>
          <a:ext cx="2709937" cy="1354968"/>
        </a:xfrm>
        <a:prstGeom prst="roundRect">
          <a:avLst>
            <a:gd name="adj" fmla="val 10000"/>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err="1">
              <a:solidFill>
                <a:srgbClr val="FF0000"/>
              </a:solidFill>
              <a:latin typeface="Arial" pitchFamily="34" charset="0"/>
              <a:cs typeface="Arial" pitchFamily="34" charset="0"/>
            </a:rPr>
            <a:t>Thời</a:t>
          </a:r>
          <a:r>
            <a:rPr lang="en-US" sz="3200" kern="1200" dirty="0">
              <a:solidFill>
                <a:srgbClr val="FF0000"/>
              </a:solidFill>
              <a:latin typeface="Arial" pitchFamily="34" charset="0"/>
              <a:cs typeface="Arial" pitchFamily="34" charset="0"/>
            </a:rPr>
            <a:t> </a:t>
          </a:r>
          <a:r>
            <a:rPr lang="en-US" sz="3200" kern="1200" dirty="0" err="1">
              <a:solidFill>
                <a:srgbClr val="FF0000"/>
              </a:solidFill>
              <a:latin typeface="Arial" pitchFamily="34" charset="0"/>
              <a:cs typeface="Arial" pitchFamily="34" charset="0"/>
            </a:rPr>
            <a:t>gian</a:t>
          </a:r>
          <a:r>
            <a:rPr lang="en-US" sz="3200" kern="1200" dirty="0">
              <a:solidFill>
                <a:srgbClr val="FF0000"/>
              </a:solidFill>
              <a:latin typeface="Arial" pitchFamily="34" charset="0"/>
              <a:cs typeface="Arial" pitchFamily="34" charset="0"/>
            </a:rPr>
            <a:t> </a:t>
          </a:r>
          <a:r>
            <a:rPr lang="en-US" sz="3200" kern="1200" dirty="0" err="1">
              <a:solidFill>
                <a:srgbClr val="FF0000"/>
              </a:solidFill>
              <a:latin typeface="Arial" pitchFamily="34" charset="0"/>
              <a:cs typeface="Arial" pitchFamily="34" charset="0"/>
            </a:rPr>
            <a:t>tác</a:t>
          </a:r>
          <a:r>
            <a:rPr lang="en-US" sz="3200" kern="1200" dirty="0">
              <a:solidFill>
                <a:srgbClr val="FF0000"/>
              </a:solidFill>
              <a:latin typeface="Arial" pitchFamily="34" charset="0"/>
              <a:cs typeface="Arial" pitchFamily="34" charset="0"/>
            </a:rPr>
            <a:t> </a:t>
          </a:r>
          <a:r>
            <a:rPr lang="en-US" sz="3200" kern="1200" dirty="0" err="1">
              <a:solidFill>
                <a:srgbClr val="FF0000"/>
              </a:solidFill>
              <a:latin typeface="Arial" pitchFamily="34" charset="0"/>
              <a:cs typeface="Arial" pitchFamily="34" charset="0"/>
            </a:rPr>
            <a:t>dụng</a:t>
          </a:r>
          <a:endParaRPr lang="en-US" sz="3200" kern="1200" dirty="0">
            <a:solidFill>
              <a:srgbClr val="FF0000"/>
            </a:solidFill>
            <a:latin typeface="Arial" pitchFamily="34" charset="0"/>
            <a:cs typeface="Arial" pitchFamily="34" charset="0"/>
          </a:endParaRPr>
        </a:p>
      </dsp:txBody>
      <dsp:txXfrm>
        <a:off x="3987970" y="3160487"/>
        <a:ext cx="2630565" cy="12755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44CF0-8B17-4F33-A962-02EC60AA5CC8}">
      <dsp:nvSpPr>
        <dsp:cNvPr id="0" name=""/>
        <dsp:cNvSpPr/>
      </dsp:nvSpPr>
      <dsp:spPr>
        <a:xfrm>
          <a:off x="0" y="717090"/>
          <a:ext cx="8178749" cy="1159200"/>
        </a:xfrm>
        <a:prstGeom prst="rect">
          <a:avLst/>
        </a:prstGeom>
        <a:solidFill>
          <a:schemeClr val="accent4">
            <a:alpha val="90000"/>
            <a:tint val="4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875ED1-6A21-44D1-BD6F-A9039767F16A}">
      <dsp:nvSpPr>
        <dsp:cNvPr id="0" name=""/>
        <dsp:cNvSpPr/>
      </dsp:nvSpPr>
      <dsp:spPr>
        <a:xfrm>
          <a:off x="408937" y="38130"/>
          <a:ext cx="5725124" cy="1357920"/>
        </a:xfrm>
        <a:prstGeom prst="roundRect">
          <a:avLst/>
        </a:prstGeom>
        <a:solidFill>
          <a:schemeClr val="lt1">
            <a:hueOff val="0"/>
            <a:satOff val="0"/>
            <a:lumOff val="0"/>
            <a:alphaOff val="0"/>
          </a:schemeClr>
        </a:solidFill>
        <a:ln w="15875"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396" tIns="0" rIns="216396" bIns="0" numCol="1" spcCol="1270" anchor="ctr" anchorCtr="0">
          <a:noAutofit/>
        </a:bodyPr>
        <a:lstStyle/>
        <a:p>
          <a:pPr marL="0" lvl="0" indent="0" algn="l" defTabSz="1244600">
            <a:lnSpc>
              <a:spcPct val="90000"/>
            </a:lnSpc>
            <a:spcBef>
              <a:spcPct val="0"/>
            </a:spcBef>
            <a:spcAft>
              <a:spcPct val="35000"/>
            </a:spcAft>
            <a:buNone/>
          </a:pPr>
          <a:r>
            <a:rPr lang="vi-VN" sz="2800" b="1" i="0" kern="1200" dirty="0">
              <a:latin typeface="Arial" pitchFamily="34" charset="0"/>
              <a:cs typeface="Arial" pitchFamily="34" charset="0"/>
            </a:rPr>
            <a:t>Xử trí phản vệ nhẹ (độ I)</a:t>
          </a:r>
          <a:endParaRPr lang="en-US" sz="2800" b="1" kern="1200" dirty="0">
            <a:latin typeface="Arial" pitchFamily="34" charset="0"/>
            <a:cs typeface="Arial" pitchFamily="34" charset="0"/>
          </a:endParaRPr>
        </a:p>
      </dsp:txBody>
      <dsp:txXfrm>
        <a:off x="475225" y="104418"/>
        <a:ext cx="5592548" cy="1225344"/>
      </dsp:txXfrm>
    </dsp:sp>
    <dsp:sp modelId="{E7290825-98A3-46E1-89AE-31DBDDB32BA6}">
      <dsp:nvSpPr>
        <dsp:cNvPr id="0" name=""/>
        <dsp:cNvSpPr/>
      </dsp:nvSpPr>
      <dsp:spPr>
        <a:xfrm>
          <a:off x="0" y="2803650"/>
          <a:ext cx="8178749" cy="1159200"/>
        </a:xfrm>
        <a:prstGeom prst="rect">
          <a:avLst/>
        </a:prstGeom>
        <a:solidFill>
          <a:schemeClr val="accent4">
            <a:alpha val="90000"/>
            <a:tint val="4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B04181-6EA4-457E-B484-5265C4035748}">
      <dsp:nvSpPr>
        <dsp:cNvPr id="0" name=""/>
        <dsp:cNvSpPr/>
      </dsp:nvSpPr>
      <dsp:spPr>
        <a:xfrm>
          <a:off x="408937" y="2124690"/>
          <a:ext cx="5725124" cy="1357920"/>
        </a:xfrm>
        <a:prstGeom prst="roundRect">
          <a:avLst/>
        </a:prstGeom>
        <a:solidFill>
          <a:schemeClr val="lt1">
            <a:hueOff val="0"/>
            <a:satOff val="0"/>
            <a:lumOff val="0"/>
            <a:alphaOff val="0"/>
          </a:schemeClr>
        </a:solidFill>
        <a:ln w="15875" cap="rnd"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6396" tIns="0" rIns="216396" bIns="0" numCol="1" spcCol="1270" anchor="ctr" anchorCtr="0">
          <a:noAutofit/>
        </a:bodyPr>
        <a:lstStyle/>
        <a:p>
          <a:pPr marL="0" lvl="0" indent="0" algn="l" defTabSz="1244600">
            <a:lnSpc>
              <a:spcPct val="90000"/>
            </a:lnSpc>
            <a:spcBef>
              <a:spcPct val="0"/>
            </a:spcBef>
            <a:spcAft>
              <a:spcPct val="35000"/>
            </a:spcAft>
            <a:buNone/>
          </a:pPr>
          <a:r>
            <a:rPr lang="vi-VN" sz="2800" b="1" i="0" kern="1200" dirty="0">
              <a:latin typeface="Arial" pitchFamily="34" charset="0"/>
              <a:cs typeface="Arial" pitchFamily="34" charset="0"/>
            </a:rPr>
            <a:t>Phác đồ xử trí cấp cứu phản vệ mức nặng và nguy kịch (độ II, III)</a:t>
          </a:r>
          <a:endParaRPr lang="en-US" sz="2800" kern="1200" dirty="0">
            <a:latin typeface="Arial" pitchFamily="34" charset="0"/>
            <a:cs typeface="Arial" pitchFamily="34" charset="0"/>
          </a:endParaRPr>
        </a:p>
      </dsp:txBody>
      <dsp:txXfrm>
        <a:off x="475225" y="2190978"/>
        <a:ext cx="5592548" cy="122534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2992DC-B15B-4C63-B5C0-1B8FD85265B8}" type="datetimeFigureOut">
              <a:rPr lang="en-US" smtClean="0"/>
              <a:t>12/17/23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36FF6B-ECFD-46C6-9107-86929E009B28}" type="slidenum">
              <a:rPr lang="en-US" smtClean="0"/>
              <a:t>‹#›</a:t>
            </a:fld>
            <a:endParaRPr lang="en-US"/>
          </a:p>
        </p:txBody>
      </p:sp>
    </p:spTree>
    <p:extLst>
      <p:ext uri="{BB962C8B-B14F-4D97-AF65-F5344CB8AC3E}">
        <p14:creationId xmlns:p14="http://schemas.microsoft.com/office/powerpoint/2010/main" val="2976770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36FF6B-ECFD-46C6-9107-86929E009B28}" type="slidenum">
              <a:rPr lang="en-US" smtClean="0"/>
              <a:t>3</a:t>
            </a:fld>
            <a:endParaRPr lang="en-US"/>
          </a:p>
        </p:txBody>
      </p:sp>
    </p:spTree>
    <p:extLst>
      <p:ext uri="{BB962C8B-B14F-4D97-AF65-F5344CB8AC3E}">
        <p14:creationId xmlns:p14="http://schemas.microsoft.com/office/powerpoint/2010/main" val="470808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36FF6B-ECFD-46C6-9107-86929E009B28}" type="slidenum">
              <a:rPr lang="en-US" smtClean="0"/>
              <a:t>30</a:t>
            </a:fld>
            <a:endParaRPr lang="en-US"/>
          </a:p>
        </p:txBody>
      </p:sp>
    </p:spTree>
    <p:extLst>
      <p:ext uri="{BB962C8B-B14F-4D97-AF65-F5344CB8AC3E}">
        <p14:creationId xmlns:p14="http://schemas.microsoft.com/office/powerpoint/2010/main" val="1531603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36FF6B-ECFD-46C6-9107-86929E009B28}" type="slidenum">
              <a:rPr lang="en-US" smtClean="0"/>
              <a:t>31</a:t>
            </a:fld>
            <a:endParaRPr lang="en-US"/>
          </a:p>
        </p:txBody>
      </p:sp>
    </p:spTree>
    <p:extLst>
      <p:ext uri="{BB962C8B-B14F-4D97-AF65-F5344CB8AC3E}">
        <p14:creationId xmlns:p14="http://schemas.microsoft.com/office/powerpoint/2010/main" val="3284414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36FF6B-ECFD-46C6-9107-86929E009B28}" type="slidenum">
              <a:rPr lang="en-US" smtClean="0"/>
              <a:t>4</a:t>
            </a:fld>
            <a:endParaRPr lang="en-US"/>
          </a:p>
        </p:txBody>
      </p:sp>
    </p:spTree>
    <p:extLst>
      <p:ext uri="{BB962C8B-B14F-4D97-AF65-F5344CB8AC3E}">
        <p14:creationId xmlns:p14="http://schemas.microsoft.com/office/powerpoint/2010/main" val="528677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36FF6B-ECFD-46C6-9107-86929E009B28}" type="slidenum">
              <a:rPr lang="en-US" smtClean="0"/>
              <a:t>5</a:t>
            </a:fld>
            <a:endParaRPr lang="en-US"/>
          </a:p>
        </p:txBody>
      </p:sp>
    </p:spTree>
    <p:extLst>
      <p:ext uri="{BB962C8B-B14F-4D97-AF65-F5344CB8AC3E}">
        <p14:creationId xmlns:p14="http://schemas.microsoft.com/office/powerpoint/2010/main" val="103192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36FF6B-ECFD-46C6-9107-86929E009B28}" type="slidenum">
              <a:rPr lang="en-US" smtClean="0"/>
              <a:t>6</a:t>
            </a:fld>
            <a:endParaRPr lang="en-US"/>
          </a:p>
        </p:txBody>
      </p:sp>
    </p:spTree>
    <p:extLst>
      <p:ext uri="{BB962C8B-B14F-4D97-AF65-F5344CB8AC3E}">
        <p14:creationId xmlns:p14="http://schemas.microsoft.com/office/powerpoint/2010/main" val="803601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36FF6B-ECFD-46C6-9107-86929E009B28}" type="slidenum">
              <a:rPr lang="en-US" smtClean="0"/>
              <a:t>7</a:t>
            </a:fld>
            <a:endParaRPr lang="en-US"/>
          </a:p>
        </p:txBody>
      </p:sp>
    </p:spTree>
    <p:extLst>
      <p:ext uri="{BB962C8B-B14F-4D97-AF65-F5344CB8AC3E}">
        <p14:creationId xmlns:p14="http://schemas.microsoft.com/office/powerpoint/2010/main" val="3435246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36FF6B-ECFD-46C6-9107-86929E009B28}" type="slidenum">
              <a:rPr lang="en-US" smtClean="0"/>
              <a:t>12</a:t>
            </a:fld>
            <a:endParaRPr lang="en-US"/>
          </a:p>
        </p:txBody>
      </p:sp>
    </p:spTree>
    <p:extLst>
      <p:ext uri="{BB962C8B-B14F-4D97-AF65-F5344CB8AC3E}">
        <p14:creationId xmlns:p14="http://schemas.microsoft.com/office/powerpoint/2010/main" val="4269759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36FF6B-ECFD-46C6-9107-86929E009B28}" type="slidenum">
              <a:rPr lang="en-US" smtClean="0"/>
              <a:t>14</a:t>
            </a:fld>
            <a:endParaRPr lang="en-US"/>
          </a:p>
        </p:txBody>
      </p:sp>
    </p:spTree>
    <p:extLst>
      <p:ext uri="{BB962C8B-B14F-4D97-AF65-F5344CB8AC3E}">
        <p14:creationId xmlns:p14="http://schemas.microsoft.com/office/powerpoint/2010/main" val="1979795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36FF6B-ECFD-46C6-9107-86929E009B28}" type="slidenum">
              <a:rPr lang="en-US" smtClean="0"/>
              <a:t>20</a:t>
            </a:fld>
            <a:endParaRPr lang="en-US"/>
          </a:p>
        </p:txBody>
      </p:sp>
    </p:spTree>
    <p:extLst>
      <p:ext uri="{BB962C8B-B14F-4D97-AF65-F5344CB8AC3E}">
        <p14:creationId xmlns:p14="http://schemas.microsoft.com/office/powerpoint/2010/main" val="2585068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C36FF6B-ECFD-46C6-9107-86929E009B28}" type="slidenum">
              <a:rPr lang="en-US" smtClean="0"/>
              <a:t>23</a:t>
            </a:fld>
            <a:endParaRPr lang="en-US"/>
          </a:p>
        </p:txBody>
      </p:sp>
    </p:spTree>
    <p:extLst>
      <p:ext uri="{BB962C8B-B14F-4D97-AF65-F5344CB8AC3E}">
        <p14:creationId xmlns:p14="http://schemas.microsoft.com/office/powerpoint/2010/main" val="2276990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1679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67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55168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444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53854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982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8448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6180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dirty="0"/>
              <a:t>Click to edit Master title style</a:t>
            </a:r>
          </a:p>
        </p:txBody>
      </p:sp>
      <p:sp>
        <p:nvSpPr>
          <p:cNvPr id="3" name="Content Placeholder 2"/>
          <p:cNvSpPr>
            <a:spLocks noGrp="1"/>
          </p:cNvSpPr>
          <p:nvPr>
            <p:ph idx="1"/>
          </p:nvPr>
        </p:nvSpPr>
        <p:spPr>
          <a:xfrm>
            <a:off x="1942415" y="2133600"/>
            <a:ext cx="6591985"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12/17/23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88850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493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14763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9240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5227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76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966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69867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12/17/23</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540241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260" y="243840"/>
            <a:ext cx="7599494" cy="2483133"/>
          </a:xfrm>
        </p:spPr>
        <p:txBody>
          <a:bodyPr>
            <a:normAutofit/>
          </a:bodyPr>
          <a:lstStyle/>
          <a:p>
            <a:pPr algn="ctr">
              <a:lnSpc>
                <a:spcPct val="150000"/>
              </a:lnSpc>
              <a:spcBef>
                <a:spcPts val="600"/>
              </a:spcBef>
            </a:pPr>
            <a:br>
              <a:rPr lang="en-US" sz="2000" cap="all">
                <a:solidFill>
                  <a:schemeClr val="accent1">
                    <a:lumMod val="60000"/>
                    <a:lumOff val="40000"/>
                  </a:schemeClr>
                </a:solidFill>
                <a:latin typeface="Arial" panose="020B0604020202020204" pitchFamily="34" charset="0"/>
                <a:cs typeface="Arial" panose="020B0604020202020204" pitchFamily="34" charset="0"/>
              </a:rPr>
            </a:br>
            <a:r>
              <a:rPr lang="en-US" sz="2000" cap="all">
                <a:solidFill>
                  <a:schemeClr val="accent1">
                    <a:lumMod val="60000"/>
                    <a:lumOff val="40000"/>
                  </a:schemeClr>
                </a:solidFill>
                <a:latin typeface="Arial" panose="020B0604020202020204" pitchFamily="34" charset="0"/>
                <a:cs typeface="Arial" panose="020B0604020202020204" pitchFamily="34" charset="0"/>
              </a:rPr>
              <a:t> </a:t>
            </a:r>
            <a:r>
              <a:rPr lang="en-US" b="1" cap="all" dirty="0" err="1">
                <a:solidFill>
                  <a:schemeClr val="accent1">
                    <a:lumMod val="60000"/>
                    <a:lumOff val="40000"/>
                  </a:schemeClr>
                </a:solidFill>
                <a:latin typeface="Arial" panose="020B0604020202020204" pitchFamily="34" charset="0"/>
                <a:cs typeface="Arial" panose="020B0604020202020204" pitchFamily="34" charset="0"/>
              </a:rPr>
              <a:t>Sốc</a:t>
            </a:r>
            <a:r>
              <a:rPr lang="en-US" b="1" cap="all" dirty="0">
                <a:solidFill>
                  <a:schemeClr val="accent1">
                    <a:lumMod val="60000"/>
                    <a:lumOff val="40000"/>
                  </a:schemeClr>
                </a:solidFill>
                <a:latin typeface="Arial" panose="020B0604020202020204" pitchFamily="34" charset="0"/>
                <a:cs typeface="Arial" panose="020B0604020202020204" pitchFamily="34" charset="0"/>
              </a:rPr>
              <a:t> </a:t>
            </a:r>
            <a:r>
              <a:rPr lang="en-US" b="1" cap="all" err="1">
                <a:solidFill>
                  <a:schemeClr val="accent1">
                    <a:lumMod val="60000"/>
                    <a:lumOff val="40000"/>
                  </a:schemeClr>
                </a:solidFill>
                <a:latin typeface="Arial" panose="020B0604020202020204" pitchFamily="34" charset="0"/>
                <a:cs typeface="Arial" panose="020B0604020202020204" pitchFamily="34" charset="0"/>
              </a:rPr>
              <a:t>phản</a:t>
            </a:r>
            <a:r>
              <a:rPr lang="en-US" b="1" cap="all">
                <a:solidFill>
                  <a:schemeClr val="accent1">
                    <a:lumMod val="60000"/>
                    <a:lumOff val="40000"/>
                  </a:schemeClr>
                </a:solidFill>
                <a:latin typeface="Arial" panose="020B0604020202020204" pitchFamily="34" charset="0"/>
                <a:cs typeface="Arial" panose="020B0604020202020204" pitchFamily="34" charset="0"/>
              </a:rPr>
              <a:t> vệ</a:t>
            </a:r>
            <a:endParaRPr lang="en-US" sz="2700" b="1" cap="all" dirty="0">
              <a:solidFill>
                <a:srgbClr val="FF00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020633" y="2905409"/>
            <a:ext cx="4660583" cy="3491200"/>
          </a:xfrm>
          <a:prstGeom prst="rect">
            <a:avLst/>
          </a:prstGeom>
        </p:spPr>
      </p:pic>
    </p:spTree>
    <p:extLst>
      <p:ext uri="{BB962C8B-B14F-4D97-AF65-F5344CB8AC3E}">
        <p14:creationId xmlns:p14="http://schemas.microsoft.com/office/powerpoint/2010/main" val="640575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505" y="1177447"/>
            <a:ext cx="8944495" cy="5680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6036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8255" y="1835293"/>
            <a:ext cx="561975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2458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510" y="134713"/>
            <a:ext cx="6589199" cy="1280890"/>
          </a:xfrm>
        </p:spPr>
        <p:txBody>
          <a:bodyPr>
            <a:normAutofit/>
          </a:bodyPr>
          <a:lstStyle/>
          <a:p>
            <a:pPr algn="ctr"/>
            <a:r>
              <a:rPr lang="en-US" sz="4000" b="1" dirty="0" err="1">
                <a:solidFill>
                  <a:schemeClr val="accent1">
                    <a:lumMod val="60000"/>
                    <a:lumOff val="40000"/>
                  </a:schemeClr>
                </a:solidFill>
                <a:latin typeface="Arial" panose="020B0604020202020204" pitchFamily="34" charset="0"/>
                <a:cs typeface="Arial" panose="020B0604020202020204" pitchFamily="34" charset="0"/>
              </a:rPr>
              <a:t>Phù</a:t>
            </a:r>
            <a:r>
              <a:rPr lang="en-US" sz="4000" b="1" dirty="0">
                <a:solidFill>
                  <a:schemeClr val="accent1">
                    <a:lumMod val="60000"/>
                    <a:lumOff val="40000"/>
                  </a:schemeClr>
                </a:solidFill>
                <a:latin typeface="Arial" panose="020B0604020202020204" pitchFamily="34" charset="0"/>
                <a:cs typeface="Arial" panose="020B0604020202020204" pitchFamily="34" charset="0"/>
              </a:rPr>
              <a:t> </a:t>
            </a:r>
            <a:r>
              <a:rPr lang="en-US" sz="4000" b="1" dirty="0" err="1">
                <a:solidFill>
                  <a:schemeClr val="accent1">
                    <a:lumMod val="60000"/>
                    <a:lumOff val="40000"/>
                  </a:schemeClr>
                </a:solidFill>
                <a:latin typeface="Arial" panose="020B0604020202020204" pitchFamily="34" charset="0"/>
                <a:cs typeface="Arial" panose="020B0604020202020204" pitchFamily="34" charset="0"/>
              </a:rPr>
              <a:t>mạch</a:t>
            </a:r>
            <a:endParaRPr lang="en-US" sz="4000" b="1" dirty="0">
              <a:solidFill>
                <a:schemeClr val="accent1">
                  <a:lumMod val="60000"/>
                  <a:lumOff val="40000"/>
                </a:schemeClr>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r="12835"/>
          <a:stretch/>
        </p:blipFill>
        <p:spPr>
          <a:xfrm>
            <a:off x="195331" y="2229253"/>
            <a:ext cx="3848635" cy="3244268"/>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8113" y="2229253"/>
            <a:ext cx="5117143" cy="3244268"/>
          </a:xfrm>
          <a:prstGeom prst="rect">
            <a:avLst/>
          </a:prstGeom>
        </p:spPr>
      </p:pic>
    </p:spTree>
    <p:extLst>
      <p:ext uri="{BB962C8B-B14F-4D97-AF65-F5344CB8AC3E}">
        <p14:creationId xmlns:p14="http://schemas.microsoft.com/office/powerpoint/2010/main" val="1632643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8307" y="180357"/>
            <a:ext cx="6589199" cy="1280890"/>
          </a:xfrm>
        </p:spPr>
        <p:txBody>
          <a:bodyPr>
            <a:normAutofit/>
          </a:bodyPr>
          <a:lstStyle/>
          <a:p>
            <a:pPr algn="ctr"/>
            <a:r>
              <a:rPr lang="en-US" sz="4000" b="1" dirty="0" err="1">
                <a:solidFill>
                  <a:schemeClr val="accent1">
                    <a:lumMod val="60000"/>
                    <a:lumOff val="40000"/>
                  </a:schemeClr>
                </a:solidFill>
                <a:latin typeface="Arial" panose="020B0604020202020204" pitchFamily="34" charset="0"/>
                <a:cs typeface="Arial" panose="020B0604020202020204" pitchFamily="34" charset="0"/>
              </a:rPr>
              <a:t>Ca</a:t>
            </a:r>
            <a:r>
              <a:rPr lang="en-US" sz="4000" b="1" dirty="0">
                <a:solidFill>
                  <a:schemeClr val="accent1">
                    <a:lumMod val="60000"/>
                    <a:lumOff val="40000"/>
                  </a:schemeClr>
                </a:solidFill>
                <a:latin typeface="Arial" panose="020B0604020202020204" pitchFamily="34" charset="0"/>
                <a:cs typeface="Arial" panose="020B0604020202020204" pitchFamily="34" charset="0"/>
              </a:rPr>
              <a:t> </a:t>
            </a:r>
            <a:r>
              <a:rPr lang="en-US" sz="4000" b="1" dirty="0" err="1">
                <a:solidFill>
                  <a:schemeClr val="accent1">
                    <a:lumMod val="60000"/>
                    <a:lumOff val="40000"/>
                  </a:schemeClr>
                </a:solidFill>
                <a:latin typeface="Arial" panose="020B0604020202020204" pitchFamily="34" charset="0"/>
                <a:cs typeface="Arial" panose="020B0604020202020204" pitchFamily="34" charset="0"/>
              </a:rPr>
              <a:t>xử</a:t>
            </a:r>
            <a:r>
              <a:rPr lang="en-US" sz="4000" b="1" dirty="0">
                <a:solidFill>
                  <a:schemeClr val="accent1">
                    <a:lumMod val="60000"/>
                    <a:lumOff val="40000"/>
                  </a:schemeClr>
                </a:solidFill>
                <a:latin typeface="Arial" panose="020B0604020202020204" pitchFamily="34" charset="0"/>
                <a:cs typeface="Arial" panose="020B0604020202020204" pitchFamily="34" charset="0"/>
              </a:rPr>
              <a:t> </a:t>
            </a:r>
            <a:r>
              <a:rPr lang="en-US" sz="4000" b="1" dirty="0" err="1">
                <a:solidFill>
                  <a:schemeClr val="accent1">
                    <a:lumMod val="60000"/>
                    <a:lumOff val="40000"/>
                  </a:schemeClr>
                </a:solidFill>
                <a:latin typeface="Arial" panose="020B0604020202020204" pitchFamily="34" charset="0"/>
                <a:cs typeface="Arial" panose="020B0604020202020204" pitchFamily="34" charset="0"/>
              </a:rPr>
              <a:t>trí</a:t>
            </a:r>
            <a:r>
              <a:rPr lang="en-US" sz="4000" b="1" dirty="0">
                <a:solidFill>
                  <a:schemeClr val="accent1">
                    <a:lumMod val="60000"/>
                    <a:lumOff val="40000"/>
                  </a:schemeClr>
                </a:solidFill>
                <a:latin typeface="Arial" panose="020B0604020202020204" pitchFamily="34" charset="0"/>
                <a:cs typeface="Arial" panose="020B0604020202020204" pitchFamily="34" charset="0"/>
              </a:rPr>
              <a:t> </a:t>
            </a:r>
            <a:r>
              <a:rPr lang="en-US" sz="4000" b="1" dirty="0" err="1">
                <a:solidFill>
                  <a:schemeClr val="accent1">
                    <a:lumMod val="60000"/>
                    <a:lumOff val="40000"/>
                  </a:schemeClr>
                </a:solidFill>
                <a:latin typeface="Arial" panose="020B0604020202020204" pitchFamily="34" charset="0"/>
                <a:cs typeface="Arial" panose="020B0604020202020204" pitchFamily="34" charset="0"/>
              </a:rPr>
              <a:t>sốc</a:t>
            </a:r>
            <a:r>
              <a:rPr lang="en-US" sz="4000" b="1" dirty="0">
                <a:solidFill>
                  <a:schemeClr val="accent1">
                    <a:lumMod val="60000"/>
                    <a:lumOff val="40000"/>
                  </a:schemeClr>
                </a:solidFill>
                <a:latin typeface="Arial" panose="020B0604020202020204" pitchFamily="34" charset="0"/>
                <a:cs typeface="Arial" panose="020B0604020202020204" pitchFamily="34" charset="0"/>
              </a:rPr>
              <a:t> </a:t>
            </a:r>
            <a:r>
              <a:rPr lang="en-US" sz="4000" b="1" dirty="0" err="1">
                <a:solidFill>
                  <a:schemeClr val="accent1">
                    <a:lumMod val="60000"/>
                    <a:lumOff val="40000"/>
                  </a:schemeClr>
                </a:solidFill>
                <a:latin typeface="Arial" panose="020B0604020202020204" pitchFamily="34" charset="0"/>
                <a:cs typeface="Arial" panose="020B0604020202020204" pitchFamily="34" charset="0"/>
              </a:rPr>
              <a:t>phản</a:t>
            </a:r>
            <a:r>
              <a:rPr lang="en-US" sz="4000" b="1" dirty="0">
                <a:solidFill>
                  <a:schemeClr val="accent1">
                    <a:lumMod val="60000"/>
                    <a:lumOff val="40000"/>
                  </a:schemeClr>
                </a:solidFill>
                <a:latin typeface="Arial" panose="020B0604020202020204" pitchFamily="34" charset="0"/>
                <a:cs typeface="Arial" panose="020B0604020202020204" pitchFamily="34" charset="0"/>
              </a:rPr>
              <a:t> </a:t>
            </a:r>
            <a:r>
              <a:rPr lang="en-US" sz="4000" b="1" dirty="0" err="1">
                <a:solidFill>
                  <a:schemeClr val="accent1">
                    <a:lumMod val="60000"/>
                    <a:lumOff val="40000"/>
                  </a:schemeClr>
                </a:solidFill>
                <a:latin typeface="Arial" panose="020B0604020202020204" pitchFamily="34" charset="0"/>
                <a:cs typeface="Arial" panose="020B0604020202020204" pitchFamily="34" charset="0"/>
              </a:rPr>
              <a:t>vệ</a:t>
            </a:r>
            <a:r>
              <a:rPr lang="en-US" sz="4000" b="1" dirty="0">
                <a:solidFill>
                  <a:schemeClr val="accent1">
                    <a:lumMod val="60000"/>
                    <a:lumOff val="40000"/>
                  </a:schemeClr>
                </a:solidFill>
                <a:latin typeface="Arial" panose="020B0604020202020204" pitchFamily="34" charset="0"/>
                <a:cs typeface="Arial" panose="020B0604020202020204" pitchFamily="34" charset="0"/>
              </a:rPr>
              <a:t> </a:t>
            </a: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901" y="1545233"/>
            <a:ext cx="8346209" cy="4599972"/>
          </a:xfrm>
        </p:spPr>
      </p:pic>
    </p:spTree>
    <p:extLst>
      <p:ext uri="{BB962C8B-B14F-4D97-AF65-F5344CB8AC3E}">
        <p14:creationId xmlns:p14="http://schemas.microsoft.com/office/powerpoint/2010/main" val="1535348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0340" y="94934"/>
            <a:ext cx="6413046" cy="1280890"/>
          </a:xfrm>
        </p:spPr>
        <p:txBody>
          <a:bodyPr>
            <a:normAutofit/>
          </a:bodyPr>
          <a:lstStyle/>
          <a:p>
            <a:pPr algn="ctr"/>
            <a:r>
              <a:rPr lang="en-US" sz="4000" dirty="0" err="1">
                <a:solidFill>
                  <a:schemeClr val="accent1">
                    <a:lumMod val="60000"/>
                    <a:lumOff val="40000"/>
                  </a:schemeClr>
                </a:solidFill>
                <a:latin typeface="Arial" panose="020B0604020202020204" pitchFamily="34" charset="0"/>
                <a:cs typeface="Arial" panose="020B0604020202020204" pitchFamily="34" charset="0"/>
              </a:rPr>
              <a:t>Xử</a:t>
            </a:r>
            <a:r>
              <a:rPr lang="en-US" sz="4000" dirty="0">
                <a:solidFill>
                  <a:schemeClr val="accent1">
                    <a:lumMod val="60000"/>
                    <a:lumOff val="40000"/>
                  </a:schemeClr>
                </a:solidFill>
                <a:latin typeface="Arial" panose="020B0604020202020204" pitchFamily="34" charset="0"/>
                <a:cs typeface="Arial" panose="020B0604020202020204" pitchFamily="34" charset="0"/>
              </a:rPr>
              <a:t> </a:t>
            </a:r>
            <a:r>
              <a:rPr lang="en-US" sz="4000" dirty="0" err="1">
                <a:solidFill>
                  <a:schemeClr val="accent1">
                    <a:lumMod val="60000"/>
                    <a:lumOff val="40000"/>
                  </a:schemeClr>
                </a:solidFill>
                <a:latin typeface="Arial" panose="020B0604020202020204" pitchFamily="34" charset="0"/>
                <a:cs typeface="Arial" panose="020B0604020202020204" pitchFamily="34" charset="0"/>
              </a:rPr>
              <a:t>trí</a:t>
            </a:r>
            <a:r>
              <a:rPr lang="en-US" sz="4000" dirty="0">
                <a:solidFill>
                  <a:schemeClr val="accent1">
                    <a:lumMod val="60000"/>
                    <a:lumOff val="40000"/>
                  </a:schemeClr>
                </a:solidFill>
                <a:latin typeface="Arial" panose="020B0604020202020204" pitchFamily="34" charset="0"/>
                <a:cs typeface="Arial" panose="020B0604020202020204" pitchFamily="34" charset="0"/>
              </a:rPr>
              <a:t> </a:t>
            </a:r>
            <a:r>
              <a:rPr lang="en-US" sz="4000" dirty="0" err="1">
                <a:solidFill>
                  <a:schemeClr val="accent1">
                    <a:lumMod val="60000"/>
                    <a:lumOff val="40000"/>
                  </a:schemeClr>
                </a:solidFill>
                <a:latin typeface="Arial" panose="020B0604020202020204" pitchFamily="34" charset="0"/>
                <a:cs typeface="Arial" panose="020B0604020202020204" pitchFamily="34" charset="0"/>
              </a:rPr>
              <a:t>phản</a:t>
            </a:r>
            <a:r>
              <a:rPr lang="en-US" sz="4000" dirty="0">
                <a:solidFill>
                  <a:schemeClr val="accent1">
                    <a:lumMod val="60000"/>
                    <a:lumOff val="40000"/>
                  </a:schemeClr>
                </a:solidFill>
                <a:latin typeface="Arial" panose="020B0604020202020204" pitchFamily="34" charset="0"/>
                <a:cs typeface="Arial" panose="020B0604020202020204" pitchFamily="34" charset="0"/>
              </a:rPr>
              <a:t> </a:t>
            </a:r>
            <a:r>
              <a:rPr lang="en-US" sz="4000" dirty="0" err="1">
                <a:solidFill>
                  <a:schemeClr val="accent1">
                    <a:lumMod val="60000"/>
                    <a:lumOff val="40000"/>
                  </a:schemeClr>
                </a:solidFill>
                <a:latin typeface="Arial" panose="020B0604020202020204" pitchFamily="34" charset="0"/>
                <a:cs typeface="Arial" panose="020B0604020202020204" pitchFamily="34" charset="0"/>
              </a:rPr>
              <a:t>vệ</a:t>
            </a:r>
            <a:endParaRPr lang="en-US" sz="4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69701" y="889348"/>
            <a:ext cx="8190964" cy="5060515"/>
          </a:xfrm>
        </p:spPr>
        <p:txBody>
          <a:bodyPr>
            <a:normAutofit/>
          </a:bodyPr>
          <a:lstStyle/>
          <a:p>
            <a:pPr algn="just"/>
            <a:r>
              <a:rPr lang="en-US" sz="2800" dirty="0" err="1">
                <a:solidFill>
                  <a:srgbClr val="002060"/>
                </a:solidFill>
                <a:latin typeface="Arial" panose="020B0604020202020204" pitchFamily="34" charset="0"/>
                <a:cs typeface="Arial" panose="020B0604020202020204" pitchFamily="34" charset="0"/>
              </a:rPr>
              <a:t>Nguyên</a:t>
            </a:r>
            <a:r>
              <a:rPr lang="en-US" sz="2800" dirty="0">
                <a:solidFill>
                  <a:srgbClr val="002060"/>
                </a:solidFill>
                <a:latin typeface="Arial" panose="020B0604020202020204" pitchFamily="34" charset="0"/>
                <a:cs typeface="Arial" panose="020B0604020202020204" pitchFamily="34" charset="0"/>
              </a:rPr>
              <a:t> </a:t>
            </a:r>
            <a:r>
              <a:rPr lang="en-US" sz="2800" dirty="0" err="1">
                <a:solidFill>
                  <a:srgbClr val="002060"/>
                </a:solidFill>
                <a:latin typeface="Arial" panose="020B0604020202020204" pitchFamily="34" charset="0"/>
                <a:cs typeface="Arial" panose="020B0604020202020204" pitchFamily="34" charset="0"/>
              </a:rPr>
              <a:t>tắc</a:t>
            </a:r>
            <a:r>
              <a:rPr lang="en-US" sz="2800" dirty="0">
                <a:solidFill>
                  <a:srgbClr val="002060"/>
                </a:solidFill>
                <a:latin typeface="Arial" panose="020B0604020202020204" pitchFamily="34" charset="0"/>
                <a:cs typeface="Arial" panose="020B0604020202020204" pitchFamily="34" charset="0"/>
              </a:rPr>
              <a:t> </a:t>
            </a:r>
            <a:r>
              <a:rPr lang="en-US" sz="2800" dirty="0" err="1">
                <a:solidFill>
                  <a:srgbClr val="002060"/>
                </a:solidFill>
                <a:latin typeface="Arial" panose="020B0604020202020204" pitchFamily="34" charset="0"/>
                <a:cs typeface="Arial" panose="020B0604020202020204" pitchFamily="34" charset="0"/>
              </a:rPr>
              <a:t>chung</a:t>
            </a:r>
            <a:endParaRPr lang="en-US" sz="2800" dirty="0">
              <a:solidFill>
                <a:srgbClr val="002060"/>
              </a:solidFill>
              <a:latin typeface="Arial" panose="020B0604020202020204" pitchFamily="34" charset="0"/>
              <a:cs typeface="Arial" panose="020B0604020202020204" pitchFamily="34" charset="0"/>
            </a:endParaRPr>
          </a:p>
          <a:p>
            <a:pPr marL="400050" lvl="1" indent="0" algn="just">
              <a:buNone/>
            </a:pPr>
            <a:r>
              <a:rPr lang="en-US" sz="2800" i="1" dirty="0">
                <a:solidFill>
                  <a:srgbClr val="002060"/>
                </a:solidFill>
                <a:latin typeface="Arial" panose="020B0604020202020204" pitchFamily="34" charset="0"/>
                <a:cs typeface="Arial" panose="020B0604020202020204" pitchFamily="34" charset="0"/>
              </a:rPr>
              <a:t>“</a:t>
            </a:r>
            <a:r>
              <a:rPr lang="vi-VN" sz="2800" i="1" dirty="0">
                <a:solidFill>
                  <a:srgbClr val="002060"/>
                </a:solidFill>
                <a:latin typeface="Arial" panose="020B0604020202020204" pitchFamily="34" charset="0"/>
                <a:cs typeface="Arial" panose="020B0604020202020204" pitchFamily="34" charset="0"/>
              </a:rPr>
              <a:t>Thông tư số 51/2017/TT-BYT ngày 29 tháng 12 năm 2017 của Bộ trưởng Bộ Y tế</a:t>
            </a:r>
            <a:r>
              <a:rPr lang="en-US" sz="2800" i="1" dirty="0">
                <a:solidFill>
                  <a:srgbClr val="002060"/>
                </a:solidFill>
                <a:latin typeface="Arial" panose="020B0604020202020204" pitchFamily="34" charset="0"/>
                <a:cs typeface="Arial" panose="020B0604020202020204" pitchFamily="34" charset="0"/>
              </a:rPr>
              <a:t>”</a:t>
            </a:r>
          </a:p>
          <a:p>
            <a:pPr marL="400050" lvl="1" indent="0" algn="just">
              <a:buNone/>
            </a:pPr>
            <a:r>
              <a:rPr lang="vi-VN" sz="2800" dirty="0">
                <a:solidFill>
                  <a:srgbClr val="002060"/>
                </a:solidFill>
                <a:latin typeface="Arial" panose="020B0604020202020204" pitchFamily="34" charset="0"/>
                <a:cs typeface="Arial" panose="020B0604020202020204" pitchFamily="34" charset="0"/>
              </a:rPr>
              <a:t>Thông tư này có hiệu lực từ ngày 15 tháng 02 năm 2018.</a:t>
            </a:r>
            <a:endParaRPr lang="en-US" sz="2800" b="1" dirty="0">
              <a:solidFill>
                <a:srgbClr val="002060"/>
              </a:solidFill>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1662488262"/>
              </p:ext>
            </p:extLst>
          </p:nvPr>
        </p:nvGraphicFramePr>
        <p:xfrm>
          <a:off x="1273480" y="3175696"/>
          <a:ext cx="7432110" cy="32626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6047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170" y="160470"/>
            <a:ext cx="5923791" cy="1280890"/>
          </a:xfrm>
        </p:spPr>
        <p:txBody>
          <a:bodyPr>
            <a:normAutofit/>
          </a:bodyPr>
          <a:lstStyle/>
          <a:p>
            <a:pPr algn="ctr"/>
            <a:r>
              <a:rPr lang="en-US" sz="4000" b="1" dirty="0" err="1">
                <a:solidFill>
                  <a:schemeClr val="accent1">
                    <a:lumMod val="60000"/>
                    <a:lumOff val="40000"/>
                  </a:schemeClr>
                </a:solidFill>
                <a:latin typeface="Arial" panose="020B0604020202020204" pitchFamily="34" charset="0"/>
                <a:cs typeface="Arial" panose="020B0604020202020204" pitchFamily="34" charset="0"/>
              </a:rPr>
              <a:t>Nguyên</a:t>
            </a:r>
            <a:r>
              <a:rPr lang="en-US" sz="4000" b="1" dirty="0">
                <a:solidFill>
                  <a:schemeClr val="accent1">
                    <a:lumMod val="60000"/>
                    <a:lumOff val="40000"/>
                  </a:schemeClr>
                </a:solidFill>
                <a:latin typeface="Arial" panose="020B0604020202020204" pitchFamily="34" charset="0"/>
                <a:cs typeface="Arial" panose="020B0604020202020204" pitchFamily="34" charset="0"/>
              </a:rPr>
              <a:t> </a:t>
            </a:r>
            <a:r>
              <a:rPr lang="en-US" sz="4000" b="1" dirty="0" err="1">
                <a:solidFill>
                  <a:schemeClr val="accent1">
                    <a:lumMod val="60000"/>
                    <a:lumOff val="40000"/>
                  </a:schemeClr>
                </a:solidFill>
                <a:latin typeface="Arial" panose="020B0604020202020204" pitchFamily="34" charset="0"/>
                <a:cs typeface="Arial" panose="020B0604020202020204" pitchFamily="34" charset="0"/>
              </a:rPr>
              <a:t>tắc</a:t>
            </a:r>
            <a:r>
              <a:rPr lang="en-US" sz="4000" b="1" dirty="0">
                <a:solidFill>
                  <a:schemeClr val="accent1">
                    <a:lumMod val="60000"/>
                    <a:lumOff val="40000"/>
                  </a:schemeClr>
                </a:solidFill>
                <a:latin typeface="Arial" panose="020B0604020202020204" pitchFamily="34" charset="0"/>
                <a:cs typeface="Arial" panose="020B0604020202020204" pitchFamily="34" charset="0"/>
              </a:rPr>
              <a:t> </a:t>
            </a:r>
            <a:r>
              <a:rPr lang="en-US" sz="4000" b="1" dirty="0" err="1">
                <a:solidFill>
                  <a:schemeClr val="accent1">
                    <a:lumMod val="60000"/>
                    <a:lumOff val="40000"/>
                  </a:schemeClr>
                </a:solidFill>
                <a:latin typeface="Arial" panose="020B0604020202020204" pitchFamily="34" charset="0"/>
                <a:cs typeface="Arial" panose="020B0604020202020204" pitchFamily="34" charset="0"/>
              </a:rPr>
              <a:t>chung</a:t>
            </a:r>
            <a:endParaRPr lang="en-US" sz="4000" b="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27902" y="1592687"/>
            <a:ext cx="8152326" cy="5001296"/>
          </a:xfrm>
        </p:spPr>
        <p:txBody>
          <a:bodyPr>
            <a:noAutofit/>
          </a:bodyPr>
          <a:lstStyle/>
          <a:p>
            <a:pPr marL="0" indent="0" algn="just">
              <a:lnSpc>
                <a:spcPct val="150000"/>
              </a:lnSpc>
              <a:buNone/>
            </a:pPr>
            <a:r>
              <a:rPr lang="en-US" sz="2400" dirty="0">
                <a:solidFill>
                  <a:srgbClr val="0070C0"/>
                </a:solidFill>
                <a:latin typeface="Arial" panose="020B0604020202020204" pitchFamily="34" charset="0"/>
                <a:cs typeface="Arial" panose="020B0604020202020204" pitchFamily="34" charset="0"/>
              </a:rPr>
              <a:t>1. </a:t>
            </a:r>
            <a:r>
              <a:rPr lang="vi-VN" sz="2400" dirty="0">
                <a:solidFill>
                  <a:srgbClr val="0070C0"/>
                </a:solidFill>
                <a:latin typeface="Arial" panose="020B0604020202020204" pitchFamily="34" charset="0"/>
                <a:cs typeface="Arial" panose="020B0604020202020204" pitchFamily="34" charset="0"/>
              </a:rPr>
              <a:t>Tất cả trường hợp phản vệ phải được phát hiện sớm, xử trí khẩn cấp, kịp thời ngay tại chỗ và theo dõi liên tục ít nhất trong vòng 24 giờ.</a:t>
            </a:r>
          </a:p>
          <a:p>
            <a:pPr marL="0" indent="0" algn="just">
              <a:lnSpc>
                <a:spcPct val="150000"/>
              </a:lnSpc>
              <a:buNone/>
            </a:pPr>
            <a:r>
              <a:rPr lang="vi-VN" sz="2400" dirty="0">
                <a:solidFill>
                  <a:srgbClr val="3366FF"/>
                </a:solidFill>
                <a:latin typeface="Arial" panose="020B0604020202020204" pitchFamily="34" charset="0"/>
                <a:cs typeface="Arial" panose="020B0604020202020204" pitchFamily="34" charset="0"/>
              </a:rPr>
              <a:t>2. Bác sĩ, điều dưỡng, hộ sinh viên, kỹ thuật viên, nhân viên y tế khác phải xử trí ban đầu cấp cứu phản vệ.</a:t>
            </a:r>
          </a:p>
          <a:p>
            <a:pPr marL="0" indent="0" algn="just">
              <a:lnSpc>
                <a:spcPct val="150000"/>
              </a:lnSpc>
              <a:buNone/>
            </a:pPr>
            <a:r>
              <a:rPr lang="vi-VN" sz="2400" dirty="0">
                <a:solidFill>
                  <a:srgbClr val="002060"/>
                </a:solidFill>
                <a:latin typeface="Arial" panose="020B0604020202020204" pitchFamily="34" charset="0"/>
                <a:cs typeface="Arial" panose="020B0604020202020204" pitchFamily="34" charset="0"/>
              </a:rPr>
              <a:t>3. </a:t>
            </a:r>
            <a:r>
              <a:rPr lang="vi-VN" sz="2400" b="1" dirty="0">
                <a:solidFill>
                  <a:srgbClr val="002060"/>
                </a:solidFill>
                <a:latin typeface="Arial" panose="020B0604020202020204" pitchFamily="34" charset="0"/>
                <a:cs typeface="Arial" panose="020B0604020202020204" pitchFamily="34" charset="0"/>
              </a:rPr>
              <a:t>Adrenalin là thuốc thiết yếu, quan trọng hàng đầu cứu sống người bệnh bị phản vệ,</a:t>
            </a:r>
            <a:r>
              <a:rPr lang="vi-VN" sz="2400" dirty="0">
                <a:solidFill>
                  <a:srgbClr val="002060"/>
                </a:solidFill>
                <a:latin typeface="Arial" panose="020B0604020202020204" pitchFamily="34" charset="0"/>
                <a:cs typeface="Arial" panose="020B0604020202020204" pitchFamily="34" charset="0"/>
              </a:rPr>
              <a:t> phải được tiêm bắp ngay khi chẩn đoán phản vệ từ độ II trở lên.</a:t>
            </a:r>
          </a:p>
          <a:p>
            <a:pPr marL="0" indent="0" algn="just">
              <a:lnSpc>
                <a:spcPct val="150000"/>
              </a:lnSpc>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6347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xplosion 2 3"/>
          <p:cNvSpPr/>
          <p:nvPr/>
        </p:nvSpPr>
        <p:spPr>
          <a:xfrm>
            <a:off x="1052185" y="-1"/>
            <a:ext cx="7478040" cy="6137753"/>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400" b="1" dirty="0" err="1"/>
              <a:t>Tại</a:t>
            </a:r>
            <a:r>
              <a:rPr lang="fr-FR" sz="4400" b="1" dirty="0"/>
              <a:t> </a:t>
            </a:r>
            <a:r>
              <a:rPr lang="fr-FR" sz="4400" b="1" dirty="0" err="1"/>
              <a:t>sao</a:t>
            </a:r>
            <a:r>
              <a:rPr lang="fr-FR" sz="4400" b="1" dirty="0"/>
              <a:t> </a:t>
            </a:r>
            <a:r>
              <a:rPr lang="fr-FR" sz="4400" b="1" dirty="0" err="1"/>
              <a:t>lại</a:t>
            </a:r>
            <a:r>
              <a:rPr lang="fr-FR" sz="4400" b="1" dirty="0"/>
              <a:t> là </a:t>
            </a:r>
            <a:r>
              <a:rPr lang="fr-FR" sz="4400" b="1" dirty="0" err="1">
                <a:solidFill>
                  <a:srgbClr val="FFFF00"/>
                </a:solidFill>
              </a:rPr>
              <a:t>adrenalin</a:t>
            </a:r>
            <a:r>
              <a:rPr lang="fr-FR" sz="4400" b="1" dirty="0">
                <a:solidFill>
                  <a:srgbClr val="FFFF00"/>
                </a:solidFill>
              </a:rPr>
              <a:t>?</a:t>
            </a:r>
            <a:r>
              <a:rPr lang="fr-FR" sz="2800" dirty="0"/>
              <a:t> </a:t>
            </a:r>
            <a:endParaRPr lang="en-US" sz="2800" dirty="0"/>
          </a:p>
        </p:txBody>
      </p:sp>
    </p:spTree>
    <p:extLst>
      <p:ext uri="{BB962C8B-B14F-4D97-AF65-F5344CB8AC3E}">
        <p14:creationId xmlns:p14="http://schemas.microsoft.com/office/powerpoint/2010/main" val="1226317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746" y="1219236"/>
            <a:ext cx="7257612" cy="5065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554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Explosion 1 3"/>
          <p:cNvSpPr/>
          <p:nvPr/>
        </p:nvSpPr>
        <p:spPr>
          <a:xfrm>
            <a:off x="951977" y="400834"/>
            <a:ext cx="8492647" cy="6638793"/>
          </a:xfrm>
          <a:prstGeom prst="irregularSeal1">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200" b="1" dirty="0">
                <a:solidFill>
                  <a:srgbClr val="FFFF00"/>
                </a:solidFill>
              </a:rPr>
              <a:t>Tại sao lại sử dụng đường tiêm bắp và vị trí tiêm bắp nào là tốt nhất?</a:t>
            </a:r>
            <a:endParaRPr lang="vi-VN" sz="3200" dirty="0">
              <a:solidFill>
                <a:srgbClr val="FFFF00"/>
              </a:solidFill>
            </a:endParaRPr>
          </a:p>
        </p:txBody>
      </p:sp>
    </p:spTree>
    <p:extLst>
      <p:ext uri="{BB962C8B-B14F-4D97-AF65-F5344CB8AC3E}">
        <p14:creationId xmlns:p14="http://schemas.microsoft.com/office/powerpoint/2010/main" val="419057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4197909"/>
              </p:ext>
            </p:extLst>
          </p:nvPr>
        </p:nvGraphicFramePr>
        <p:xfrm>
          <a:off x="1141434" y="1118990"/>
          <a:ext cx="6812593" cy="4480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3430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269" y="277779"/>
            <a:ext cx="8186817" cy="1280890"/>
          </a:xfrm>
        </p:spPr>
        <p:txBody>
          <a:bodyPr>
            <a:normAutofit/>
          </a:bodyPr>
          <a:lstStyle/>
          <a:p>
            <a:pPr algn="ctr"/>
            <a:r>
              <a:rPr lang="en-US" sz="4400" b="1" dirty="0" err="1">
                <a:solidFill>
                  <a:schemeClr val="accent1">
                    <a:lumMod val="60000"/>
                    <a:lumOff val="40000"/>
                  </a:schemeClr>
                </a:solidFill>
                <a:latin typeface="Arial" panose="020B0604020202020204" pitchFamily="34" charset="0"/>
                <a:cs typeface="Arial" panose="020B0604020202020204" pitchFamily="34" charset="0"/>
              </a:rPr>
              <a:t>Mục</a:t>
            </a:r>
            <a:r>
              <a:rPr lang="en-US" sz="4400" b="1" dirty="0">
                <a:solidFill>
                  <a:schemeClr val="accent1">
                    <a:lumMod val="60000"/>
                    <a:lumOff val="40000"/>
                  </a:schemeClr>
                </a:solidFill>
                <a:latin typeface="Arial" panose="020B0604020202020204" pitchFamily="34" charset="0"/>
                <a:cs typeface="Arial" panose="020B0604020202020204" pitchFamily="34" charset="0"/>
              </a:rPr>
              <a:t> </a:t>
            </a:r>
            <a:r>
              <a:rPr lang="en-US" sz="4400" b="1" dirty="0" err="1">
                <a:solidFill>
                  <a:schemeClr val="accent1">
                    <a:lumMod val="60000"/>
                    <a:lumOff val="40000"/>
                  </a:schemeClr>
                </a:solidFill>
                <a:latin typeface="Arial" panose="020B0604020202020204" pitchFamily="34" charset="0"/>
                <a:cs typeface="Arial" panose="020B0604020202020204" pitchFamily="34" charset="0"/>
              </a:rPr>
              <a:t>tiêu</a:t>
            </a:r>
            <a:endParaRPr lang="en-US" sz="4400" b="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21268" y="1651267"/>
            <a:ext cx="8186818" cy="4039564"/>
          </a:xfrm>
        </p:spPr>
        <p:txBody>
          <a:bodyPr/>
          <a:lstStyle/>
          <a:p>
            <a:pPr marL="0" indent="0">
              <a:buNone/>
            </a:pPr>
            <a:endParaRPr lang="en-US" dirty="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2654328424"/>
              </p:ext>
            </p:extLst>
          </p:nvPr>
        </p:nvGraphicFramePr>
        <p:xfrm>
          <a:off x="421268" y="1431347"/>
          <a:ext cx="6624236" cy="3738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p:cNvSpPr/>
          <p:nvPr/>
        </p:nvSpPr>
        <p:spPr>
          <a:xfrm>
            <a:off x="605308" y="1754298"/>
            <a:ext cx="540912" cy="58965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1.</a:t>
            </a:r>
          </a:p>
        </p:txBody>
      </p:sp>
      <p:sp>
        <p:nvSpPr>
          <p:cNvPr id="6" name="Oval 5"/>
          <p:cNvSpPr/>
          <p:nvPr/>
        </p:nvSpPr>
        <p:spPr>
          <a:xfrm>
            <a:off x="989528" y="2642449"/>
            <a:ext cx="540912" cy="58965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2.</a:t>
            </a:r>
          </a:p>
        </p:txBody>
      </p:sp>
      <p:sp>
        <p:nvSpPr>
          <p:cNvPr id="7" name="Oval 6"/>
          <p:cNvSpPr/>
          <p:nvPr/>
        </p:nvSpPr>
        <p:spPr>
          <a:xfrm>
            <a:off x="925134" y="3427735"/>
            <a:ext cx="540912" cy="58965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3.</a:t>
            </a:r>
          </a:p>
        </p:txBody>
      </p:sp>
      <p:sp>
        <p:nvSpPr>
          <p:cNvPr id="8" name="Oval 7"/>
          <p:cNvSpPr/>
          <p:nvPr/>
        </p:nvSpPr>
        <p:spPr>
          <a:xfrm>
            <a:off x="605308" y="4323466"/>
            <a:ext cx="540912" cy="58965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3683026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623" y="108955"/>
            <a:ext cx="6589199" cy="1280890"/>
          </a:xfrm>
        </p:spPr>
        <p:txBody>
          <a:bodyPr/>
          <a:lstStyle/>
          <a:p>
            <a:pPr marL="857250" indent="-857250" algn="just">
              <a:buAutoNum type="romanUcPeriod"/>
            </a:pPr>
            <a:r>
              <a:rPr lang="vi-VN" b="1" dirty="0">
                <a:solidFill>
                  <a:schemeClr val="accent1">
                    <a:lumMod val="60000"/>
                    <a:lumOff val="40000"/>
                  </a:schemeClr>
                </a:solidFill>
                <a:latin typeface="Arial" panose="020B0604020202020204" pitchFamily="34" charset="0"/>
                <a:cs typeface="Arial" panose="020B0604020202020204" pitchFamily="34" charset="0"/>
              </a:rPr>
              <a:t>Thành phần hộp thuốc cấp cứu phản vệ:</a:t>
            </a:r>
            <a:endParaRPr lang="en-US" dirty="0">
              <a:solidFill>
                <a:schemeClr val="accent1">
                  <a:lumMod val="60000"/>
                  <a:lumOff val="40000"/>
                </a:schemeClr>
              </a:solidFill>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36964021"/>
              </p:ext>
            </p:extLst>
          </p:nvPr>
        </p:nvGraphicFramePr>
        <p:xfrm>
          <a:off x="1068926" y="1400537"/>
          <a:ext cx="8061465" cy="4926557"/>
        </p:xfrm>
        <a:graphic>
          <a:graphicData uri="http://schemas.openxmlformats.org/drawingml/2006/table">
            <a:tbl>
              <a:tblPr/>
              <a:tblGrid>
                <a:gridCol w="571774">
                  <a:extLst>
                    <a:ext uri="{9D8B030D-6E8A-4147-A177-3AD203B41FA5}">
                      <a16:colId xmlns:a16="http://schemas.microsoft.com/office/drawing/2014/main" val="20000"/>
                    </a:ext>
                  </a:extLst>
                </a:gridCol>
                <a:gridCol w="5363487">
                  <a:extLst>
                    <a:ext uri="{9D8B030D-6E8A-4147-A177-3AD203B41FA5}">
                      <a16:colId xmlns:a16="http://schemas.microsoft.com/office/drawing/2014/main" val="20001"/>
                    </a:ext>
                  </a:extLst>
                </a:gridCol>
                <a:gridCol w="1007788">
                  <a:extLst>
                    <a:ext uri="{9D8B030D-6E8A-4147-A177-3AD203B41FA5}">
                      <a16:colId xmlns:a16="http://schemas.microsoft.com/office/drawing/2014/main" val="20002"/>
                    </a:ext>
                  </a:extLst>
                </a:gridCol>
                <a:gridCol w="1118416">
                  <a:extLst>
                    <a:ext uri="{9D8B030D-6E8A-4147-A177-3AD203B41FA5}">
                      <a16:colId xmlns:a16="http://schemas.microsoft.com/office/drawing/2014/main" val="20003"/>
                    </a:ext>
                  </a:extLst>
                </a:gridCol>
              </a:tblGrid>
              <a:tr h="424250">
                <a:tc>
                  <a:txBody>
                    <a:bodyPr/>
                    <a:lstStyle/>
                    <a:p>
                      <a:pPr algn="ctr">
                        <a:spcBef>
                          <a:spcPts val="600"/>
                        </a:spcBef>
                        <a:spcAft>
                          <a:spcPts val="600"/>
                        </a:spcAft>
                      </a:pPr>
                      <a:r>
                        <a:rPr lang="vi-VN" sz="2000" b="1" dirty="0">
                          <a:solidFill>
                            <a:srgbClr val="FF0000"/>
                          </a:solidFill>
                          <a:effectLst/>
                          <a:latin typeface="Times New Roman" panose="02020603050405020304" pitchFamily="18" charset="0"/>
                          <a:cs typeface="Times New Roman" panose="02020603050405020304" pitchFamily="18" charset="0"/>
                        </a:rPr>
                        <a:t>STT</a:t>
                      </a:r>
                      <a:endParaRPr lang="vi-VN" sz="2000" dirty="0">
                        <a:solidFill>
                          <a:srgbClr val="FF0000"/>
                        </a:solidFill>
                        <a:effectLst/>
                        <a:latin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b="1" dirty="0">
                          <a:solidFill>
                            <a:srgbClr val="FF0000"/>
                          </a:solidFill>
                          <a:effectLst/>
                          <a:latin typeface="Times New Roman" panose="02020603050405020304" pitchFamily="18" charset="0"/>
                          <a:cs typeface="Times New Roman" panose="02020603050405020304" pitchFamily="18" charset="0"/>
                        </a:rPr>
                        <a:t>Nội dung</a:t>
                      </a:r>
                      <a:endParaRPr lang="vi-VN" sz="2000" dirty="0">
                        <a:solidFill>
                          <a:srgbClr val="FF0000"/>
                        </a:solidFill>
                        <a:effectLst/>
                        <a:latin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b="1">
                          <a:solidFill>
                            <a:srgbClr val="FF0000"/>
                          </a:solidFill>
                          <a:effectLst/>
                          <a:latin typeface="Times New Roman" panose="02020603050405020304" pitchFamily="18" charset="0"/>
                          <a:cs typeface="Times New Roman" panose="02020603050405020304" pitchFamily="18" charset="0"/>
                        </a:rPr>
                        <a:t>Đơn vị</a:t>
                      </a:r>
                      <a:endParaRPr lang="vi-VN" sz="2000">
                        <a:solidFill>
                          <a:srgbClr val="FF0000"/>
                        </a:solidFill>
                        <a:effectLst/>
                        <a:latin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b="1" dirty="0">
                          <a:solidFill>
                            <a:srgbClr val="FF0000"/>
                          </a:solidFill>
                          <a:effectLst/>
                          <a:latin typeface="Times New Roman" panose="02020603050405020304" pitchFamily="18" charset="0"/>
                          <a:cs typeface="Times New Roman" panose="02020603050405020304" pitchFamily="18" charset="0"/>
                        </a:rPr>
                        <a:t>Số lượng</a:t>
                      </a:r>
                      <a:endParaRPr lang="vi-VN" sz="2000" dirty="0">
                        <a:solidFill>
                          <a:srgbClr val="FF0000"/>
                        </a:solidFill>
                        <a:effectLst/>
                        <a:latin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45771">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Bef>
                          <a:spcPts val="600"/>
                        </a:spcBef>
                        <a:spcAft>
                          <a:spcPts val="600"/>
                        </a:spcAft>
                      </a:pPr>
                      <a:r>
                        <a:rPr lang="vi-VN" sz="2000" dirty="0">
                          <a:effectLst/>
                          <a:latin typeface="Times New Roman" panose="02020603050405020304" pitchFamily="18" charset="0"/>
                          <a:cs typeface="Times New Roman" panose="02020603050405020304" pitchFamily="18" charset="0"/>
                        </a:rPr>
                        <a:t>Phác đồ, sơ đồ xử trí cấp cứu phản vệ</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bản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22885">
                <a:tc rowSpan="5">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Bef>
                          <a:spcPts val="600"/>
                        </a:spcBef>
                        <a:spcAft>
                          <a:spcPts val="600"/>
                        </a:spcAft>
                      </a:pPr>
                      <a:r>
                        <a:rPr lang="vi-VN" sz="2000" dirty="0">
                          <a:effectLst/>
                          <a:latin typeface="Times New Roman" panose="02020603050405020304" pitchFamily="18" charset="0"/>
                          <a:cs typeface="Times New Roman" panose="02020603050405020304" pitchFamily="18" charset="0"/>
                        </a:rPr>
                        <a:t>Bơm kim tiêm vô khuẩn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22885">
                <a:tc vMerge="1">
                  <a:txBody>
                    <a:bodyPr/>
                    <a:lstStyle/>
                    <a:p>
                      <a:endParaRPr lang="en-US"/>
                    </a:p>
                  </a:txBody>
                  <a:tcPr/>
                </a:tc>
                <a:tc>
                  <a:txBody>
                    <a:bodyPr/>
                    <a:lstStyle/>
                    <a:p>
                      <a:pPr>
                        <a:spcBef>
                          <a:spcPts val="600"/>
                        </a:spcBef>
                        <a:spcAft>
                          <a:spcPts val="600"/>
                        </a:spcAft>
                      </a:pPr>
                      <a:r>
                        <a:rPr lang="vi-VN" sz="2000" dirty="0">
                          <a:effectLst/>
                          <a:latin typeface="Times New Roman" panose="02020603050405020304" pitchFamily="18" charset="0"/>
                          <a:cs typeface="Times New Roman" panose="02020603050405020304" pitchFamily="18" charset="0"/>
                        </a:rPr>
                        <a:t>- Loại 10ml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cái</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02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22885">
                <a:tc vMerge="1">
                  <a:txBody>
                    <a:bodyPr/>
                    <a:lstStyle/>
                    <a:p>
                      <a:endParaRPr lang="en-US"/>
                    </a:p>
                  </a:txBody>
                  <a:tcPr/>
                </a:tc>
                <a:tc>
                  <a:txBody>
                    <a:bodyPr/>
                    <a:lstStyle/>
                    <a:p>
                      <a:pPr>
                        <a:spcBef>
                          <a:spcPts val="600"/>
                        </a:spcBef>
                        <a:spcAft>
                          <a:spcPts val="600"/>
                        </a:spcAft>
                      </a:pPr>
                      <a:r>
                        <a:rPr lang="vi-VN" sz="2000" dirty="0">
                          <a:effectLst/>
                          <a:latin typeface="Times New Roman" panose="02020603050405020304" pitchFamily="18" charset="0"/>
                          <a:cs typeface="Times New Roman" panose="02020603050405020304" pitchFamily="18" charset="0"/>
                        </a:rPr>
                        <a:t>- Loại 5ml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cái</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02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22885">
                <a:tc vMerge="1">
                  <a:txBody>
                    <a:bodyPr/>
                    <a:lstStyle/>
                    <a:p>
                      <a:endParaRPr lang="en-US"/>
                    </a:p>
                  </a:txBody>
                  <a:tcPr/>
                </a:tc>
                <a:tc>
                  <a:txBody>
                    <a:bodyPr/>
                    <a:lstStyle/>
                    <a:p>
                      <a:pPr>
                        <a:spcBef>
                          <a:spcPts val="600"/>
                        </a:spcBef>
                        <a:spcAft>
                          <a:spcPts val="600"/>
                        </a:spcAft>
                      </a:pPr>
                      <a:r>
                        <a:rPr lang="vi-VN" sz="2000" dirty="0">
                          <a:effectLst/>
                          <a:latin typeface="Times New Roman" panose="02020603050405020304" pitchFamily="18" charset="0"/>
                          <a:cs typeface="Times New Roman" panose="02020603050405020304" pitchFamily="18" charset="0"/>
                        </a:rPr>
                        <a:t>- Loại 1ml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cái</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02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22885">
                <a:tc vMerge="1">
                  <a:txBody>
                    <a:bodyPr/>
                    <a:lstStyle/>
                    <a:p>
                      <a:endParaRPr lang="en-US"/>
                    </a:p>
                  </a:txBody>
                  <a:tcPr/>
                </a:tc>
                <a:tc>
                  <a:txBody>
                    <a:bodyPr/>
                    <a:lstStyle/>
                    <a:p>
                      <a:pPr>
                        <a:spcBef>
                          <a:spcPts val="600"/>
                        </a:spcBef>
                        <a:spcAft>
                          <a:spcPts val="600"/>
                        </a:spcAft>
                      </a:pPr>
                      <a:r>
                        <a:rPr lang="vi-VN" sz="2000" dirty="0">
                          <a:effectLst/>
                          <a:latin typeface="Times New Roman" panose="02020603050405020304" pitchFamily="18" charset="0"/>
                          <a:cs typeface="Times New Roman" panose="02020603050405020304" pitchFamily="18" charset="0"/>
                        </a:rPr>
                        <a:t>- Kim tiêm 14-16G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dirty="0">
                          <a:effectLst/>
                          <a:latin typeface="Times New Roman" panose="02020603050405020304" pitchFamily="18" charset="0"/>
                          <a:cs typeface="Times New Roman" panose="02020603050405020304" pitchFamily="18" charset="0"/>
                        </a:rPr>
                        <a:t>cái</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02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645771">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Bef>
                          <a:spcPts val="600"/>
                        </a:spcBef>
                        <a:spcAft>
                          <a:spcPts val="600"/>
                        </a:spcAft>
                      </a:pPr>
                      <a:r>
                        <a:rPr lang="vi-VN" sz="2000">
                          <a:effectLst/>
                          <a:latin typeface="Times New Roman" panose="02020603050405020304" pitchFamily="18" charset="0"/>
                          <a:cs typeface="Times New Roman" panose="02020603050405020304" pitchFamily="18" charset="0"/>
                        </a:rPr>
                        <a:t>Bông tiệt trùng tẩm cồn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dirty="0">
                          <a:effectLst/>
                          <a:latin typeface="Times New Roman" panose="02020603050405020304" pitchFamily="18" charset="0"/>
                          <a:cs typeface="Times New Roman" panose="02020603050405020304" pitchFamily="18" charset="0"/>
                        </a:rPr>
                        <a:t>gói/hộp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01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22885">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Bef>
                          <a:spcPts val="600"/>
                        </a:spcBef>
                        <a:spcAft>
                          <a:spcPts val="600"/>
                        </a:spcAft>
                      </a:pPr>
                      <a:r>
                        <a:rPr lang="vi-VN" sz="2000">
                          <a:effectLst/>
                          <a:latin typeface="Times New Roman" panose="02020603050405020304" pitchFamily="18" charset="0"/>
                          <a:cs typeface="Times New Roman" panose="02020603050405020304" pitchFamily="18" charset="0"/>
                        </a:rPr>
                        <a:t>Dây garo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cái</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dirty="0">
                          <a:effectLst/>
                          <a:latin typeface="Times New Roman" panose="02020603050405020304" pitchFamily="18" charset="0"/>
                          <a:cs typeface="Times New Roman" panose="02020603050405020304" pitchFamily="18" charset="0"/>
                        </a:rPr>
                        <a:t>02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22885">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Bef>
                          <a:spcPts val="600"/>
                        </a:spcBef>
                        <a:spcAft>
                          <a:spcPts val="600"/>
                        </a:spcAft>
                      </a:pPr>
                      <a:r>
                        <a:rPr lang="vi-VN" sz="2000">
                          <a:effectLst/>
                          <a:latin typeface="Times New Roman" panose="02020603050405020304" pitchFamily="18" charset="0"/>
                          <a:cs typeface="Times New Roman" panose="02020603050405020304" pitchFamily="18" charset="0"/>
                        </a:rPr>
                        <a:t>Adrenalin 1mg/1ml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ống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dirty="0">
                          <a:effectLst/>
                          <a:latin typeface="Times New Roman" panose="02020603050405020304" pitchFamily="18" charset="0"/>
                          <a:cs typeface="Times New Roman" panose="02020603050405020304" pitchFamily="18" charset="0"/>
                        </a:rPr>
                        <a:t>05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22885">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Bef>
                          <a:spcPts val="600"/>
                        </a:spcBef>
                        <a:spcAft>
                          <a:spcPts val="600"/>
                        </a:spcAft>
                      </a:pPr>
                      <a:r>
                        <a:rPr lang="vi-VN" sz="2000">
                          <a:effectLst/>
                          <a:latin typeface="Times New Roman" panose="02020603050405020304" pitchFamily="18" charset="0"/>
                          <a:cs typeface="Times New Roman" panose="02020603050405020304" pitchFamily="18" charset="0"/>
                        </a:rPr>
                        <a:t>Methylprednisolon 40mg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lọ</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dirty="0">
                          <a:effectLst/>
                          <a:latin typeface="Times New Roman" panose="02020603050405020304" pitchFamily="18" charset="0"/>
                          <a:cs typeface="Times New Roman" panose="02020603050405020304" pitchFamily="18" charset="0"/>
                        </a:rPr>
                        <a:t>02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322885">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7</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Bef>
                          <a:spcPts val="600"/>
                        </a:spcBef>
                        <a:spcAft>
                          <a:spcPts val="600"/>
                        </a:spcAft>
                      </a:pPr>
                      <a:r>
                        <a:rPr lang="vi-VN" sz="2000">
                          <a:effectLst/>
                          <a:latin typeface="Times New Roman" panose="02020603050405020304" pitchFamily="18" charset="0"/>
                          <a:cs typeface="Times New Roman" panose="02020603050405020304" pitchFamily="18" charset="0"/>
                        </a:rPr>
                        <a:t>Diphenhydramin 10mg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ống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dirty="0">
                          <a:effectLst/>
                          <a:latin typeface="Times New Roman" panose="02020603050405020304" pitchFamily="18" charset="0"/>
                          <a:cs typeface="Times New Roman" panose="02020603050405020304" pitchFamily="18" charset="0"/>
                        </a:rPr>
                        <a:t>05</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0">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8</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spcBef>
                          <a:spcPts val="600"/>
                        </a:spcBef>
                        <a:spcAft>
                          <a:spcPts val="600"/>
                        </a:spcAft>
                      </a:pPr>
                      <a:r>
                        <a:rPr lang="vi-VN" sz="2000">
                          <a:effectLst/>
                          <a:latin typeface="Times New Roman" panose="02020603050405020304" pitchFamily="18" charset="0"/>
                          <a:cs typeface="Times New Roman" panose="02020603050405020304" pitchFamily="18" charset="0"/>
                        </a:rPr>
                        <a:t>Nước cất 10ml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a:effectLst/>
                          <a:latin typeface="Times New Roman" panose="02020603050405020304" pitchFamily="18" charset="0"/>
                          <a:cs typeface="Times New Roman" panose="02020603050405020304" pitchFamily="18" charset="0"/>
                        </a:rPr>
                        <a:t>ống</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a:spcBef>
                          <a:spcPts val="600"/>
                        </a:spcBef>
                        <a:spcAft>
                          <a:spcPts val="600"/>
                        </a:spcAft>
                      </a:pPr>
                      <a:r>
                        <a:rPr lang="vi-VN" sz="2000" dirty="0">
                          <a:effectLst/>
                          <a:latin typeface="Times New Roman" panose="02020603050405020304" pitchFamily="18" charset="0"/>
                          <a:cs typeface="Times New Roman" panose="02020603050405020304" pitchFamily="18" charset="0"/>
                        </a:rPr>
                        <a:t>03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519930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0173" y="734290"/>
            <a:ext cx="6389536" cy="4778841"/>
          </a:xfrm>
        </p:spPr>
      </p:pic>
    </p:spTree>
    <p:extLst>
      <p:ext uri="{BB962C8B-B14F-4D97-AF65-F5344CB8AC3E}">
        <p14:creationId xmlns:p14="http://schemas.microsoft.com/office/powerpoint/2010/main" val="2842896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solidFill>
                  <a:srgbClr val="C00000"/>
                </a:solidFill>
                <a:latin typeface="Arial" pitchFamily="34" charset="0"/>
                <a:cs typeface="Arial" pitchFamily="34" charset="0"/>
              </a:rPr>
              <a:t>Xử</a:t>
            </a:r>
            <a:r>
              <a:rPr lang="en-US" sz="4000" dirty="0">
                <a:solidFill>
                  <a:srgbClr val="C00000"/>
                </a:solidFill>
                <a:latin typeface="Arial" pitchFamily="34" charset="0"/>
                <a:cs typeface="Arial" pitchFamily="34" charset="0"/>
              </a:rPr>
              <a:t> </a:t>
            </a:r>
            <a:r>
              <a:rPr lang="en-US" sz="4000" dirty="0" err="1">
                <a:solidFill>
                  <a:srgbClr val="C00000"/>
                </a:solidFill>
                <a:latin typeface="Arial" pitchFamily="34" charset="0"/>
                <a:cs typeface="Arial" pitchFamily="34" charset="0"/>
              </a:rPr>
              <a:t>trí</a:t>
            </a:r>
            <a:r>
              <a:rPr lang="en-US" sz="4000" dirty="0">
                <a:solidFill>
                  <a:srgbClr val="C00000"/>
                </a:solidFill>
                <a:latin typeface="Arial" pitchFamily="34" charset="0"/>
                <a:cs typeface="Arial" pitchFamily="34" charset="0"/>
              </a:rPr>
              <a:t> </a:t>
            </a:r>
            <a:r>
              <a:rPr lang="en-US" sz="4000" dirty="0" err="1">
                <a:solidFill>
                  <a:srgbClr val="C00000"/>
                </a:solidFill>
                <a:latin typeface="Arial" pitchFamily="34" charset="0"/>
                <a:cs typeface="Arial" pitchFamily="34" charset="0"/>
              </a:rPr>
              <a:t>phản</a:t>
            </a:r>
            <a:r>
              <a:rPr lang="en-US" sz="4000" dirty="0">
                <a:solidFill>
                  <a:srgbClr val="C00000"/>
                </a:solidFill>
                <a:latin typeface="Arial" pitchFamily="34" charset="0"/>
                <a:cs typeface="Arial" pitchFamily="34" charset="0"/>
              </a:rPr>
              <a:t> </a:t>
            </a:r>
            <a:r>
              <a:rPr lang="en-US" sz="4000" dirty="0" err="1">
                <a:solidFill>
                  <a:srgbClr val="C00000"/>
                </a:solidFill>
                <a:latin typeface="Arial" pitchFamily="34" charset="0"/>
                <a:cs typeface="Arial" pitchFamily="34" charset="0"/>
              </a:rPr>
              <a:t>vệ</a:t>
            </a:r>
            <a:endParaRPr lang="en-US" sz="4000" dirty="0">
              <a:solidFill>
                <a:srgbClr val="C00000"/>
              </a:solidFill>
              <a:latin typeface="Arial" pitchFamily="34" charset="0"/>
              <a:cs typeface="Arial"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25297709"/>
              </p:ext>
            </p:extLst>
          </p:nvPr>
        </p:nvGraphicFramePr>
        <p:xfrm>
          <a:off x="798996" y="1905000"/>
          <a:ext cx="8178749" cy="4000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3364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754" y="297125"/>
            <a:ext cx="6589199" cy="1280890"/>
          </a:xfrm>
        </p:spPr>
        <p:txBody>
          <a:bodyPr/>
          <a:lstStyle/>
          <a:p>
            <a:pPr algn="ctr"/>
            <a:r>
              <a:rPr lang="vi-VN" b="1" dirty="0">
                <a:solidFill>
                  <a:schemeClr val="accent1">
                    <a:lumMod val="60000"/>
                    <a:lumOff val="40000"/>
                  </a:schemeClr>
                </a:solidFill>
                <a:latin typeface="Arial" panose="020B0604020202020204" pitchFamily="34" charset="0"/>
                <a:cs typeface="Arial" panose="020B0604020202020204" pitchFamily="34" charset="0"/>
              </a:rPr>
              <a:t> Xử trí phản vệ nhẹ</a:t>
            </a:r>
            <a:r>
              <a:rPr lang="vi-VN" dirty="0">
                <a:solidFill>
                  <a:schemeClr val="accent1">
                    <a:lumMod val="60000"/>
                    <a:lumOff val="40000"/>
                  </a:schemeClr>
                </a:solidFill>
                <a:latin typeface="Arial" panose="020B0604020202020204" pitchFamily="34" charset="0"/>
                <a:cs typeface="Arial" panose="020B0604020202020204" pitchFamily="34" charset="0"/>
              </a:rPr>
              <a:t> (độ I)</a:t>
            </a:r>
            <a:endParaRPr lang="en-US"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5199" y="1578015"/>
            <a:ext cx="8557209" cy="3777622"/>
          </a:xfrm>
        </p:spPr>
        <p:txBody>
          <a:bodyPr>
            <a:normAutofit/>
          </a:bodyPr>
          <a:lstStyle/>
          <a:p>
            <a:r>
              <a:rPr lang="en-US" sz="2400" dirty="0">
                <a:solidFill>
                  <a:srgbClr val="002060"/>
                </a:solidFill>
                <a:latin typeface="Arial" panose="020B0604020202020204" pitchFamily="34" charset="0"/>
                <a:cs typeface="Arial" panose="020B0604020202020204" pitchFamily="34" charset="0"/>
              </a:rPr>
              <a:t>D</a:t>
            </a:r>
            <a:r>
              <a:rPr lang="vi-VN" sz="2400" dirty="0">
                <a:solidFill>
                  <a:srgbClr val="002060"/>
                </a:solidFill>
                <a:latin typeface="Arial" panose="020B0604020202020204" pitchFamily="34" charset="0"/>
                <a:cs typeface="Arial" panose="020B0604020202020204" pitchFamily="34" charset="0"/>
              </a:rPr>
              <a:t>ị ứng nhưng có thể chuyển thành nặng hoặc nguy kịch</a:t>
            </a:r>
          </a:p>
          <a:p>
            <a:pPr marL="400050" lvl="1" indent="0">
              <a:buNone/>
            </a:pPr>
            <a:r>
              <a:rPr lang="vi-VN" sz="2400" dirty="0">
                <a:solidFill>
                  <a:srgbClr val="002060"/>
                </a:solidFill>
                <a:latin typeface="Arial" panose="020B0604020202020204" pitchFamily="34" charset="0"/>
                <a:cs typeface="Arial" panose="020B0604020202020204" pitchFamily="34" charset="0"/>
              </a:rPr>
              <a:t>1. Sử dụng thuốc methylprednisolon hoặc diphenhydramin uống hoặc tiêm tùy tình trạng người bệnh.</a:t>
            </a:r>
          </a:p>
          <a:p>
            <a:pPr marL="400050" lvl="1" indent="0">
              <a:buNone/>
            </a:pPr>
            <a:r>
              <a:rPr lang="vi-VN" sz="2400" dirty="0">
                <a:solidFill>
                  <a:srgbClr val="002060"/>
                </a:solidFill>
                <a:latin typeface="Arial" panose="020B0604020202020204" pitchFamily="34" charset="0"/>
                <a:cs typeface="Arial" panose="020B0604020202020204" pitchFamily="34" charset="0"/>
              </a:rPr>
              <a:t>2. Tiếp tục theo dõi ít nhất 24 giờ để xử trí kịp thời.</a:t>
            </a:r>
          </a:p>
          <a:p>
            <a:pPr marL="400050" lvl="1" indent="0">
              <a:buNone/>
            </a:pPr>
            <a:endParaRPr lang="en-US" sz="2400" dirty="0">
              <a:solidFill>
                <a:srgbClr val="00206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937889" y="3710779"/>
            <a:ext cx="3622113" cy="3003410"/>
          </a:xfrm>
          <a:prstGeom prst="rect">
            <a:avLst/>
          </a:prstGeom>
        </p:spPr>
      </p:pic>
      <p:pic>
        <p:nvPicPr>
          <p:cNvPr id="5" name="Picture 4"/>
          <p:cNvPicPr>
            <a:picLocks noChangeAspect="1"/>
          </p:cNvPicPr>
          <p:nvPr/>
        </p:nvPicPr>
        <p:blipFill>
          <a:blip r:embed="rId4"/>
          <a:stretch>
            <a:fillRect/>
          </a:stretch>
        </p:blipFill>
        <p:spPr>
          <a:xfrm>
            <a:off x="4667354" y="3698252"/>
            <a:ext cx="3239515" cy="2994557"/>
          </a:xfrm>
          <a:prstGeom prst="rect">
            <a:avLst/>
          </a:prstGeom>
        </p:spPr>
      </p:pic>
    </p:spTree>
    <p:extLst>
      <p:ext uri="{BB962C8B-B14F-4D97-AF65-F5344CB8AC3E}">
        <p14:creationId xmlns:p14="http://schemas.microsoft.com/office/powerpoint/2010/main" val="3554118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1" y="126569"/>
            <a:ext cx="7772399" cy="1280890"/>
          </a:xfrm>
        </p:spPr>
        <p:txBody>
          <a:bodyPr>
            <a:noAutofit/>
          </a:bodyPr>
          <a:lstStyle/>
          <a:p>
            <a:pPr algn="just"/>
            <a:r>
              <a:rPr lang="vi-VN" b="1" dirty="0">
                <a:solidFill>
                  <a:schemeClr val="accent1">
                    <a:lumMod val="60000"/>
                    <a:lumOff val="40000"/>
                  </a:schemeClr>
                </a:solidFill>
                <a:latin typeface="Arial" panose="020B0604020202020204" pitchFamily="34" charset="0"/>
                <a:cs typeface="Arial" panose="020B0604020202020204" pitchFamily="34" charset="0"/>
              </a:rPr>
              <a:t>Phác đồ xử trí cấp cứu phản vệ mức nặng và nguy kịch (độ II, III)</a:t>
            </a:r>
            <a:endParaRPr lang="en-US"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73543" y="2133600"/>
            <a:ext cx="8476185" cy="4724400"/>
          </a:xfrm>
          <a:solidFill>
            <a:schemeClr val="bg1"/>
          </a:solidFill>
        </p:spPr>
        <p:txBody>
          <a:bodyPr>
            <a:noAutofit/>
          </a:bodyPr>
          <a:lstStyle/>
          <a:p>
            <a:pPr marL="0" indent="0" algn="just">
              <a:buNone/>
            </a:pPr>
            <a:r>
              <a:rPr lang="vi-VN" sz="2400" i="1" dirty="0">
                <a:solidFill>
                  <a:srgbClr val="FF0000"/>
                </a:solidFill>
                <a:latin typeface="Arial" panose="020B0604020202020204" pitchFamily="34" charset="0"/>
                <a:cs typeface="Arial" panose="020B0604020202020204" pitchFamily="34" charset="0"/>
              </a:rPr>
              <a:t>Phản vệ độ II có thể nhanh chóng chuyển sang độ III, độ IV. Vì vậy, phải khẩn trương, xử trí đồng thời theo diễn biến bệnh:</a:t>
            </a:r>
          </a:p>
          <a:p>
            <a:pPr marL="0" indent="0" algn="just">
              <a:buNone/>
            </a:pPr>
            <a:r>
              <a:rPr lang="vi-VN" sz="2400" dirty="0">
                <a:solidFill>
                  <a:srgbClr val="002060"/>
                </a:solidFill>
                <a:latin typeface="Arial" panose="020B0604020202020204" pitchFamily="34" charset="0"/>
                <a:cs typeface="Arial" panose="020B0604020202020204" pitchFamily="34" charset="0"/>
              </a:rPr>
              <a:t>1. Ngừng ngay tiếp xúc với thuốc hoặc dị nguyên.</a:t>
            </a:r>
          </a:p>
          <a:p>
            <a:pPr marL="0" indent="0" algn="just">
              <a:buNone/>
            </a:pPr>
            <a:r>
              <a:rPr lang="vi-VN" sz="2400" dirty="0">
                <a:solidFill>
                  <a:srgbClr val="002060"/>
                </a:solidFill>
                <a:latin typeface="Arial" panose="020B0604020202020204" pitchFamily="34" charset="0"/>
                <a:cs typeface="Arial" panose="020B0604020202020204" pitchFamily="34" charset="0"/>
              </a:rPr>
              <a:t>2.</a:t>
            </a:r>
            <a:r>
              <a:rPr lang="en-US" sz="2400" dirty="0">
                <a:solidFill>
                  <a:srgbClr val="002060"/>
                </a:solidFill>
                <a:latin typeface="Arial" panose="020B0604020202020204" pitchFamily="34" charset="0"/>
                <a:cs typeface="Arial" panose="020B0604020202020204" pitchFamily="34" charset="0"/>
              </a:rPr>
              <a:t> </a:t>
            </a:r>
            <a:r>
              <a:rPr lang="vi-VN" sz="2400" dirty="0">
                <a:solidFill>
                  <a:srgbClr val="002060"/>
                </a:solidFill>
                <a:latin typeface="Arial" panose="020B0604020202020204" pitchFamily="34" charset="0"/>
                <a:cs typeface="Arial" panose="020B0604020202020204" pitchFamily="34" charset="0"/>
              </a:rPr>
              <a:t>Cho người bệnh nằm tại chỗ, đầu thấp, nghiêng trái nếu có nôn.</a:t>
            </a:r>
          </a:p>
          <a:p>
            <a:pPr marL="0" indent="0" algn="just">
              <a:buNone/>
            </a:pPr>
            <a:r>
              <a:rPr lang="vi-VN" sz="2400" dirty="0">
                <a:solidFill>
                  <a:srgbClr val="002060"/>
                </a:solidFill>
                <a:latin typeface="Arial" panose="020B0604020202020204" pitchFamily="34" charset="0"/>
                <a:cs typeface="Arial" panose="020B0604020202020204" pitchFamily="34" charset="0"/>
              </a:rPr>
              <a:t>3</a:t>
            </a:r>
            <a:r>
              <a:rPr lang="en-US" sz="2400" dirty="0">
                <a:solidFill>
                  <a:srgbClr val="002060"/>
                </a:solidFill>
                <a:latin typeface="Arial" panose="020B0604020202020204" pitchFamily="34" charset="0"/>
                <a:cs typeface="Arial" panose="020B0604020202020204" pitchFamily="34" charset="0"/>
              </a:rPr>
              <a:t>. </a:t>
            </a:r>
            <a:r>
              <a:rPr lang="vi-VN" sz="2400" dirty="0">
                <a:solidFill>
                  <a:srgbClr val="002060"/>
                </a:solidFill>
                <a:latin typeface="Arial" panose="020B0604020202020204" pitchFamily="34" charset="0"/>
                <a:cs typeface="Arial" panose="020B0604020202020204" pitchFamily="34" charset="0"/>
              </a:rPr>
              <a:t>Tiêm hoặc truyền adrenalin</a:t>
            </a:r>
            <a:r>
              <a:rPr lang="en-US" sz="2400" dirty="0">
                <a:solidFill>
                  <a:srgbClr val="002060"/>
                </a:solidFill>
                <a:latin typeface="Arial" panose="020B0604020202020204" pitchFamily="34" charset="0"/>
                <a:cs typeface="Arial" panose="020B0604020202020204" pitchFamily="34" charset="0"/>
              </a:rPr>
              <a:t>.</a:t>
            </a:r>
            <a:endParaRPr lang="vi-VN" sz="2400" dirty="0">
              <a:solidFill>
                <a:srgbClr val="002060"/>
              </a:solidFill>
              <a:latin typeface="Arial" panose="020B0604020202020204" pitchFamily="34" charset="0"/>
              <a:cs typeface="Arial" panose="020B0604020202020204" pitchFamily="34" charset="0"/>
            </a:endParaRPr>
          </a:p>
          <a:p>
            <a:pPr marL="0" indent="0" algn="just">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2173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2415" y="193804"/>
            <a:ext cx="6589199" cy="1280890"/>
          </a:xfrm>
        </p:spPr>
        <p:txBody>
          <a:bodyPr>
            <a:noAutofit/>
          </a:bodyPr>
          <a:lstStyle/>
          <a:p>
            <a:pPr algn="ctr"/>
            <a:r>
              <a:rPr lang="vi-VN" sz="4000" b="1" dirty="0">
                <a:solidFill>
                  <a:schemeClr val="accent1">
                    <a:lumMod val="60000"/>
                    <a:lumOff val="40000"/>
                  </a:schemeClr>
                </a:solidFill>
                <a:latin typeface="Arial" panose="020B0604020202020204" pitchFamily="34" charset="0"/>
                <a:cs typeface="Arial" panose="020B0604020202020204" pitchFamily="34" charset="0"/>
              </a:rPr>
              <a:t>Phác đồ sử dụng adrenalin và truyền dịch</a:t>
            </a:r>
            <a:endParaRPr lang="en-US" sz="4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03412" y="1609164"/>
            <a:ext cx="8552698" cy="5042157"/>
          </a:xfrm>
          <a:solidFill>
            <a:schemeClr val="bg1"/>
          </a:solidFill>
        </p:spPr>
        <p:txBody>
          <a:bodyPr>
            <a:noAutofit/>
          </a:bodyPr>
          <a:lstStyle/>
          <a:p>
            <a:pPr marL="0" indent="0" algn="just">
              <a:buNone/>
            </a:pPr>
            <a:r>
              <a:rPr lang="vi-VN" sz="2200" dirty="0">
                <a:solidFill>
                  <a:srgbClr val="002060"/>
                </a:solidFill>
                <a:latin typeface="Arial" panose="020B0604020202020204" pitchFamily="34" charset="0"/>
                <a:cs typeface="Arial" panose="020B0604020202020204" pitchFamily="34" charset="0"/>
              </a:rPr>
              <a:t>1. Thuốc adrenalin 1mg = 1ml = 1 ống, tiêm bắp:</a:t>
            </a:r>
          </a:p>
          <a:p>
            <a:pPr marL="0" indent="0" algn="just">
              <a:buNone/>
            </a:pPr>
            <a:endParaRPr lang="en-US" sz="2200" dirty="0">
              <a:solidFill>
                <a:srgbClr val="002060"/>
              </a:solidFill>
              <a:latin typeface="Arial" panose="020B0604020202020204" pitchFamily="34" charset="0"/>
              <a:cs typeface="Arial" panose="020B0604020202020204" pitchFamily="34" charset="0"/>
            </a:endParaRPr>
          </a:p>
          <a:p>
            <a:pPr marL="0" indent="0" algn="just">
              <a:buNone/>
            </a:pPr>
            <a:endParaRPr lang="en-US" sz="2200" dirty="0">
              <a:solidFill>
                <a:srgbClr val="002060"/>
              </a:solidFill>
              <a:latin typeface="Arial" panose="020B0604020202020204" pitchFamily="34" charset="0"/>
              <a:cs typeface="Arial" panose="020B0604020202020204" pitchFamily="34" charset="0"/>
            </a:endParaRPr>
          </a:p>
          <a:p>
            <a:pPr marL="0" indent="0" algn="just">
              <a:buNone/>
            </a:pPr>
            <a:endParaRPr lang="en-US" sz="2200" dirty="0">
              <a:solidFill>
                <a:srgbClr val="002060"/>
              </a:solidFill>
              <a:latin typeface="Arial" panose="020B0604020202020204" pitchFamily="34" charset="0"/>
              <a:cs typeface="Arial" panose="020B0604020202020204" pitchFamily="34" charset="0"/>
            </a:endParaRPr>
          </a:p>
          <a:p>
            <a:pPr marL="0" indent="0" algn="just">
              <a:buNone/>
            </a:pPr>
            <a:endParaRPr lang="en-US" sz="2200" dirty="0">
              <a:solidFill>
                <a:srgbClr val="002060"/>
              </a:solidFill>
              <a:latin typeface="Arial" panose="020B0604020202020204" pitchFamily="34" charset="0"/>
              <a:cs typeface="Arial" panose="020B0604020202020204" pitchFamily="34" charset="0"/>
            </a:endParaRPr>
          </a:p>
          <a:p>
            <a:pPr marL="0" indent="0" algn="just">
              <a:buNone/>
            </a:pPr>
            <a:endParaRPr lang="en-US" sz="2200" dirty="0">
              <a:solidFill>
                <a:srgbClr val="002060"/>
              </a:solidFill>
              <a:latin typeface="Arial" panose="020B0604020202020204" pitchFamily="34" charset="0"/>
              <a:cs typeface="Arial" panose="020B0604020202020204" pitchFamily="34" charset="0"/>
            </a:endParaRPr>
          </a:p>
          <a:p>
            <a:pPr marL="0" indent="0" algn="just">
              <a:buNone/>
            </a:pPr>
            <a:endParaRPr lang="en-US" sz="2200" dirty="0">
              <a:solidFill>
                <a:srgbClr val="002060"/>
              </a:solidFill>
              <a:latin typeface="Arial" panose="020B0604020202020204" pitchFamily="34" charset="0"/>
              <a:cs typeface="Arial" panose="020B0604020202020204" pitchFamily="34" charset="0"/>
            </a:endParaRPr>
          </a:p>
          <a:p>
            <a:pPr marL="0" indent="0" algn="just">
              <a:buNone/>
            </a:pPr>
            <a:endParaRPr lang="en-US" sz="2200" dirty="0">
              <a:solidFill>
                <a:srgbClr val="002060"/>
              </a:solidFill>
              <a:latin typeface="Arial" panose="020B0604020202020204" pitchFamily="34" charset="0"/>
              <a:cs typeface="Arial" panose="020B0604020202020204" pitchFamily="34" charset="0"/>
            </a:endParaRPr>
          </a:p>
          <a:p>
            <a:pPr marL="0" indent="0" algn="just">
              <a:buNone/>
            </a:pPr>
            <a:r>
              <a:rPr lang="vi-VN" sz="2200" dirty="0">
                <a:solidFill>
                  <a:srgbClr val="002060"/>
                </a:solidFill>
                <a:latin typeface="Arial" panose="020B0604020202020204" pitchFamily="34" charset="0"/>
                <a:cs typeface="Arial" panose="020B0604020202020204" pitchFamily="34" charset="0"/>
              </a:rPr>
              <a:t>2. Theo dõi huyết áp 3-5 phút/lần.</a:t>
            </a:r>
          </a:p>
          <a:p>
            <a:pPr marL="0" indent="0" algn="just">
              <a:buNone/>
            </a:pPr>
            <a:r>
              <a:rPr lang="vi-VN" sz="2200" dirty="0">
                <a:solidFill>
                  <a:srgbClr val="002060"/>
                </a:solidFill>
                <a:latin typeface="Arial" panose="020B0604020202020204" pitchFamily="34" charset="0"/>
                <a:cs typeface="Arial" panose="020B0604020202020204" pitchFamily="34" charset="0"/>
              </a:rPr>
              <a:t>3. Tiêm </a:t>
            </a:r>
            <a:r>
              <a:rPr lang="vi-VN" sz="2200" i="1" dirty="0">
                <a:solidFill>
                  <a:srgbClr val="002060"/>
                </a:solidFill>
                <a:latin typeface="Arial" panose="020B0604020202020204" pitchFamily="34" charset="0"/>
                <a:cs typeface="Arial" panose="020B0604020202020204" pitchFamily="34" charset="0"/>
              </a:rPr>
              <a:t>nhắc lại </a:t>
            </a:r>
            <a:r>
              <a:rPr lang="vi-VN" sz="2200" dirty="0">
                <a:solidFill>
                  <a:srgbClr val="002060"/>
                </a:solidFill>
                <a:latin typeface="Arial" panose="020B0604020202020204" pitchFamily="34" charset="0"/>
                <a:cs typeface="Arial" panose="020B0604020202020204" pitchFamily="34" charset="0"/>
              </a:rPr>
              <a:t>adrenalin liều như khoản 1</a:t>
            </a:r>
            <a:r>
              <a:rPr lang="en-US" sz="2200" dirty="0">
                <a:solidFill>
                  <a:srgbClr val="002060"/>
                </a:solidFill>
                <a:latin typeface="Arial" panose="020B0604020202020204" pitchFamily="34" charset="0"/>
                <a:cs typeface="Arial" panose="020B0604020202020204" pitchFamily="34" charset="0"/>
              </a:rPr>
              <a:t>,</a:t>
            </a:r>
            <a:r>
              <a:rPr lang="vi-VN" sz="2200" dirty="0">
                <a:solidFill>
                  <a:srgbClr val="002060"/>
                </a:solidFill>
                <a:latin typeface="Arial" panose="020B0604020202020204" pitchFamily="34" charset="0"/>
                <a:cs typeface="Arial" panose="020B0604020202020204" pitchFamily="34" charset="0"/>
              </a:rPr>
              <a:t> 3-5 phút/lần cho đến khi huyết áp và mạch ổn định.</a:t>
            </a:r>
          </a:p>
          <a:p>
            <a:pPr marL="0" indent="0" algn="just">
              <a:buNone/>
            </a:pPr>
            <a:endParaRPr lang="en-US" sz="22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708635865"/>
              </p:ext>
            </p:extLst>
          </p:nvPr>
        </p:nvGraphicFramePr>
        <p:xfrm>
          <a:off x="734859" y="2128384"/>
          <a:ext cx="7469688" cy="2987040"/>
        </p:xfrm>
        <a:graphic>
          <a:graphicData uri="http://schemas.openxmlformats.org/drawingml/2006/table">
            <a:tbl>
              <a:tblPr firstRow="1" bandRow="1">
                <a:tableStyleId>{5C22544A-7EE6-4342-B048-85BDC9FD1C3A}</a:tableStyleId>
              </a:tblPr>
              <a:tblGrid>
                <a:gridCol w="2489896">
                  <a:extLst>
                    <a:ext uri="{9D8B030D-6E8A-4147-A177-3AD203B41FA5}">
                      <a16:colId xmlns:a16="http://schemas.microsoft.com/office/drawing/2014/main" val="20000"/>
                    </a:ext>
                  </a:extLst>
                </a:gridCol>
                <a:gridCol w="2489896">
                  <a:extLst>
                    <a:ext uri="{9D8B030D-6E8A-4147-A177-3AD203B41FA5}">
                      <a16:colId xmlns:a16="http://schemas.microsoft.com/office/drawing/2014/main" val="20001"/>
                    </a:ext>
                  </a:extLst>
                </a:gridCol>
                <a:gridCol w="2489896">
                  <a:extLst>
                    <a:ext uri="{9D8B030D-6E8A-4147-A177-3AD203B41FA5}">
                      <a16:colId xmlns:a16="http://schemas.microsoft.com/office/drawing/2014/main" val="20002"/>
                    </a:ext>
                  </a:extLst>
                </a:gridCol>
              </a:tblGrid>
              <a:tr h="390221">
                <a:tc>
                  <a:txBody>
                    <a:bodyPr/>
                    <a:lstStyle/>
                    <a:p>
                      <a:r>
                        <a:rPr lang="en-US" sz="2000" dirty="0" err="1">
                          <a:latin typeface="Arial" pitchFamily="34" charset="0"/>
                          <a:cs typeface="Arial" pitchFamily="34" charset="0"/>
                        </a:rPr>
                        <a:t>Tuổi</a:t>
                      </a:r>
                      <a:r>
                        <a:rPr lang="en-US" sz="2000" dirty="0">
                          <a:latin typeface="Arial" pitchFamily="34" charset="0"/>
                          <a:cs typeface="Arial" pitchFamily="34" charset="0"/>
                        </a:rPr>
                        <a:t>/ </a:t>
                      </a:r>
                      <a:r>
                        <a:rPr lang="en-US" sz="2000" dirty="0" err="1">
                          <a:latin typeface="Arial" pitchFamily="34" charset="0"/>
                          <a:cs typeface="Arial" pitchFamily="34" charset="0"/>
                        </a:rPr>
                        <a:t>cân</a:t>
                      </a:r>
                      <a:r>
                        <a:rPr lang="en-US" sz="2000" baseline="0" dirty="0">
                          <a:latin typeface="Arial" pitchFamily="34" charset="0"/>
                          <a:cs typeface="Arial" pitchFamily="34" charset="0"/>
                        </a:rPr>
                        <a:t> </a:t>
                      </a:r>
                      <a:r>
                        <a:rPr lang="en-US" sz="2000" baseline="0" dirty="0" err="1">
                          <a:latin typeface="Arial" pitchFamily="34" charset="0"/>
                          <a:cs typeface="Arial" pitchFamily="34" charset="0"/>
                        </a:rPr>
                        <a:t>nặng</a:t>
                      </a:r>
                      <a:endParaRPr lang="en-US" sz="2000" dirty="0">
                        <a:latin typeface="Arial" pitchFamily="34" charset="0"/>
                        <a:cs typeface="Arial" pitchFamily="34" charset="0"/>
                      </a:endParaRPr>
                    </a:p>
                  </a:txBody>
                  <a:tcPr/>
                </a:tc>
                <a:tc>
                  <a:txBody>
                    <a:bodyPr/>
                    <a:lstStyle/>
                    <a:p>
                      <a:r>
                        <a:rPr lang="en-US" sz="2000" dirty="0" err="1">
                          <a:latin typeface="Arial" pitchFamily="34" charset="0"/>
                          <a:cs typeface="Arial" pitchFamily="34" charset="0"/>
                        </a:rPr>
                        <a:t>Liều</a:t>
                      </a:r>
                      <a:r>
                        <a:rPr lang="en-US" sz="2000" dirty="0">
                          <a:latin typeface="Arial" pitchFamily="34" charset="0"/>
                          <a:cs typeface="Arial" pitchFamily="34" charset="0"/>
                        </a:rPr>
                        <a:t> adrenalin</a:t>
                      </a:r>
                      <a:r>
                        <a:rPr lang="en-US" sz="2000" baseline="0" dirty="0">
                          <a:latin typeface="Arial" pitchFamily="34" charset="0"/>
                          <a:cs typeface="Arial" pitchFamily="34" charset="0"/>
                        </a:rPr>
                        <a:t> </a:t>
                      </a:r>
                      <a:endParaRPr lang="en-US" sz="2000" dirty="0">
                        <a:latin typeface="Arial" pitchFamily="34" charset="0"/>
                        <a:cs typeface="Arial" pitchFamily="34" charset="0"/>
                      </a:endParaRPr>
                    </a:p>
                  </a:txBody>
                  <a:tcPr/>
                </a:tc>
                <a:tc>
                  <a:txBody>
                    <a:bodyPr/>
                    <a:lstStyle/>
                    <a:p>
                      <a:r>
                        <a:rPr lang="en-US" sz="2000" dirty="0" err="1">
                          <a:latin typeface="Arial" pitchFamily="34" charset="0"/>
                          <a:cs typeface="Arial" pitchFamily="34" charset="0"/>
                        </a:rPr>
                        <a:t>Liều</a:t>
                      </a:r>
                      <a:r>
                        <a:rPr lang="en-US" sz="2000" dirty="0">
                          <a:latin typeface="Arial" pitchFamily="34" charset="0"/>
                          <a:cs typeface="Arial" pitchFamily="34" charset="0"/>
                        </a:rPr>
                        <a:t> </a:t>
                      </a:r>
                      <a:r>
                        <a:rPr lang="en-US" sz="2000" dirty="0" err="1">
                          <a:latin typeface="Arial" pitchFamily="34" charset="0"/>
                          <a:cs typeface="Arial" pitchFamily="34" charset="0"/>
                        </a:rPr>
                        <a:t>thương</a:t>
                      </a:r>
                      <a:r>
                        <a:rPr lang="en-US" sz="2000" baseline="0" dirty="0">
                          <a:latin typeface="Arial" pitchFamily="34" charset="0"/>
                          <a:cs typeface="Arial" pitchFamily="34" charset="0"/>
                        </a:rPr>
                        <a:t> </a:t>
                      </a:r>
                      <a:r>
                        <a:rPr lang="en-US" sz="2000" baseline="0" dirty="0" err="1">
                          <a:latin typeface="Arial" pitchFamily="34" charset="0"/>
                          <a:cs typeface="Arial" pitchFamily="34" charset="0"/>
                        </a:rPr>
                        <a:t>đương</a:t>
                      </a:r>
                      <a:endParaRPr lang="en-US" sz="2000" dirty="0">
                        <a:latin typeface="Arial" pitchFamily="34" charset="0"/>
                        <a:cs typeface="Arial" pitchFamily="34" charset="0"/>
                      </a:endParaRPr>
                    </a:p>
                  </a:txBody>
                  <a:tcPr/>
                </a:tc>
                <a:extLst>
                  <a:ext uri="{0D108BD9-81ED-4DB2-BD59-A6C34878D82A}">
                    <a16:rowId xmlns:a16="http://schemas.microsoft.com/office/drawing/2014/main" val="10000"/>
                  </a:ext>
                </a:extLst>
              </a:tr>
              <a:tr h="620702">
                <a:tc>
                  <a:txBody>
                    <a:bodyPr/>
                    <a:lstStyle/>
                    <a:p>
                      <a:r>
                        <a:rPr lang="vi-VN" sz="2000" dirty="0">
                          <a:solidFill>
                            <a:srgbClr val="002060"/>
                          </a:solidFill>
                          <a:latin typeface="Arial" panose="020B0604020202020204" pitchFamily="34" charset="0"/>
                          <a:cs typeface="Arial" panose="020B0604020202020204" pitchFamily="34" charset="0"/>
                        </a:rPr>
                        <a:t>Trẻ sơ sinh hoặc</a:t>
                      </a:r>
                      <a:endParaRPr lang="en-US" sz="2000" dirty="0">
                        <a:solidFill>
                          <a:srgbClr val="002060"/>
                        </a:solidFill>
                        <a:latin typeface="Arial" panose="020B0604020202020204" pitchFamily="34" charset="0"/>
                        <a:cs typeface="Arial" panose="020B0604020202020204" pitchFamily="34" charset="0"/>
                      </a:endParaRPr>
                    </a:p>
                    <a:p>
                      <a:r>
                        <a:rPr lang="vi-VN" sz="2000" dirty="0">
                          <a:solidFill>
                            <a:srgbClr val="002060"/>
                          </a:solidFill>
                          <a:latin typeface="Arial" panose="020B0604020202020204" pitchFamily="34" charset="0"/>
                          <a:cs typeface="Arial" panose="020B0604020202020204" pitchFamily="34" charset="0"/>
                        </a:rPr>
                        <a:t> trẻ &lt; 10kg</a:t>
                      </a:r>
                      <a:endParaRPr lang="en-US" sz="2000" dirty="0">
                        <a:latin typeface="Arial" pitchFamily="34" charset="0"/>
                        <a:cs typeface="Arial" pitchFamily="34" charset="0"/>
                      </a:endParaRPr>
                    </a:p>
                  </a:txBody>
                  <a:tcPr/>
                </a:tc>
                <a:tc>
                  <a:txBody>
                    <a:bodyPr/>
                    <a:lstStyle/>
                    <a:p>
                      <a:r>
                        <a:rPr lang="en-US" sz="2000" dirty="0">
                          <a:latin typeface="Arial" pitchFamily="34" charset="0"/>
                          <a:cs typeface="Arial" pitchFamily="34" charset="0"/>
                        </a:rPr>
                        <a:t>0.2 ml</a:t>
                      </a:r>
                    </a:p>
                  </a:txBody>
                  <a:tcPr/>
                </a:tc>
                <a:tc>
                  <a:txBody>
                    <a:bodyPr/>
                    <a:lstStyle/>
                    <a:p>
                      <a:r>
                        <a:rPr lang="vi-VN" sz="2000" dirty="0">
                          <a:solidFill>
                            <a:srgbClr val="002060"/>
                          </a:solidFill>
                          <a:latin typeface="Arial" panose="020B0604020202020204" pitchFamily="34" charset="0"/>
                          <a:cs typeface="Arial" panose="020B0604020202020204" pitchFamily="34" charset="0"/>
                        </a:rPr>
                        <a:t>1/5 ống</a:t>
                      </a:r>
                      <a:endParaRPr lang="en-US" sz="2000" dirty="0">
                        <a:latin typeface="Arial" pitchFamily="34" charset="0"/>
                        <a:cs typeface="Arial" pitchFamily="34" charset="0"/>
                      </a:endParaRPr>
                    </a:p>
                  </a:txBody>
                  <a:tcPr/>
                </a:tc>
                <a:extLst>
                  <a:ext uri="{0D108BD9-81ED-4DB2-BD59-A6C34878D82A}">
                    <a16:rowId xmlns:a16="http://schemas.microsoft.com/office/drawing/2014/main" val="10001"/>
                  </a:ext>
                </a:extLst>
              </a:tr>
              <a:tr h="354687">
                <a:tc>
                  <a:txBody>
                    <a:bodyPr/>
                    <a:lstStyle/>
                    <a:p>
                      <a:r>
                        <a:rPr lang="vi-VN" sz="2000" dirty="0">
                          <a:solidFill>
                            <a:srgbClr val="002060"/>
                          </a:solidFill>
                          <a:latin typeface="Arial" panose="020B0604020202020204" pitchFamily="34" charset="0"/>
                          <a:cs typeface="Arial" panose="020B0604020202020204" pitchFamily="34" charset="0"/>
                        </a:rPr>
                        <a:t>Trẻ khoảng 10 kg</a:t>
                      </a:r>
                      <a:endParaRPr lang="en-US" sz="2000" dirty="0">
                        <a:latin typeface="Arial" pitchFamily="34" charset="0"/>
                        <a:cs typeface="Arial" pitchFamily="34" charset="0"/>
                      </a:endParaRPr>
                    </a:p>
                  </a:txBody>
                  <a:tcPr/>
                </a:tc>
                <a:tc>
                  <a:txBody>
                    <a:bodyPr/>
                    <a:lstStyle/>
                    <a:p>
                      <a:r>
                        <a:rPr lang="en-US" sz="2000" dirty="0">
                          <a:latin typeface="Arial" pitchFamily="34" charset="0"/>
                          <a:cs typeface="Arial" pitchFamily="34" charset="0"/>
                        </a:rPr>
                        <a:t>0.25ml</a:t>
                      </a:r>
                    </a:p>
                  </a:txBody>
                  <a:tcPr/>
                </a:tc>
                <a:tc>
                  <a:txBody>
                    <a:bodyPr/>
                    <a:lstStyle/>
                    <a:p>
                      <a:r>
                        <a:rPr lang="vi-VN" sz="2000" dirty="0">
                          <a:solidFill>
                            <a:srgbClr val="002060"/>
                          </a:solidFill>
                          <a:latin typeface="Arial" panose="020B0604020202020204" pitchFamily="34" charset="0"/>
                          <a:cs typeface="Arial" panose="020B0604020202020204" pitchFamily="34" charset="0"/>
                        </a:rPr>
                        <a:t>1/</a:t>
                      </a:r>
                      <a:r>
                        <a:rPr lang="en-US" sz="2000" dirty="0">
                          <a:solidFill>
                            <a:srgbClr val="002060"/>
                          </a:solidFill>
                          <a:latin typeface="Arial" panose="020B0604020202020204" pitchFamily="34" charset="0"/>
                          <a:cs typeface="Arial" panose="020B0604020202020204" pitchFamily="34" charset="0"/>
                        </a:rPr>
                        <a:t>4</a:t>
                      </a:r>
                      <a:r>
                        <a:rPr lang="vi-VN" sz="2000" dirty="0">
                          <a:solidFill>
                            <a:srgbClr val="002060"/>
                          </a:solidFill>
                          <a:latin typeface="Arial" panose="020B0604020202020204" pitchFamily="34" charset="0"/>
                          <a:cs typeface="Arial" panose="020B0604020202020204" pitchFamily="34" charset="0"/>
                        </a:rPr>
                        <a:t> ống</a:t>
                      </a:r>
                      <a:endParaRPr lang="en-US" sz="2000" dirty="0">
                        <a:latin typeface="Arial" pitchFamily="34" charset="0"/>
                        <a:cs typeface="Arial" pitchFamily="34" charset="0"/>
                      </a:endParaRPr>
                    </a:p>
                  </a:txBody>
                  <a:tcPr/>
                </a:tc>
                <a:extLst>
                  <a:ext uri="{0D108BD9-81ED-4DB2-BD59-A6C34878D82A}">
                    <a16:rowId xmlns:a16="http://schemas.microsoft.com/office/drawing/2014/main" val="10002"/>
                  </a:ext>
                </a:extLst>
              </a:tr>
              <a:tr h="354687">
                <a:tc>
                  <a:txBody>
                    <a:bodyPr/>
                    <a:lstStyle/>
                    <a:p>
                      <a:r>
                        <a:rPr lang="vi-VN" sz="2000" dirty="0">
                          <a:solidFill>
                            <a:srgbClr val="002060"/>
                          </a:solidFill>
                          <a:latin typeface="Arial" panose="020B0604020202020204" pitchFamily="34" charset="0"/>
                          <a:cs typeface="Arial" panose="020B0604020202020204" pitchFamily="34" charset="0"/>
                        </a:rPr>
                        <a:t>Trẻ khoảng 20 kg</a:t>
                      </a:r>
                      <a:endParaRPr lang="en-US" sz="2000" dirty="0">
                        <a:latin typeface="Arial" pitchFamily="34" charset="0"/>
                        <a:cs typeface="Arial" pitchFamily="34" charset="0"/>
                      </a:endParaRPr>
                    </a:p>
                  </a:txBody>
                  <a:tcPr/>
                </a:tc>
                <a:tc>
                  <a:txBody>
                    <a:bodyPr/>
                    <a:lstStyle/>
                    <a:p>
                      <a:r>
                        <a:rPr lang="en-US" sz="2000" dirty="0">
                          <a:latin typeface="Arial" pitchFamily="34" charset="0"/>
                          <a:cs typeface="Arial" pitchFamily="34" charset="0"/>
                        </a:rPr>
                        <a:t>0.3ml</a:t>
                      </a:r>
                    </a:p>
                  </a:txBody>
                  <a:tcPr/>
                </a:tc>
                <a:tc>
                  <a:txBody>
                    <a:bodyPr/>
                    <a:lstStyle/>
                    <a:p>
                      <a:r>
                        <a:rPr lang="vi-VN" sz="2000" dirty="0">
                          <a:solidFill>
                            <a:srgbClr val="002060"/>
                          </a:solidFill>
                          <a:latin typeface="Arial" panose="020B0604020202020204" pitchFamily="34" charset="0"/>
                          <a:cs typeface="Arial" panose="020B0604020202020204" pitchFamily="34" charset="0"/>
                        </a:rPr>
                        <a:t>1/</a:t>
                      </a:r>
                      <a:r>
                        <a:rPr lang="en-US" sz="2000" dirty="0">
                          <a:solidFill>
                            <a:srgbClr val="002060"/>
                          </a:solidFill>
                          <a:latin typeface="Arial" panose="020B0604020202020204" pitchFamily="34" charset="0"/>
                          <a:cs typeface="Arial" panose="020B0604020202020204" pitchFamily="34" charset="0"/>
                        </a:rPr>
                        <a:t>3</a:t>
                      </a:r>
                      <a:r>
                        <a:rPr lang="vi-VN" sz="2000" dirty="0">
                          <a:solidFill>
                            <a:srgbClr val="002060"/>
                          </a:solidFill>
                          <a:latin typeface="Arial" panose="020B0604020202020204" pitchFamily="34" charset="0"/>
                          <a:cs typeface="Arial" panose="020B0604020202020204" pitchFamily="34" charset="0"/>
                        </a:rPr>
                        <a:t> ống</a:t>
                      </a:r>
                      <a:endParaRPr lang="en-US" sz="2000" dirty="0">
                        <a:latin typeface="Arial" pitchFamily="34" charset="0"/>
                        <a:cs typeface="Arial" pitchFamily="34" charset="0"/>
                      </a:endParaRPr>
                    </a:p>
                  </a:txBody>
                  <a:tcPr/>
                </a:tc>
                <a:extLst>
                  <a:ext uri="{0D108BD9-81ED-4DB2-BD59-A6C34878D82A}">
                    <a16:rowId xmlns:a16="http://schemas.microsoft.com/office/drawing/2014/main" val="10003"/>
                  </a:ext>
                </a:extLst>
              </a:tr>
              <a:tr h="354687">
                <a:tc>
                  <a:txBody>
                    <a:bodyPr/>
                    <a:lstStyle/>
                    <a:p>
                      <a:r>
                        <a:rPr lang="vi-VN" sz="2000" dirty="0">
                          <a:solidFill>
                            <a:srgbClr val="002060"/>
                          </a:solidFill>
                          <a:latin typeface="Arial" panose="020B0604020202020204" pitchFamily="34" charset="0"/>
                          <a:cs typeface="Arial" panose="020B0604020202020204" pitchFamily="34" charset="0"/>
                        </a:rPr>
                        <a:t>Trẻ &gt; 30kg</a:t>
                      </a:r>
                      <a:endParaRPr lang="en-US" sz="2000" dirty="0">
                        <a:latin typeface="Arial" pitchFamily="34" charset="0"/>
                        <a:cs typeface="Arial" pitchFamily="34" charset="0"/>
                      </a:endParaRPr>
                    </a:p>
                  </a:txBody>
                  <a:tcPr/>
                </a:tc>
                <a:tc>
                  <a:txBody>
                    <a:bodyPr/>
                    <a:lstStyle/>
                    <a:p>
                      <a:r>
                        <a:rPr lang="en-US" sz="2000" dirty="0">
                          <a:latin typeface="Arial" pitchFamily="34" charset="0"/>
                          <a:cs typeface="Arial" pitchFamily="34" charset="0"/>
                        </a:rPr>
                        <a:t>0.5ml</a:t>
                      </a:r>
                    </a:p>
                  </a:txBody>
                  <a:tcPr/>
                </a:tc>
                <a:tc>
                  <a:txBody>
                    <a:bodyPr/>
                    <a:lstStyle/>
                    <a:p>
                      <a:r>
                        <a:rPr lang="vi-VN" sz="2000" dirty="0">
                          <a:solidFill>
                            <a:srgbClr val="002060"/>
                          </a:solidFill>
                          <a:latin typeface="Arial" panose="020B0604020202020204" pitchFamily="34" charset="0"/>
                          <a:cs typeface="Arial" panose="020B0604020202020204" pitchFamily="34" charset="0"/>
                        </a:rPr>
                        <a:t>1/</a:t>
                      </a:r>
                      <a:r>
                        <a:rPr lang="en-US" sz="2000" dirty="0">
                          <a:solidFill>
                            <a:srgbClr val="002060"/>
                          </a:solidFill>
                          <a:latin typeface="Arial" panose="020B0604020202020204" pitchFamily="34" charset="0"/>
                          <a:cs typeface="Arial" panose="020B0604020202020204" pitchFamily="34" charset="0"/>
                        </a:rPr>
                        <a:t>2</a:t>
                      </a:r>
                      <a:r>
                        <a:rPr lang="vi-VN" sz="2000" dirty="0">
                          <a:solidFill>
                            <a:srgbClr val="002060"/>
                          </a:solidFill>
                          <a:latin typeface="Arial" panose="020B0604020202020204" pitchFamily="34" charset="0"/>
                          <a:cs typeface="Arial" panose="020B0604020202020204" pitchFamily="34" charset="0"/>
                        </a:rPr>
                        <a:t> ống</a:t>
                      </a:r>
                      <a:endParaRPr lang="en-US" sz="2000" dirty="0">
                        <a:latin typeface="Arial" pitchFamily="34" charset="0"/>
                        <a:cs typeface="Arial" pitchFamily="34" charset="0"/>
                      </a:endParaRPr>
                    </a:p>
                  </a:txBody>
                  <a:tcPr/>
                </a:tc>
                <a:extLst>
                  <a:ext uri="{0D108BD9-81ED-4DB2-BD59-A6C34878D82A}">
                    <a16:rowId xmlns:a16="http://schemas.microsoft.com/office/drawing/2014/main" val="10004"/>
                  </a:ext>
                </a:extLst>
              </a:tr>
              <a:tr h="354687">
                <a:tc>
                  <a:txBody>
                    <a:bodyPr/>
                    <a:lstStyle/>
                    <a:p>
                      <a:r>
                        <a:rPr lang="vi-VN" sz="2000" dirty="0">
                          <a:solidFill>
                            <a:srgbClr val="002060"/>
                          </a:solidFill>
                          <a:latin typeface="Arial" panose="020B0604020202020204" pitchFamily="34" charset="0"/>
                          <a:cs typeface="Arial" panose="020B0604020202020204" pitchFamily="34" charset="0"/>
                        </a:rPr>
                        <a:t>Người lớn</a:t>
                      </a:r>
                      <a:endParaRPr lang="en-US" sz="2000" dirty="0">
                        <a:latin typeface="Arial" pitchFamily="34" charset="0"/>
                        <a:cs typeface="Arial" pitchFamily="34" charset="0"/>
                      </a:endParaRPr>
                    </a:p>
                  </a:txBody>
                  <a:tcPr/>
                </a:tc>
                <a:tc>
                  <a:txBody>
                    <a:bodyPr/>
                    <a:lstStyle/>
                    <a:p>
                      <a:r>
                        <a:rPr lang="en-US" sz="2000" dirty="0">
                          <a:latin typeface="Arial" pitchFamily="34" charset="0"/>
                          <a:cs typeface="Arial" pitchFamily="34" charset="0"/>
                        </a:rPr>
                        <a:t>0.5 – 1ml</a:t>
                      </a:r>
                    </a:p>
                  </a:txBody>
                  <a:tcPr/>
                </a:tc>
                <a:tc>
                  <a:txBody>
                    <a:bodyPr/>
                    <a:lstStyle/>
                    <a:p>
                      <a:r>
                        <a:rPr lang="vi-VN" sz="2000" dirty="0">
                          <a:solidFill>
                            <a:srgbClr val="002060"/>
                          </a:solidFill>
                          <a:latin typeface="Arial" panose="020B0604020202020204" pitchFamily="34" charset="0"/>
                          <a:cs typeface="Arial" panose="020B0604020202020204" pitchFamily="34" charset="0"/>
                        </a:rPr>
                        <a:t>1/2-1 ống</a:t>
                      </a:r>
                      <a:endParaRPr lang="en-US" sz="2000" dirty="0">
                        <a:latin typeface="Arial" pitchFamily="34" charset="0"/>
                        <a:cs typeface="Arial" pitchFamily="34"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65813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854" y="161365"/>
            <a:ext cx="8637451" cy="6414247"/>
          </a:xfrm>
        </p:spPr>
      </p:pic>
    </p:spTree>
    <p:extLst>
      <p:ext uri="{BB962C8B-B14F-4D97-AF65-F5344CB8AC3E}">
        <p14:creationId xmlns:p14="http://schemas.microsoft.com/office/powerpoint/2010/main" val="4059177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259" y="180357"/>
            <a:ext cx="6589199" cy="1280890"/>
          </a:xfrm>
        </p:spPr>
        <p:txBody>
          <a:bodyPr/>
          <a:lstStyle/>
          <a:p>
            <a:pPr algn="ctr"/>
            <a:r>
              <a:rPr lang="vi-VN" b="1" dirty="0">
                <a:solidFill>
                  <a:schemeClr val="accent1">
                    <a:lumMod val="60000"/>
                    <a:lumOff val="40000"/>
                  </a:schemeClr>
                </a:solidFill>
                <a:latin typeface="Arial" panose="020B0604020202020204" pitchFamily="34" charset="0"/>
                <a:cs typeface="Arial" panose="020B0604020202020204" pitchFamily="34" charset="0"/>
              </a:rPr>
              <a:t>Phác đồ sử dụng adrenalin và truyền dịch</a:t>
            </a:r>
            <a:endParaRPr lang="en-US"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68941" y="1461247"/>
            <a:ext cx="8538882" cy="5047129"/>
          </a:xfrm>
          <a:solidFill>
            <a:schemeClr val="bg1"/>
          </a:solidFill>
        </p:spPr>
        <p:txBody>
          <a:bodyPr>
            <a:noAutofit/>
          </a:bodyPr>
          <a:lstStyle/>
          <a:p>
            <a:pPr marL="0" indent="0" algn="just">
              <a:buNone/>
            </a:pPr>
            <a:r>
              <a:rPr lang="vi-VN" sz="2400" dirty="0">
                <a:solidFill>
                  <a:srgbClr val="002060"/>
                </a:solidFill>
                <a:latin typeface="Arial" panose="020B0604020202020204" pitchFamily="34" charset="0"/>
                <a:cs typeface="Arial" panose="020B0604020202020204" pitchFamily="34" charset="0"/>
              </a:rPr>
              <a:t>4. Nếu mạch không bắt được và huyết áp không đo được, các dấu hiệu hô hấp và tiêu hóa nặng lên sau 2-3 lần tiêm bắp như khoản 1 hoặc có nguy cơ ngừng tuần hoàn phải:</a:t>
            </a:r>
          </a:p>
          <a:p>
            <a:pPr marL="400050" lvl="1" indent="0" algn="just">
              <a:buNone/>
            </a:pPr>
            <a:r>
              <a:rPr lang="vi-VN" sz="2400" dirty="0">
                <a:solidFill>
                  <a:srgbClr val="002060"/>
                </a:solidFill>
                <a:latin typeface="Arial" panose="020B0604020202020204" pitchFamily="34" charset="0"/>
                <a:cs typeface="Arial" panose="020B0604020202020204" pitchFamily="34" charset="0"/>
              </a:rPr>
              <a:t>a) Nếu chưa có đường truyền tĩnh mạch: Tiêm tĩnh mạch chậm dung dịch adrenalin 1/10.000 (1 ống adrenalin 1mg pha với 9ml nước cất = pha loãng 1/10). Liều dùng:</a:t>
            </a:r>
          </a:p>
          <a:p>
            <a:pPr marL="400050" lvl="1" indent="0" algn="just">
              <a:buNone/>
            </a:pPr>
            <a:r>
              <a:rPr lang="vi-VN" sz="2400" dirty="0">
                <a:latin typeface="Arial" panose="020B0604020202020204" pitchFamily="34" charset="0"/>
                <a:cs typeface="Arial" panose="020B0604020202020204" pitchFamily="34" charset="0"/>
              </a:rPr>
              <a:t>- </a:t>
            </a:r>
            <a:r>
              <a:rPr lang="vi-VN" sz="2400" b="1" i="1" dirty="0">
                <a:solidFill>
                  <a:srgbClr val="002060"/>
                </a:solidFill>
                <a:latin typeface="Arial" panose="020B0604020202020204" pitchFamily="34" charset="0"/>
                <a:cs typeface="Arial" panose="020B0604020202020204" pitchFamily="34" charset="0"/>
              </a:rPr>
              <a:t>Người lớn:</a:t>
            </a:r>
            <a:r>
              <a:rPr lang="vi-VN" sz="2400" dirty="0">
                <a:solidFill>
                  <a:srgbClr val="002060"/>
                </a:solidFill>
                <a:latin typeface="Arial" panose="020B0604020202020204" pitchFamily="34" charset="0"/>
                <a:cs typeface="Arial" panose="020B0604020202020204" pitchFamily="34" charset="0"/>
              </a:rPr>
              <a:t> </a:t>
            </a:r>
            <a:r>
              <a:rPr lang="vi-VN" sz="2400" dirty="0">
                <a:solidFill>
                  <a:srgbClr val="FF0000"/>
                </a:solidFill>
                <a:latin typeface="Arial" panose="020B0604020202020204" pitchFamily="34" charset="0"/>
                <a:cs typeface="Arial" panose="020B0604020202020204" pitchFamily="34" charset="0"/>
              </a:rPr>
              <a:t>0,5-1 ml </a:t>
            </a:r>
            <a:r>
              <a:rPr lang="vi-VN" sz="2400" dirty="0">
                <a:solidFill>
                  <a:srgbClr val="002060"/>
                </a:solidFill>
                <a:latin typeface="Arial" panose="020B0604020202020204" pitchFamily="34" charset="0"/>
                <a:cs typeface="Arial" panose="020B0604020202020204" pitchFamily="34" charset="0"/>
              </a:rPr>
              <a:t>(dung dịch </a:t>
            </a:r>
            <a:r>
              <a:rPr lang="vi-VN" sz="2400">
                <a:solidFill>
                  <a:srgbClr val="002060"/>
                </a:solidFill>
                <a:latin typeface="Arial" panose="020B0604020202020204" pitchFamily="34" charset="0"/>
                <a:cs typeface="Arial" panose="020B0604020202020204" pitchFamily="34" charset="0"/>
              </a:rPr>
              <a:t>pha loãng) </a:t>
            </a:r>
            <a:r>
              <a:rPr lang="vi-VN" sz="2400" dirty="0">
                <a:solidFill>
                  <a:srgbClr val="002060"/>
                </a:solidFill>
                <a:latin typeface="Arial" panose="020B0604020202020204" pitchFamily="34" charset="0"/>
                <a:cs typeface="Arial" panose="020B0604020202020204" pitchFamily="34" charset="0"/>
              </a:rPr>
              <a:t>tiêm trong 1-3 phút, sau 3 phút có thể tiêm tiếp lần 2 hoặc lần 3 nếu mạch và huyết áp chưa lên. Chuyển ngay sang truyền tĩnh mạch liên tục khi đã thiết lập được đường truyền.</a:t>
            </a:r>
          </a:p>
          <a:p>
            <a:pPr marL="400050" lvl="1" indent="0" algn="just">
              <a:buNone/>
            </a:pPr>
            <a:r>
              <a:rPr lang="vi-VN" sz="2400" dirty="0">
                <a:latin typeface="Arial" panose="020B0604020202020204" pitchFamily="34" charset="0"/>
                <a:cs typeface="Arial" panose="020B0604020202020204" pitchFamily="34" charset="0"/>
              </a:rPr>
              <a:t>- </a:t>
            </a:r>
            <a:r>
              <a:rPr lang="vi-VN" sz="2400" b="1" i="1" dirty="0">
                <a:solidFill>
                  <a:srgbClr val="002060"/>
                </a:solidFill>
                <a:latin typeface="Arial" panose="020B0604020202020204" pitchFamily="34" charset="0"/>
                <a:cs typeface="Arial" panose="020B0604020202020204" pitchFamily="34" charset="0"/>
              </a:rPr>
              <a:t>Trẻ em:</a:t>
            </a:r>
            <a:r>
              <a:rPr lang="vi-VN" sz="2400" dirty="0">
                <a:latin typeface="Arial" panose="020B0604020202020204" pitchFamily="34" charset="0"/>
                <a:cs typeface="Arial" panose="020B0604020202020204" pitchFamily="34" charset="0"/>
              </a:rPr>
              <a:t> </a:t>
            </a:r>
            <a:r>
              <a:rPr lang="vi-VN" sz="2400" dirty="0">
                <a:solidFill>
                  <a:srgbClr val="0070C0"/>
                </a:solidFill>
                <a:latin typeface="Arial" panose="020B0604020202020204" pitchFamily="34" charset="0"/>
                <a:cs typeface="Arial" panose="020B0604020202020204" pitchFamily="34" charset="0"/>
              </a:rPr>
              <a:t>Không áp dụng tiêm tĩnh mạch chậm.</a:t>
            </a:r>
          </a:p>
          <a:p>
            <a:pPr marL="0" indent="0" algn="just">
              <a:buNone/>
            </a:pPr>
            <a:endParaRPr lang="en-US" sz="2400">
              <a:latin typeface="Arial" panose="020B0604020202020204" pitchFamily="34" charset="0"/>
              <a:cs typeface="Arial" panose="020B0604020202020204" pitchFamily="34" charset="0"/>
            </a:endParaRPr>
          </a:p>
          <a:p>
            <a:pPr marL="0" indent="0" algn="just">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7963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018" y="0"/>
            <a:ext cx="6220005" cy="1280890"/>
          </a:xfrm>
        </p:spPr>
        <p:txBody>
          <a:bodyPr/>
          <a:lstStyle/>
          <a:p>
            <a:pPr algn="ctr"/>
            <a:r>
              <a:rPr lang="vi-VN" b="1" dirty="0">
                <a:solidFill>
                  <a:schemeClr val="accent1">
                    <a:lumMod val="60000"/>
                    <a:lumOff val="40000"/>
                  </a:schemeClr>
                </a:solidFill>
                <a:latin typeface="Arial" panose="020B0604020202020204" pitchFamily="34" charset="0"/>
                <a:cs typeface="Arial" panose="020B0604020202020204" pitchFamily="34" charset="0"/>
              </a:rPr>
              <a:t> Xử trí tiếp theo</a:t>
            </a:r>
            <a:endParaRPr lang="en-US"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468580" y="1223800"/>
            <a:ext cx="6677893" cy="5306987"/>
          </a:xfrm>
        </p:spPr>
        <p:txBody>
          <a:bodyPr>
            <a:noAutofit/>
          </a:bodyPr>
          <a:lstStyle/>
          <a:p>
            <a:pPr marL="0" indent="0" algn="just">
              <a:buNone/>
            </a:pPr>
            <a:r>
              <a:rPr lang="vi-VN" sz="2400" dirty="0">
                <a:solidFill>
                  <a:srgbClr val="FF0000"/>
                </a:solidFill>
                <a:latin typeface="Arial" panose="020B0604020202020204" pitchFamily="34" charset="0"/>
                <a:cs typeface="Arial" panose="020B0604020202020204" pitchFamily="34" charset="0"/>
              </a:rPr>
              <a:t>1. Hỗ trợ hô hấp, tuần hoàn: Tùy mức độ suy tuần hoàn, hô hấp có thể sử dụng một hoặc các biện pháp sau đây:</a:t>
            </a:r>
          </a:p>
          <a:p>
            <a:pPr marL="400050" lvl="1" indent="0" algn="just">
              <a:buNone/>
            </a:pPr>
            <a:r>
              <a:rPr lang="vi-VN" sz="2400" dirty="0">
                <a:solidFill>
                  <a:srgbClr val="002060"/>
                </a:solidFill>
                <a:latin typeface="Arial" panose="020B0604020202020204" pitchFamily="34" charset="0"/>
                <a:cs typeface="Arial" panose="020B0604020202020204" pitchFamily="34" charset="0"/>
              </a:rPr>
              <a:t>a) Thở oxy qua mặt nạ: 6-10 lít/phút cho người lớn, 2-4 lít/phút ở trẻ em,</a:t>
            </a:r>
          </a:p>
          <a:p>
            <a:pPr marL="400050" lvl="1" indent="0" algn="just">
              <a:buNone/>
            </a:pPr>
            <a:r>
              <a:rPr lang="vi-VN" sz="2400" dirty="0">
                <a:solidFill>
                  <a:srgbClr val="002060"/>
                </a:solidFill>
                <a:latin typeface="Arial" panose="020B0604020202020204" pitchFamily="34" charset="0"/>
                <a:cs typeface="Arial" panose="020B0604020202020204" pitchFamily="34" charset="0"/>
              </a:rPr>
              <a:t>b) Bóp bóng AMBU có oxy</a:t>
            </a:r>
            <a:r>
              <a:rPr lang="en-US" sz="2400" dirty="0">
                <a:solidFill>
                  <a:srgbClr val="002060"/>
                </a:solidFill>
                <a:latin typeface="Arial" panose="020B0604020202020204" pitchFamily="34" charset="0"/>
                <a:cs typeface="Arial" panose="020B0604020202020204" pitchFamily="34" charset="0"/>
              </a:rPr>
              <a:t>.</a:t>
            </a:r>
            <a:endParaRPr lang="vi-VN" sz="2400" dirty="0">
              <a:solidFill>
                <a:srgbClr val="002060"/>
              </a:solidFill>
              <a:latin typeface="Arial" panose="020B0604020202020204" pitchFamily="34" charset="0"/>
              <a:cs typeface="Arial" panose="020B0604020202020204" pitchFamily="34" charset="0"/>
            </a:endParaRPr>
          </a:p>
          <a:p>
            <a:pPr marL="400050" lvl="1" indent="0" algn="just">
              <a:buNone/>
            </a:pPr>
            <a:r>
              <a:rPr lang="vi-VN" sz="2400" dirty="0">
                <a:solidFill>
                  <a:srgbClr val="002060"/>
                </a:solidFill>
                <a:latin typeface="Arial" panose="020B0604020202020204" pitchFamily="34" charset="0"/>
                <a:cs typeface="Arial" panose="020B0604020202020204" pitchFamily="34" charset="0"/>
              </a:rPr>
              <a:t>c) Đặt ống nội khí quản thông khí nhân tạo có ô xy nếu thở rít tăng lên không đáp ứng với adrenalin</a:t>
            </a:r>
            <a:r>
              <a:rPr lang="en-US" sz="2400" dirty="0">
                <a:solidFill>
                  <a:srgbClr val="002060"/>
                </a:solidFill>
                <a:latin typeface="Arial" panose="020B0604020202020204" pitchFamily="34" charset="0"/>
                <a:cs typeface="Arial" panose="020B0604020202020204" pitchFamily="34" charset="0"/>
              </a:rPr>
              <a:t>.</a:t>
            </a:r>
            <a:endParaRPr lang="vi-VN" sz="2400" dirty="0">
              <a:solidFill>
                <a:srgbClr val="002060"/>
              </a:solidFill>
              <a:latin typeface="Arial" panose="020B0604020202020204" pitchFamily="34" charset="0"/>
              <a:cs typeface="Arial" panose="020B0604020202020204" pitchFamily="34" charset="0"/>
            </a:endParaRPr>
          </a:p>
          <a:p>
            <a:pPr marL="400050" lvl="1" indent="0" algn="just">
              <a:buNone/>
            </a:pPr>
            <a:r>
              <a:rPr lang="vi-VN" sz="2400" dirty="0">
                <a:solidFill>
                  <a:srgbClr val="002060"/>
                </a:solidFill>
                <a:latin typeface="Arial" panose="020B0604020202020204" pitchFamily="34" charset="0"/>
                <a:cs typeface="Arial" panose="020B0604020202020204" pitchFamily="34" charset="0"/>
              </a:rPr>
              <a:t>d) Mở khí quản nếu có phù thanh môn-hạ họng không đặt được nội khí quản</a:t>
            </a:r>
            <a:r>
              <a:rPr lang="en-US" sz="2400" dirty="0">
                <a:solidFill>
                  <a:srgbClr val="002060"/>
                </a:solidFill>
                <a:latin typeface="Arial" panose="020B0604020202020204" pitchFamily="34" charset="0"/>
                <a:cs typeface="Arial" panose="020B0604020202020204" pitchFamily="34" charset="0"/>
              </a:rPr>
              <a:t>.</a:t>
            </a:r>
            <a:endParaRPr lang="vi-VN" sz="2400" dirty="0">
              <a:solidFill>
                <a:srgbClr val="002060"/>
              </a:solidFill>
              <a:latin typeface="Arial" panose="020B0604020202020204" pitchFamily="34" charset="0"/>
              <a:cs typeface="Arial" panose="020B0604020202020204" pitchFamily="34" charset="0"/>
            </a:endParaRPr>
          </a:p>
          <a:p>
            <a:pPr marL="400050" lvl="1" indent="0" algn="just">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9933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8820" y="219944"/>
            <a:ext cx="6589199" cy="1280890"/>
          </a:xfrm>
        </p:spPr>
        <p:txBody>
          <a:bodyPr>
            <a:normAutofit/>
          </a:bodyPr>
          <a:lstStyle/>
          <a:p>
            <a:r>
              <a:rPr lang="vi-VN" dirty="0">
                <a:solidFill>
                  <a:srgbClr val="002060"/>
                </a:solidFill>
                <a:latin typeface="Arial" panose="020B0604020202020204" pitchFamily="34" charset="0"/>
                <a:cs typeface="Arial" panose="020B0604020202020204" pitchFamily="34" charset="0"/>
              </a:rPr>
              <a:t>1 ống adrenalin 1mg pha với 9ml nước cất = pha loãng 1/10</a:t>
            </a:r>
            <a:endParaRPr lang="en-US" dirty="0">
              <a:solidFill>
                <a:srgbClr val="002060"/>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6548" y="2071393"/>
            <a:ext cx="5720747" cy="3989443"/>
          </a:xfrm>
        </p:spPr>
      </p:pic>
      <p:cxnSp>
        <p:nvCxnSpPr>
          <p:cNvPr id="6" name="Straight Arrow Connector 5"/>
          <p:cNvCxnSpPr/>
          <p:nvPr/>
        </p:nvCxnSpPr>
        <p:spPr>
          <a:xfrm>
            <a:off x="3314219" y="3715473"/>
            <a:ext cx="23149" cy="1284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758635" y="4939019"/>
            <a:ext cx="1481559" cy="830997"/>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1 </a:t>
            </a:r>
            <a:r>
              <a:rPr lang="en-US" sz="2400" dirty="0" err="1">
                <a:solidFill>
                  <a:srgbClr val="FF0000"/>
                </a:solidFill>
                <a:latin typeface="Times New Roman" panose="02020603050405020304" pitchFamily="18" charset="0"/>
                <a:cs typeface="Times New Roman" panose="02020603050405020304" pitchFamily="18" charset="0"/>
              </a:rPr>
              <a:t>ống</a:t>
            </a:r>
            <a:r>
              <a:rPr lang="en-US" sz="2400" dirty="0">
                <a:solidFill>
                  <a:srgbClr val="FF0000"/>
                </a:solidFill>
                <a:latin typeface="Times New Roman" panose="02020603050405020304" pitchFamily="18" charset="0"/>
                <a:cs typeface="Times New Roman" panose="02020603050405020304" pitchFamily="18" charset="0"/>
              </a:rPr>
              <a:t> adrenalin</a:t>
            </a:r>
          </a:p>
        </p:txBody>
      </p:sp>
      <p:sp>
        <p:nvSpPr>
          <p:cNvPr id="14" name="TextBox 13"/>
          <p:cNvSpPr txBox="1"/>
          <p:nvPr/>
        </p:nvSpPr>
        <p:spPr>
          <a:xfrm>
            <a:off x="5331068" y="5123686"/>
            <a:ext cx="969418"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10ml</a:t>
            </a:r>
          </a:p>
        </p:txBody>
      </p:sp>
      <p:sp>
        <p:nvSpPr>
          <p:cNvPr id="15" name="TextBox 14"/>
          <p:cNvSpPr txBox="1"/>
          <p:nvPr/>
        </p:nvSpPr>
        <p:spPr>
          <a:xfrm>
            <a:off x="3765319" y="4236949"/>
            <a:ext cx="1736202" cy="400110"/>
          </a:xfrm>
          <a:prstGeom prst="rect">
            <a:avLst/>
          </a:prstGeom>
          <a:noFill/>
        </p:spPr>
        <p:txBody>
          <a:bodyPr wrap="square" rtlCol="0">
            <a:spAutoFit/>
          </a:bodyPr>
          <a:lstStyle/>
          <a:p>
            <a:r>
              <a:rPr lang="en-US" sz="2000" dirty="0">
                <a:solidFill>
                  <a:srgbClr val="0070C0"/>
                </a:solidFill>
                <a:latin typeface="Times New Roman" panose="02020603050405020304" pitchFamily="18" charset="0"/>
                <a:cs typeface="Times New Roman" panose="02020603050405020304" pitchFamily="18" charset="0"/>
              </a:rPr>
              <a:t>9ml </a:t>
            </a:r>
            <a:r>
              <a:rPr lang="en-US" sz="2000" dirty="0" err="1">
                <a:solidFill>
                  <a:srgbClr val="0070C0"/>
                </a:solidFill>
                <a:latin typeface="Times New Roman" panose="02020603050405020304" pitchFamily="18" charset="0"/>
                <a:cs typeface="Times New Roman" panose="02020603050405020304" pitchFamily="18" charset="0"/>
              </a:rPr>
              <a:t>nước</a:t>
            </a:r>
            <a:r>
              <a:rPr lang="en-US" sz="2000" dirty="0">
                <a:solidFill>
                  <a:srgbClr val="0070C0"/>
                </a:solidFill>
                <a:latin typeface="Times New Roman" panose="02020603050405020304" pitchFamily="18" charset="0"/>
                <a:cs typeface="Times New Roman" panose="02020603050405020304" pitchFamily="18" charset="0"/>
              </a:rPr>
              <a:t> </a:t>
            </a:r>
            <a:r>
              <a:rPr lang="en-US" sz="2000" dirty="0" err="1">
                <a:solidFill>
                  <a:srgbClr val="0070C0"/>
                </a:solidFill>
                <a:latin typeface="Times New Roman" panose="02020603050405020304" pitchFamily="18" charset="0"/>
                <a:cs typeface="Times New Roman" panose="02020603050405020304" pitchFamily="18" charset="0"/>
              </a:rPr>
              <a:t>cất</a:t>
            </a:r>
            <a:endParaRPr lang="en-US" sz="2000" dirty="0">
              <a:solidFill>
                <a:srgbClr val="0070C0"/>
              </a:solidFill>
              <a:latin typeface="Times New Roman" panose="02020603050405020304" pitchFamily="18" charset="0"/>
              <a:cs typeface="Times New Roman" panose="02020603050405020304" pitchFamily="18" charset="0"/>
            </a:endParaRPr>
          </a:p>
        </p:txBody>
      </p:sp>
      <p:cxnSp>
        <p:nvCxnSpPr>
          <p:cNvPr id="17" name="Straight Arrow Connector 16"/>
          <p:cNvCxnSpPr/>
          <p:nvPr/>
        </p:nvCxnSpPr>
        <p:spPr>
          <a:xfrm>
            <a:off x="5802775" y="3714051"/>
            <a:ext cx="23149" cy="1284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337368" y="4780344"/>
            <a:ext cx="241910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852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307" y="96076"/>
            <a:ext cx="6589199" cy="1280890"/>
          </a:xfrm>
        </p:spPr>
        <p:txBody>
          <a:bodyPr/>
          <a:lstStyle/>
          <a:p>
            <a:pPr algn="ctr"/>
            <a:r>
              <a:rPr lang="en-US" b="1" dirty="0" err="1">
                <a:solidFill>
                  <a:schemeClr val="accent1">
                    <a:lumMod val="60000"/>
                    <a:lumOff val="40000"/>
                  </a:schemeClr>
                </a:solidFill>
                <a:latin typeface="Arial" panose="020B0604020202020204" pitchFamily="34" charset="0"/>
                <a:cs typeface="Arial" panose="020B0604020202020204" pitchFamily="34" charset="0"/>
              </a:rPr>
              <a:t>Định</a:t>
            </a:r>
            <a:r>
              <a:rPr lang="en-US" b="1" dirty="0">
                <a:solidFill>
                  <a:schemeClr val="accent1">
                    <a:lumMod val="60000"/>
                    <a:lumOff val="40000"/>
                  </a:schemeClr>
                </a:solidFill>
                <a:latin typeface="Arial" panose="020B0604020202020204" pitchFamily="34" charset="0"/>
                <a:cs typeface="Arial" panose="020B0604020202020204" pitchFamily="34" charset="0"/>
              </a:rPr>
              <a:t> </a:t>
            </a:r>
            <a:r>
              <a:rPr lang="en-US" b="1" dirty="0" err="1">
                <a:solidFill>
                  <a:schemeClr val="accent1">
                    <a:lumMod val="60000"/>
                    <a:lumOff val="40000"/>
                  </a:schemeClr>
                </a:solidFill>
                <a:latin typeface="Arial" panose="020B0604020202020204" pitchFamily="34" charset="0"/>
                <a:cs typeface="Arial" panose="020B0604020202020204" pitchFamily="34" charset="0"/>
              </a:rPr>
              <a:t>nghĩa</a:t>
            </a:r>
            <a:endParaRPr lang="en-US" b="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21217" y="1376966"/>
            <a:ext cx="8152325" cy="4727620"/>
          </a:xfrm>
        </p:spPr>
        <p:txBody>
          <a:bodyPr>
            <a:noAutofit/>
          </a:bodyPr>
          <a:lstStyle/>
          <a:p>
            <a:pPr marL="0" indent="0" algn="just">
              <a:lnSpc>
                <a:spcPct val="150000"/>
              </a:lnSpc>
              <a:buNone/>
            </a:pPr>
            <a:r>
              <a:rPr lang="en-US" sz="2400" b="1" i="1" dirty="0">
                <a:solidFill>
                  <a:srgbClr val="0070C0"/>
                </a:solidFill>
                <a:latin typeface="Arial" panose="020B0604020202020204" pitchFamily="34" charset="0"/>
                <a:cs typeface="Arial" panose="020B0604020202020204" pitchFamily="34" charset="0"/>
              </a:rPr>
              <a:t>1. </a:t>
            </a:r>
            <a:r>
              <a:rPr lang="vi-VN" sz="2400" b="1" i="1" dirty="0">
                <a:solidFill>
                  <a:srgbClr val="0070C0"/>
                </a:solidFill>
                <a:latin typeface="Arial" panose="020B0604020202020204" pitchFamily="34" charset="0"/>
                <a:cs typeface="Arial" panose="020B0604020202020204" pitchFamily="34" charset="0"/>
              </a:rPr>
              <a:t>Phản vệ</a:t>
            </a:r>
            <a:r>
              <a:rPr lang="vi-VN" sz="2400" b="1" dirty="0">
                <a:solidFill>
                  <a:srgbClr val="0070C0"/>
                </a:solidFill>
                <a:latin typeface="Arial" panose="020B0604020202020204" pitchFamily="34" charset="0"/>
                <a:cs typeface="Arial" panose="020B0604020202020204" pitchFamily="34" charset="0"/>
              </a:rPr>
              <a:t> </a:t>
            </a:r>
            <a:r>
              <a:rPr lang="vi-VN" sz="2400" dirty="0">
                <a:solidFill>
                  <a:srgbClr val="0070C0"/>
                </a:solidFill>
                <a:latin typeface="Arial" panose="020B0604020202020204" pitchFamily="34" charset="0"/>
                <a:cs typeface="Arial" panose="020B0604020202020204" pitchFamily="34" charset="0"/>
              </a:rPr>
              <a:t>là một phản ứng dị ứng, có thể xuất hiện ngay lập tức từ vài giây, vài phút đến vài giờ sau khi cơ thể tiếp xúc với dị nguyên gây ra các bệnh cảnh lâm sàng khác nhau, có thể nghiêm trọng dẫn đến tử vong nhanh chóng.</a:t>
            </a:r>
          </a:p>
          <a:p>
            <a:pPr marL="0" indent="0" algn="just">
              <a:lnSpc>
                <a:spcPct val="150000"/>
              </a:lnSpc>
              <a:buNone/>
            </a:pPr>
            <a:r>
              <a:rPr lang="en-US" sz="2400" b="1" i="1" dirty="0">
                <a:solidFill>
                  <a:srgbClr val="0070C0"/>
                </a:solidFill>
                <a:latin typeface="Arial" panose="020B0604020202020204" pitchFamily="34" charset="0"/>
                <a:cs typeface="Arial" panose="020B0604020202020204" pitchFamily="34" charset="0"/>
              </a:rPr>
              <a:t>2. </a:t>
            </a:r>
            <a:r>
              <a:rPr lang="vi-VN" sz="2400" b="1" i="1" dirty="0">
                <a:solidFill>
                  <a:srgbClr val="0070C0"/>
                </a:solidFill>
                <a:latin typeface="Arial" panose="020B0604020202020204" pitchFamily="34" charset="0"/>
                <a:cs typeface="Arial" panose="020B0604020202020204" pitchFamily="34" charset="0"/>
              </a:rPr>
              <a:t>Dị nguyên</a:t>
            </a:r>
            <a:r>
              <a:rPr lang="vi-VN" sz="2400" dirty="0">
                <a:solidFill>
                  <a:srgbClr val="0070C0"/>
                </a:solidFill>
                <a:latin typeface="Arial" panose="020B0604020202020204" pitchFamily="34" charset="0"/>
                <a:cs typeface="Arial" panose="020B0604020202020204" pitchFamily="34" charset="0"/>
              </a:rPr>
              <a:t> là yếu tố lạ khi tiếp xúc có khả năng gây phản ứng dị ứng cho cơ thể, bao gồm thức ăn, thuốc và các yếu tố khác.</a:t>
            </a:r>
            <a:endParaRPr lang="en-US" sz="2400" dirty="0">
              <a:solidFill>
                <a:srgbClr val="0070C0"/>
              </a:solidFill>
              <a:latin typeface="Arial" panose="020B0604020202020204" pitchFamily="34" charset="0"/>
              <a:cs typeface="Arial" panose="020B0604020202020204" pitchFamily="34" charset="0"/>
            </a:endParaRPr>
          </a:p>
          <a:p>
            <a:pPr marL="0" indent="0" algn="just">
              <a:lnSpc>
                <a:spcPct val="150000"/>
              </a:lnSpc>
              <a:buNone/>
            </a:pPr>
            <a:endParaRPr lang="en-US" sz="2400"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9506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b="1" dirty="0">
                <a:solidFill>
                  <a:schemeClr val="accent1">
                    <a:lumMod val="60000"/>
                    <a:lumOff val="40000"/>
                  </a:schemeClr>
                </a:solidFill>
                <a:latin typeface="Arial" panose="020B0604020202020204" pitchFamily="34" charset="0"/>
                <a:cs typeface="Arial" panose="020B0604020202020204" pitchFamily="34" charset="0"/>
              </a:rPr>
              <a:t>Xử trí tiếp theo</a:t>
            </a:r>
            <a:endParaRPr lang="en-US" dirty="0"/>
          </a:p>
        </p:txBody>
      </p:sp>
      <p:sp>
        <p:nvSpPr>
          <p:cNvPr id="3" name="Content Placeholder 2"/>
          <p:cNvSpPr>
            <a:spLocks noGrp="1"/>
          </p:cNvSpPr>
          <p:nvPr>
            <p:ph idx="1"/>
          </p:nvPr>
        </p:nvSpPr>
        <p:spPr>
          <a:xfrm>
            <a:off x="1111143" y="1731818"/>
            <a:ext cx="7218210" cy="3777622"/>
          </a:xfrm>
        </p:spPr>
        <p:txBody>
          <a:bodyPr>
            <a:normAutofit/>
          </a:bodyPr>
          <a:lstStyle/>
          <a:p>
            <a:pPr marL="400050" lvl="1" indent="0">
              <a:buNone/>
            </a:pPr>
            <a:r>
              <a:rPr lang="vi-VN" sz="2400" dirty="0">
                <a:solidFill>
                  <a:srgbClr val="002060"/>
                </a:solidFill>
                <a:latin typeface="Arial" panose="020B0604020202020204" pitchFamily="34" charset="0"/>
                <a:cs typeface="Arial" panose="020B0604020202020204" pitchFamily="34" charset="0"/>
              </a:rPr>
              <a:t>đ</a:t>
            </a:r>
            <a:r>
              <a:rPr lang="vi-VN" sz="2400">
                <a:solidFill>
                  <a:srgbClr val="002060"/>
                </a:solidFill>
                <a:latin typeface="Arial" panose="020B0604020202020204" pitchFamily="34" charset="0"/>
                <a:cs typeface="Arial" panose="020B0604020202020204" pitchFamily="34" charset="0"/>
              </a:rPr>
              <a:t>) Truyền</a:t>
            </a:r>
            <a:r>
              <a:rPr lang="en-US" sz="2400">
                <a:solidFill>
                  <a:srgbClr val="002060"/>
                </a:solidFill>
                <a:latin typeface="Arial" panose="020B0604020202020204" pitchFamily="34" charset="0"/>
                <a:cs typeface="Arial" panose="020B0604020202020204" pitchFamily="34" charset="0"/>
              </a:rPr>
              <a:t> </a:t>
            </a:r>
            <a:r>
              <a:rPr lang="vi-VN" sz="2400">
                <a:solidFill>
                  <a:srgbClr val="002060"/>
                </a:solidFill>
                <a:latin typeface="Arial" panose="020B0604020202020204" pitchFamily="34" charset="0"/>
                <a:cs typeface="Arial" panose="020B0604020202020204" pitchFamily="34" charset="0"/>
              </a:rPr>
              <a:t>tĩnh mạch chậm:</a:t>
            </a:r>
            <a:r>
              <a:rPr lang="en-US" sz="2400" dirty="0">
                <a:solidFill>
                  <a:srgbClr val="002060"/>
                </a:solidFill>
                <a:latin typeface="Arial" panose="020B0604020202020204" pitchFamily="34" charset="0"/>
                <a:cs typeface="Arial" panose="020B0604020202020204" pitchFamily="34" charset="0"/>
              </a:rPr>
              <a:t> </a:t>
            </a:r>
            <a:r>
              <a:rPr lang="vi-VN" sz="2400">
                <a:solidFill>
                  <a:srgbClr val="002060"/>
                </a:solidFill>
                <a:latin typeface="Arial" panose="020B0604020202020204" pitchFamily="34" charset="0"/>
                <a:cs typeface="Arial" panose="020B0604020202020204" pitchFamily="34" charset="0"/>
              </a:rPr>
              <a:t>aminophyllin</a:t>
            </a:r>
            <a:r>
              <a:rPr lang="vi-VN" sz="2400" dirty="0">
                <a:solidFill>
                  <a:srgbClr val="002060"/>
                </a:solidFill>
                <a:latin typeface="Arial" panose="020B0604020202020204" pitchFamily="34" charset="0"/>
                <a:cs typeface="Arial" panose="020B0604020202020204" pitchFamily="34" charset="0"/>
              </a:rPr>
              <a:t> 1mg/kg/giờ hoặc salbutamol 0,1 µg/kg/phút hoặc terbutalin 0,1 µg/kg/phút (tốt nhất là qua bơm tiêm điện hoặc máy truyền dịch)</a:t>
            </a:r>
            <a:r>
              <a:rPr lang="en-US" sz="2400" dirty="0">
                <a:solidFill>
                  <a:srgbClr val="002060"/>
                </a:solidFill>
                <a:latin typeface="Arial" panose="020B0604020202020204" pitchFamily="34" charset="0"/>
                <a:cs typeface="Arial" panose="020B0604020202020204" pitchFamily="34" charset="0"/>
              </a:rPr>
              <a:t>.</a:t>
            </a:r>
          </a:p>
          <a:p>
            <a:pPr marL="400050" lvl="1" indent="0">
              <a:buNone/>
            </a:pPr>
            <a:r>
              <a:rPr lang="vi-VN" sz="2400" dirty="0">
                <a:solidFill>
                  <a:srgbClr val="002060"/>
                </a:solidFill>
                <a:latin typeface="Arial" panose="020B0604020202020204" pitchFamily="34" charset="0"/>
                <a:cs typeface="Arial" panose="020B0604020202020204" pitchFamily="34" charset="0"/>
              </a:rPr>
              <a:t>e) Có thể thay thế aminophyllin bằng salbutamol 5mg khí dung qua mặt nạ hoặc xịt họng salbutamol 100µg người lớn 2-4 nhát/lần, trẻ em 2 nhát/lần, 4-6 lần trong ngày.</a:t>
            </a:r>
          </a:p>
          <a:p>
            <a:endParaRPr lang="en-US" dirty="0"/>
          </a:p>
        </p:txBody>
      </p:sp>
    </p:spTree>
    <p:extLst>
      <p:ext uri="{BB962C8B-B14F-4D97-AF65-F5344CB8AC3E}">
        <p14:creationId xmlns:p14="http://schemas.microsoft.com/office/powerpoint/2010/main" val="4243038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6524" y="211986"/>
            <a:ext cx="7040451" cy="1280890"/>
          </a:xfrm>
        </p:spPr>
        <p:txBody>
          <a:bodyPr>
            <a:normAutofit/>
          </a:bodyPr>
          <a:lstStyle/>
          <a:p>
            <a:pPr algn="ctr"/>
            <a:r>
              <a:rPr lang="vi-VN" sz="4000" b="1" dirty="0">
                <a:solidFill>
                  <a:schemeClr val="accent1">
                    <a:lumMod val="60000"/>
                    <a:lumOff val="40000"/>
                  </a:schemeClr>
                </a:solidFill>
                <a:latin typeface="Arial" panose="020B0604020202020204" pitchFamily="34" charset="0"/>
                <a:cs typeface="Arial" panose="020B0604020202020204" pitchFamily="34" charset="0"/>
              </a:rPr>
              <a:t>Xử trí tiếp theo</a:t>
            </a:r>
            <a:endParaRPr lang="en-US" sz="4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46975" y="1386625"/>
            <a:ext cx="8023538" cy="3777622"/>
          </a:xfrm>
        </p:spPr>
        <p:txBody>
          <a:bodyPr>
            <a:noAutofit/>
          </a:bodyPr>
          <a:lstStyle/>
          <a:p>
            <a:pPr algn="just">
              <a:lnSpc>
                <a:spcPct val="135000"/>
              </a:lnSpc>
              <a:spcBef>
                <a:spcPts val="600"/>
              </a:spcBef>
            </a:pPr>
            <a:r>
              <a:rPr lang="vi-VN" sz="2800" dirty="0">
                <a:solidFill>
                  <a:srgbClr val="FF0000"/>
                </a:solidFill>
                <a:latin typeface="Arial" panose="020B0604020202020204" pitchFamily="34" charset="0"/>
                <a:cs typeface="Arial" panose="020B0604020202020204" pitchFamily="34" charset="0"/>
              </a:rPr>
              <a:t>2. Nếu không nâng được huyết áp theo mục tiêu sau khi đã truyền đủ dịch và adrenalin, có thể truyền thêm dung dịch keo (huyết tương, albumin hoặc bất kỳ dung dịch cao phân tử nào sẵn </a:t>
            </a:r>
            <a:r>
              <a:rPr lang="vi-VN" sz="2800">
                <a:solidFill>
                  <a:srgbClr val="FF0000"/>
                </a:solidFill>
                <a:latin typeface="Arial" panose="020B0604020202020204" pitchFamily="34" charset="0"/>
                <a:cs typeface="Arial" panose="020B0604020202020204" pitchFamily="34" charset="0"/>
              </a:rPr>
              <a:t>có).</a:t>
            </a:r>
            <a:endParaRPr lang="vi-VN" sz="28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8753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348" y="207029"/>
            <a:ext cx="6589199" cy="913433"/>
          </a:xfrm>
        </p:spPr>
        <p:txBody>
          <a:bodyPr>
            <a:normAutofit/>
          </a:bodyPr>
          <a:lstStyle/>
          <a:p>
            <a:pPr algn="ctr"/>
            <a:r>
              <a:rPr lang="vi-VN" sz="4400" b="1" dirty="0">
                <a:solidFill>
                  <a:schemeClr val="accent1">
                    <a:lumMod val="60000"/>
                    <a:lumOff val="40000"/>
                  </a:schemeClr>
                </a:solidFill>
                <a:latin typeface="Arial" panose="020B0604020202020204" pitchFamily="34" charset="0"/>
                <a:cs typeface="Arial" panose="020B0604020202020204" pitchFamily="34" charset="0"/>
              </a:rPr>
              <a:t>Theo dõi</a:t>
            </a:r>
            <a:endParaRPr lang="en-US" sz="44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47896" y="1487919"/>
            <a:ext cx="8696104" cy="4371789"/>
          </a:xfrm>
        </p:spPr>
        <p:txBody>
          <a:bodyPr>
            <a:normAutofit fontScale="92500" lnSpcReduction="20000"/>
          </a:bodyPr>
          <a:lstStyle/>
          <a:p>
            <a:pPr marL="0" indent="0" algn="just">
              <a:lnSpc>
                <a:spcPct val="150000"/>
              </a:lnSpc>
              <a:spcBef>
                <a:spcPts val="600"/>
              </a:spcBef>
              <a:buNone/>
            </a:pPr>
            <a:r>
              <a:rPr lang="vi-VN" sz="2400" dirty="0">
                <a:solidFill>
                  <a:srgbClr val="FF0000"/>
                </a:solidFill>
                <a:latin typeface="Arial" panose="020B0604020202020204" pitchFamily="34" charset="0"/>
                <a:cs typeface="Arial" panose="020B0604020202020204" pitchFamily="34" charset="0"/>
              </a:rPr>
              <a:t>1. Trong giai đoạn cấp: theo dõi mạch, huyết áp, nhịp thở, SpCO</a:t>
            </a:r>
            <a:r>
              <a:rPr lang="vi-VN" sz="2400" baseline="-25000" dirty="0">
                <a:solidFill>
                  <a:srgbClr val="FF0000"/>
                </a:solidFill>
                <a:latin typeface="Arial" panose="020B0604020202020204" pitchFamily="34" charset="0"/>
                <a:cs typeface="Arial" panose="020B0604020202020204" pitchFamily="34" charset="0"/>
              </a:rPr>
              <a:t>2</a:t>
            </a:r>
            <a:r>
              <a:rPr lang="vi-VN" sz="2400" dirty="0">
                <a:solidFill>
                  <a:srgbClr val="FF0000"/>
                </a:solidFill>
                <a:latin typeface="Arial" panose="020B0604020202020204" pitchFamily="34" charset="0"/>
                <a:cs typeface="Arial" panose="020B0604020202020204" pitchFamily="34" charset="0"/>
              </a:rPr>
              <a:t> và tri giác 3-5 phút/lần cho đến khi ổn định.</a:t>
            </a:r>
          </a:p>
          <a:p>
            <a:pPr marL="0" indent="0" algn="just">
              <a:lnSpc>
                <a:spcPct val="150000"/>
              </a:lnSpc>
              <a:spcBef>
                <a:spcPts val="600"/>
              </a:spcBef>
              <a:buNone/>
            </a:pPr>
            <a:r>
              <a:rPr lang="vi-VN" sz="2400" dirty="0">
                <a:solidFill>
                  <a:srgbClr val="7030A0"/>
                </a:solidFill>
                <a:latin typeface="Arial" panose="020B0604020202020204" pitchFamily="34" charset="0"/>
                <a:cs typeface="Arial" panose="020B0604020202020204" pitchFamily="34" charset="0"/>
              </a:rPr>
              <a:t>2. Trong giai đoạn ổn định: theo dõi mạch, huyết áp, nhịp thở, SpO</a:t>
            </a:r>
            <a:r>
              <a:rPr lang="vi-VN" sz="2400" baseline="-25000" dirty="0">
                <a:solidFill>
                  <a:srgbClr val="7030A0"/>
                </a:solidFill>
                <a:latin typeface="Arial" panose="020B0604020202020204" pitchFamily="34" charset="0"/>
                <a:cs typeface="Arial" panose="020B0604020202020204" pitchFamily="34" charset="0"/>
              </a:rPr>
              <a:t>2</a:t>
            </a:r>
            <a:r>
              <a:rPr lang="vi-VN" sz="2400" dirty="0">
                <a:solidFill>
                  <a:srgbClr val="7030A0"/>
                </a:solidFill>
                <a:latin typeface="Arial" panose="020B0604020202020204" pitchFamily="34" charset="0"/>
                <a:cs typeface="Arial" panose="020B0604020202020204" pitchFamily="34" charset="0"/>
              </a:rPr>
              <a:t> và tri giác mỗi 1-2 giờ trong ít nhất 24 giờ tiếp theo.</a:t>
            </a:r>
          </a:p>
          <a:p>
            <a:pPr marL="0" indent="0" algn="just">
              <a:lnSpc>
                <a:spcPct val="150000"/>
              </a:lnSpc>
              <a:spcBef>
                <a:spcPts val="600"/>
              </a:spcBef>
              <a:buNone/>
            </a:pPr>
            <a:r>
              <a:rPr lang="vi-VN" sz="2400" dirty="0">
                <a:solidFill>
                  <a:srgbClr val="0070C0"/>
                </a:solidFill>
                <a:latin typeface="Arial" panose="020B0604020202020204" pitchFamily="34" charset="0"/>
                <a:cs typeface="Arial" panose="020B0604020202020204" pitchFamily="34" charset="0"/>
              </a:rPr>
              <a:t>3. Tất cả các người bệnh phản vệ cần được theo dõi ở cơ sở khám bệnh, chữa bệnh đến ít nhất 24 giờ sau khi huyết áp đã ổn định và đề phòng phản vệ pha 2.</a:t>
            </a:r>
          </a:p>
          <a:p>
            <a:pPr marL="0" indent="0" algn="just">
              <a:lnSpc>
                <a:spcPct val="150000"/>
              </a:lnSpc>
              <a:spcBef>
                <a:spcPts val="600"/>
              </a:spcBef>
              <a:buNone/>
            </a:pPr>
            <a:r>
              <a:rPr lang="vi-VN" sz="2400" dirty="0">
                <a:solidFill>
                  <a:schemeClr val="accent1"/>
                </a:solidFill>
                <a:latin typeface="Arial" panose="020B0604020202020204" pitchFamily="34" charset="0"/>
                <a:cs typeface="Arial" panose="020B0604020202020204" pitchFamily="34" charset="0"/>
              </a:rPr>
              <a:t>4. Ngừng cấp cứu: nếu sau khi cấp cứu ngừng tuần hoàn tích cực không kết quả</a:t>
            </a:r>
            <a:r>
              <a:rPr lang="en-US" sz="2400" dirty="0">
                <a:solidFill>
                  <a:schemeClr val="accent1"/>
                </a:solidFill>
                <a:latin typeface="Arial" panose="020B0604020202020204" pitchFamily="34" charset="0"/>
                <a:cs typeface="Arial" panose="020B0604020202020204" pitchFamily="34" charset="0"/>
              </a:rPr>
              <a:t>.</a:t>
            </a:r>
            <a:endParaRPr lang="vi-VN" sz="2400" dirty="0">
              <a:solidFill>
                <a:schemeClr val="accent1"/>
              </a:solidFill>
              <a:latin typeface="Arial" panose="020B0604020202020204" pitchFamily="34" charset="0"/>
              <a:cs typeface="Arial" panose="020B0604020202020204" pitchFamily="34" charset="0"/>
            </a:endParaRPr>
          </a:p>
          <a:p>
            <a:pPr marL="0" indent="0" algn="just">
              <a:lnSpc>
                <a:spcPct val="150000"/>
              </a:lnSpc>
              <a:spcBef>
                <a:spcPts val="600"/>
              </a:spcBef>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3065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229" y="237744"/>
            <a:ext cx="6589199" cy="1280890"/>
          </a:xfrm>
        </p:spPr>
        <p:txBody>
          <a:bodyPr>
            <a:normAutofit/>
          </a:bodyPr>
          <a:lstStyle/>
          <a:p>
            <a:pPr algn="ctr"/>
            <a:r>
              <a:rPr lang="en-US" sz="4400" b="1" dirty="0" err="1">
                <a:solidFill>
                  <a:schemeClr val="accent1">
                    <a:lumMod val="60000"/>
                    <a:lumOff val="40000"/>
                  </a:schemeClr>
                </a:solidFill>
                <a:latin typeface="Arial" panose="020B0604020202020204" pitchFamily="34" charset="0"/>
                <a:cs typeface="Arial" panose="020B0604020202020204" pitchFamily="34" charset="0"/>
              </a:rPr>
              <a:t>Phòng</a:t>
            </a:r>
            <a:r>
              <a:rPr lang="en-US" sz="4400" b="1" dirty="0">
                <a:solidFill>
                  <a:schemeClr val="accent1">
                    <a:lumMod val="60000"/>
                    <a:lumOff val="40000"/>
                  </a:schemeClr>
                </a:solidFill>
                <a:latin typeface="Arial" panose="020B0604020202020204" pitchFamily="34" charset="0"/>
                <a:cs typeface="Arial" panose="020B0604020202020204" pitchFamily="34" charset="0"/>
              </a:rPr>
              <a:t> </a:t>
            </a:r>
            <a:r>
              <a:rPr lang="en-US" sz="4400" b="1" dirty="0" err="1">
                <a:solidFill>
                  <a:schemeClr val="accent1">
                    <a:lumMod val="60000"/>
                    <a:lumOff val="40000"/>
                  </a:schemeClr>
                </a:solidFill>
                <a:latin typeface="Arial" panose="020B0604020202020204" pitchFamily="34" charset="0"/>
                <a:cs typeface="Arial" panose="020B0604020202020204" pitchFamily="34" charset="0"/>
              </a:rPr>
              <a:t>ngừa</a:t>
            </a:r>
            <a:endParaRPr lang="en-US" sz="4400" b="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20630" y="1296891"/>
            <a:ext cx="7731058" cy="3777622"/>
          </a:xfrm>
        </p:spPr>
        <p:txBody>
          <a:bodyPr>
            <a:noAutofit/>
          </a:bodyPr>
          <a:lstStyle/>
          <a:p>
            <a:pPr algn="just"/>
            <a:r>
              <a:rPr lang="en-US" sz="2800" dirty="0" err="1">
                <a:solidFill>
                  <a:srgbClr val="FF0000"/>
                </a:solidFill>
                <a:latin typeface="Arial" panose="020B0604020202020204" pitchFamily="34" charset="0"/>
                <a:cs typeface="Arial" panose="020B0604020202020204" pitchFamily="34" charset="0"/>
              </a:rPr>
              <a:t>Hỏi</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ky</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tiền</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sử</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dị</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ứng</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và</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ghi</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vào</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bệnh</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án</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của</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bệnh</a:t>
            </a:r>
            <a:r>
              <a:rPr lang="en-US" sz="2800" dirty="0">
                <a:solidFill>
                  <a:srgbClr val="FF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nhân</a:t>
            </a:r>
            <a:r>
              <a:rPr lang="en-US" sz="2800" dirty="0">
                <a:solidFill>
                  <a:srgbClr val="FF0000"/>
                </a:solidFill>
                <a:latin typeface="Arial" panose="020B0604020202020204" pitchFamily="34" charset="0"/>
                <a:cs typeface="Arial" panose="020B0604020202020204" pitchFamily="34" charset="0"/>
              </a:rPr>
              <a:t>.</a:t>
            </a:r>
          </a:p>
          <a:p>
            <a:pPr algn="just"/>
            <a:r>
              <a:rPr lang="vi-VN" sz="2800" dirty="0">
                <a:solidFill>
                  <a:srgbClr val="FF0000"/>
                </a:solidFill>
                <a:latin typeface="Arial" panose="020B0604020202020204" pitchFamily="34" charset="0"/>
                <a:cs typeface="Arial" panose="020B0604020202020204" pitchFamily="34" charset="0"/>
              </a:rPr>
              <a:t>Thực hiện an toàn tiêm chủng:</a:t>
            </a:r>
          </a:p>
          <a:p>
            <a:pPr lvl="1" algn="just">
              <a:buFont typeface="Arial" panose="020B0604020202020204" pitchFamily="34" charset="0"/>
              <a:buChar char="•"/>
            </a:pPr>
            <a:r>
              <a:rPr lang="vi-VN" sz="2800" dirty="0">
                <a:latin typeface="Arial" panose="020B0604020202020204" pitchFamily="34" charset="0"/>
                <a:cs typeface="Arial" panose="020B0604020202020204" pitchFamily="34" charset="0"/>
              </a:rPr>
              <a:t>Khám sàng lọc tốt</a:t>
            </a:r>
          </a:p>
          <a:p>
            <a:pPr lvl="1" algn="just">
              <a:buFont typeface="Arial" panose="020B0604020202020204" pitchFamily="34" charset="0"/>
              <a:buChar char="•"/>
            </a:pPr>
            <a:r>
              <a:rPr lang="vi-VN" sz="2800" dirty="0">
                <a:latin typeface="Arial" panose="020B0604020202020204" pitchFamily="34" charset="0"/>
                <a:cs typeface="Arial" panose="020B0604020202020204" pitchFamily="34" charset="0"/>
              </a:rPr>
              <a:t>Sử dụng vắc xin đúng hướng dẫn</a:t>
            </a:r>
          </a:p>
          <a:p>
            <a:pPr lvl="1" algn="just">
              <a:buFont typeface="Arial" panose="020B0604020202020204" pitchFamily="34" charset="0"/>
              <a:buChar char="•"/>
            </a:pPr>
            <a:r>
              <a:rPr lang="vi-VN" sz="2800" dirty="0">
                <a:latin typeface="Arial" panose="020B0604020202020204" pitchFamily="34" charset="0"/>
                <a:cs typeface="Arial" panose="020B0604020202020204" pitchFamily="34" charset="0"/>
              </a:rPr>
              <a:t>Thực hiện tiêm: có phòng riêng</a:t>
            </a:r>
          </a:p>
          <a:p>
            <a:pPr lvl="1" algn="just">
              <a:buFont typeface="Arial" panose="020B0604020202020204" pitchFamily="34" charset="0"/>
              <a:buChar char="•"/>
            </a:pPr>
            <a:r>
              <a:rPr lang="vi-VN" sz="2800" dirty="0">
                <a:latin typeface="Arial" panose="020B0604020202020204" pitchFamily="34" charset="0"/>
                <a:cs typeface="Arial" panose="020B0604020202020204" pitchFamily="34" charset="0"/>
              </a:rPr>
              <a:t>Theo dõi sau tiêm cẩn thận</a:t>
            </a:r>
          </a:p>
          <a:p>
            <a:pPr lvl="1" algn="just">
              <a:buFont typeface="Arial" panose="020B0604020202020204" pitchFamily="34" charset="0"/>
              <a:buChar char="•"/>
            </a:pPr>
            <a:r>
              <a:rPr lang="vi-VN" sz="2800" dirty="0">
                <a:latin typeface="Arial" panose="020B0604020202020204" pitchFamily="34" charset="0"/>
                <a:cs typeface="Arial" panose="020B0604020202020204" pitchFamily="34" charset="0"/>
              </a:rPr>
              <a:t>Nhắc nhở theo dõi tại nhà…</a:t>
            </a:r>
          </a:p>
          <a:p>
            <a:pPr algn="just"/>
            <a:r>
              <a:rPr lang="vi-VN" sz="2800" dirty="0">
                <a:solidFill>
                  <a:srgbClr val="FF0000"/>
                </a:solidFill>
                <a:latin typeface="Arial" panose="020B0604020202020204" pitchFamily="34" charset="0"/>
                <a:cs typeface="Arial" panose="020B0604020202020204" pitchFamily="34" charset="0"/>
              </a:rPr>
              <a:t>Mang theo hộp chống sốc</a:t>
            </a:r>
          </a:p>
          <a:p>
            <a:pPr algn="just"/>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572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307" y="96076"/>
            <a:ext cx="6589199" cy="1280890"/>
          </a:xfrm>
        </p:spPr>
        <p:txBody>
          <a:bodyPr>
            <a:normAutofit/>
          </a:bodyPr>
          <a:lstStyle/>
          <a:p>
            <a:pPr algn="ctr"/>
            <a:r>
              <a:rPr lang="en-US" sz="4000" b="1" dirty="0" err="1">
                <a:solidFill>
                  <a:schemeClr val="accent1">
                    <a:lumMod val="60000"/>
                    <a:lumOff val="40000"/>
                  </a:schemeClr>
                </a:solidFill>
                <a:latin typeface="Arial" panose="020B0604020202020204" pitchFamily="34" charset="0"/>
                <a:cs typeface="Arial" panose="020B0604020202020204" pitchFamily="34" charset="0"/>
              </a:rPr>
              <a:t>Định</a:t>
            </a:r>
            <a:r>
              <a:rPr lang="en-US" sz="4000" b="1" dirty="0">
                <a:solidFill>
                  <a:schemeClr val="accent1">
                    <a:lumMod val="60000"/>
                    <a:lumOff val="40000"/>
                  </a:schemeClr>
                </a:solidFill>
                <a:latin typeface="Arial" panose="020B0604020202020204" pitchFamily="34" charset="0"/>
                <a:cs typeface="Arial" panose="020B0604020202020204" pitchFamily="34" charset="0"/>
              </a:rPr>
              <a:t> </a:t>
            </a:r>
            <a:r>
              <a:rPr lang="en-US" sz="4000" b="1" dirty="0" err="1">
                <a:solidFill>
                  <a:schemeClr val="accent1">
                    <a:lumMod val="60000"/>
                    <a:lumOff val="40000"/>
                  </a:schemeClr>
                </a:solidFill>
                <a:latin typeface="Arial" panose="020B0604020202020204" pitchFamily="34" charset="0"/>
                <a:cs typeface="Arial" panose="020B0604020202020204" pitchFamily="34" charset="0"/>
              </a:rPr>
              <a:t>nghĩa</a:t>
            </a:r>
            <a:endParaRPr lang="en-US" sz="4000" b="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64269" y="1261056"/>
            <a:ext cx="8109273" cy="2048814"/>
          </a:xfrm>
        </p:spPr>
        <p:txBody>
          <a:bodyPr>
            <a:noAutofit/>
          </a:bodyPr>
          <a:lstStyle/>
          <a:p>
            <a:pPr marL="0" indent="0" algn="just">
              <a:lnSpc>
                <a:spcPct val="150000"/>
              </a:lnSpc>
              <a:buNone/>
            </a:pPr>
            <a:r>
              <a:rPr lang="en-US" sz="2400" dirty="0">
                <a:solidFill>
                  <a:srgbClr val="3366FF"/>
                </a:solidFill>
                <a:latin typeface="Arial" panose="020B0604020202020204" pitchFamily="34" charset="0"/>
                <a:cs typeface="Arial" panose="020B0604020202020204" pitchFamily="34" charset="0"/>
              </a:rPr>
              <a:t>3.  </a:t>
            </a:r>
            <a:r>
              <a:rPr lang="en-US" sz="2400" dirty="0" err="1">
                <a:solidFill>
                  <a:srgbClr val="3366FF"/>
                </a:solidFill>
                <a:latin typeface="Arial" panose="020B0604020202020204" pitchFamily="34" charset="0"/>
                <a:cs typeface="Arial" panose="020B0604020202020204" pitchFamily="34" charset="0"/>
              </a:rPr>
              <a:t>Sốc</a:t>
            </a: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phản</a:t>
            </a: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vệ</a:t>
            </a: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là</a:t>
            </a: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một</a:t>
            </a: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bệnh</a:t>
            </a: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lý</a:t>
            </a: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nguy</a:t>
            </a: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hiểm</a:t>
            </a: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xảy</a:t>
            </a: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ra</a:t>
            </a: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ngay</a:t>
            </a: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sau</a:t>
            </a: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khi</a:t>
            </a: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tiếp</a:t>
            </a: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xúc</a:t>
            </a: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kháng</a:t>
            </a: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nguyên</a:t>
            </a: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nào</a:t>
            </a:r>
            <a:r>
              <a:rPr lang="en-US" sz="2400" dirty="0">
                <a:solidFill>
                  <a:srgbClr val="3366FF"/>
                </a:solidFill>
                <a:latin typeface="Arial" panose="020B0604020202020204" pitchFamily="34" charset="0"/>
                <a:cs typeface="Arial" panose="020B0604020202020204" pitchFamily="34" charset="0"/>
              </a:rPr>
              <a:t> </a:t>
            </a:r>
            <a:r>
              <a:rPr lang="en-US" sz="2400" dirty="0" err="1">
                <a:solidFill>
                  <a:srgbClr val="3366FF"/>
                </a:solidFill>
                <a:latin typeface="Arial" panose="020B0604020202020204" pitchFamily="34" charset="0"/>
                <a:cs typeface="Arial" panose="020B0604020202020204" pitchFamily="34" charset="0"/>
              </a:rPr>
              <a:t>đó</a:t>
            </a:r>
            <a:r>
              <a:rPr lang="en-US" sz="2400" dirty="0">
                <a:solidFill>
                  <a:srgbClr val="3366FF"/>
                </a:solidFill>
                <a:latin typeface="Arial" panose="020B0604020202020204" pitchFamily="34" charset="0"/>
                <a:cs typeface="Arial" panose="020B0604020202020204" pitchFamily="34" charset="0"/>
              </a:rPr>
              <a:t>.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9165" y="4413076"/>
            <a:ext cx="2223376" cy="166753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2504" y="2541946"/>
            <a:ext cx="2303604" cy="172770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9165" y="2541946"/>
            <a:ext cx="2511343" cy="1667532"/>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2504" y="4474850"/>
            <a:ext cx="2313087" cy="154398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0950" y="4408883"/>
            <a:ext cx="2223376" cy="1609952"/>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84344" y="2541946"/>
            <a:ext cx="1931788" cy="1633678"/>
          </a:xfrm>
          <a:prstGeom prst="rect">
            <a:avLst/>
          </a:prstGeom>
        </p:spPr>
      </p:pic>
    </p:spTree>
    <p:extLst>
      <p:ext uri="{BB962C8B-B14F-4D97-AF65-F5344CB8AC3E}">
        <p14:creationId xmlns:p14="http://schemas.microsoft.com/office/powerpoint/2010/main" val="3910070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5956" y="107135"/>
            <a:ext cx="6589199" cy="1280890"/>
          </a:xfrm>
        </p:spPr>
        <p:txBody>
          <a:bodyPr>
            <a:normAutofit/>
          </a:bodyPr>
          <a:lstStyle/>
          <a:p>
            <a:pPr algn="ctr"/>
            <a:r>
              <a:rPr lang="en-US" sz="4000" b="1" dirty="0" err="1">
                <a:solidFill>
                  <a:schemeClr val="accent1">
                    <a:lumMod val="60000"/>
                    <a:lumOff val="40000"/>
                  </a:schemeClr>
                </a:solidFill>
                <a:latin typeface="Arial" panose="020B0604020202020204" pitchFamily="34" charset="0"/>
                <a:cs typeface="Arial" panose="020B0604020202020204" pitchFamily="34" charset="0"/>
              </a:rPr>
              <a:t>Nguyên</a:t>
            </a:r>
            <a:r>
              <a:rPr lang="en-US" sz="4000" b="1" dirty="0">
                <a:solidFill>
                  <a:schemeClr val="accent1">
                    <a:lumMod val="60000"/>
                    <a:lumOff val="40000"/>
                  </a:schemeClr>
                </a:solidFill>
                <a:latin typeface="Arial" panose="020B0604020202020204" pitchFamily="34" charset="0"/>
                <a:cs typeface="Arial" panose="020B0604020202020204" pitchFamily="34" charset="0"/>
              </a:rPr>
              <a:t> </a:t>
            </a:r>
            <a:r>
              <a:rPr lang="en-US" sz="4000" b="1" dirty="0" err="1">
                <a:solidFill>
                  <a:schemeClr val="accent1">
                    <a:lumMod val="60000"/>
                    <a:lumOff val="40000"/>
                  </a:schemeClr>
                </a:solidFill>
                <a:latin typeface="Arial" panose="020B0604020202020204" pitchFamily="34" charset="0"/>
                <a:cs typeface="Arial" panose="020B0604020202020204" pitchFamily="34" charset="0"/>
              </a:rPr>
              <a:t>nhân</a:t>
            </a:r>
            <a:endParaRPr lang="en-US" sz="4000" b="1" dirty="0">
              <a:solidFill>
                <a:schemeClr val="accent1">
                  <a:lumMod val="60000"/>
                  <a:lumOff val="40000"/>
                </a:schemeClr>
              </a:solidFill>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5956" y="1661893"/>
            <a:ext cx="3430582" cy="226418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6950" y="1661892"/>
            <a:ext cx="3595560" cy="226418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5956" y="4199945"/>
            <a:ext cx="3430582" cy="2131119"/>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6950" y="4199945"/>
            <a:ext cx="3595560" cy="2298392"/>
          </a:xfrm>
          <a:prstGeom prst="rect">
            <a:avLst/>
          </a:prstGeom>
        </p:spPr>
      </p:pic>
    </p:spTree>
    <p:extLst>
      <p:ext uri="{BB962C8B-B14F-4D97-AF65-F5344CB8AC3E}">
        <p14:creationId xmlns:p14="http://schemas.microsoft.com/office/powerpoint/2010/main" val="2733633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018" y="392290"/>
            <a:ext cx="6589199" cy="1280890"/>
          </a:xfrm>
        </p:spPr>
        <p:txBody>
          <a:bodyPr/>
          <a:lstStyle/>
          <a:p>
            <a:pPr algn="ctr"/>
            <a:r>
              <a:rPr lang="en-US" b="1" dirty="0" err="1">
                <a:solidFill>
                  <a:schemeClr val="accent1">
                    <a:lumMod val="60000"/>
                    <a:lumOff val="40000"/>
                  </a:schemeClr>
                </a:solidFill>
                <a:latin typeface="Arial" panose="020B0604020202020204" pitchFamily="34" charset="0"/>
                <a:cs typeface="Arial" panose="020B0604020202020204" pitchFamily="34" charset="0"/>
              </a:rPr>
              <a:t>Cơ</a:t>
            </a:r>
            <a:r>
              <a:rPr lang="en-US" b="1" dirty="0">
                <a:solidFill>
                  <a:schemeClr val="accent1">
                    <a:lumMod val="60000"/>
                    <a:lumOff val="40000"/>
                  </a:schemeClr>
                </a:solidFill>
                <a:latin typeface="Arial" panose="020B0604020202020204" pitchFamily="34" charset="0"/>
                <a:cs typeface="Arial" panose="020B0604020202020204" pitchFamily="34" charset="0"/>
              </a:rPr>
              <a:t> </a:t>
            </a:r>
            <a:r>
              <a:rPr lang="en-US" b="1" dirty="0" err="1">
                <a:solidFill>
                  <a:schemeClr val="accent1">
                    <a:lumMod val="60000"/>
                    <a:lumOff val="40000"/>
                  </a:schemeClr>
                </a:solidFill>
                <a:latin typeface="Arial" panose="020B0604020202020204" pitchFamily="34" charset="0"/>
                <a:cs typeface="Arial" panose="020B0604020202020204" pitchFamily="34" charset="0"/>
              </a:rPr>
              <a:t>chế</a:t>
            </a:r>
            <a:r>
              <a:rPr lang="en-US" b="1" dirty="0">
                <a:solidFill>
                  <a:schemeClr val="accent1">
                    <a:lumMod val="60000"/>
                    <a:lumOff val="40000"/>
                  </a:schemeClr>
                </a:solidFill>
                <a:latin typeface="Arial" panose="020B0604020202020204" pitchFamily="34" charset="0"/>
                <a:cs typeface="Arial" panose="020B0604020202020204" pitchFamily="34" charset="0"/>
              </a:rPr>
              <a:t> </a:t>
            </a:r>
            <a:r>
              <a:rPr lang="en-US" b="1" dirty="0" err="1">
                <a:solidFill>
                  <a:schemeClr val="accent1">
                    <a:lumMod val="60000"/>
                    <a:lumOff val="40000"/>
                  </a:schemeClr>
                </a:solidFill>
                <a:latin typeface="Arial" panose="020B0604020202020204" pitchFamily="34" charset="0"/>
                <a:cs typeface="Arial" panose="020B0604020202020204" pitchFamily="34" charset="0"/>
              </a:rPr>
              <a:t>sốc</a:t>
            </a:r>
            <a:r>
              <a:rPr lang="en-US" b="1" dirty="0">
                <a:solidFill>
                  <a:schemeClr val="accent1">
                    <a:lumMod val="60000"/>
                    <a:lumOff val="40000"/>
                  </a:schemeClr>
                </a:solidFill>
                <a:latin typeface="Arial" panose="020B0604020202020204" pitchFamily="34" charset="0"/>
                <a:cs typeface="Arial" panose="020B0604020202020204" pitchFamily="34" charset="0"/>
              </a:rPr>
              <a:t> </a:t>
            </a:r>
            <a:r>
              <a:rPr lang="en-US" b="1" dirty="0" err="1">
                <a:solidFill>
                  <a:schemeClr val="accent1">
                    <a:lumMod val="60000"/>
                    <a:lumOff val="40000"/>
                  </a:schemeClr>
                </a:solidFill>
                <a:latin typeface="Arial" panose="020B0604020202020204" pitchFamily="34" charset="0"/>
                <a:cs typeface="Arial" panose="020B0604020202020204" pitchFamily="34" charset="0"/>
              </a:rPr>
              <a:t>phản</a:t>
            </a:r>
            <a:r>
              <a:rPr lang="en-US" b="1" dirty="0">
                <a:solidFill>
                  <a:schemeClr val="accent1">
                    <a:lumMod val="60000"/>
                    <a:lumOff val="40000"/>
                  </a:schemeClr>
                </a:solidFill>
                <a:latin typeface="Arial" panose="020B0604020202020204" pitchFamily="34" charset="0"/>
                <a:cs typeface="Arial" panose="020B0604020202020204" pitchFamily="34" charset="0"/>
              </a:rPr>
              <a:t> </a:t>
            </a:r>
            <a:r>
              <a:rPr lang="en-US" b="1" dirty="0" err="1">
                <a:solidFill>
                  <a:schemeClr val="accent1">
                    <a:lumMod val="60000"/>
                    <a:lumOff val="40000"/>
                  </a:schemeClr>
                </a:solidFill>
                <a:latin typeface="Arial" panose="020B0604020202020204" pitchFamily="34" charset="0"/>
                <a:cs typeface="Arial" panose="020B0604020202020204" pitchFamily="34" charset="0"/>
              </a:rPr>
              <a:t>vệ</a:t>
            </a:r>
            <a:endParaRPr lang="en-US" b="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65213" y="2133600"/>
            <a:ext cx="7705300" cy="3777622"/>
          </a:xfrm>
        </p:spPr>
        <p:txBody>
          <a:bodyPr>
            <a:normAutofit/>
          </a:bodyPr>
          <a:lstStyle/>
          <a:p>
            <a:pPr algn="just"/>
            <a:r>
              <a:rPr lang="vi-VN" sz="2400" dirty="0">
                <a:solidFill>
                  <a:srgbClr val="002060"/>
                </a:solidFill>
                <a:latin typeface="Arial" panose="020B0604020202020204" pitchFamily="34" charset="0"/>
                <a:cs typeface="Arial" panose="020B0604020202020204" pitchFamily="34" charset="0"/>
              </a:rPr>
              <a:t>Dị nguyên xâm nhập vào cơ thể gây biệt hóa TB lympho B thành tương bào.</a:t>
            </a:r>
          </a:p>
          <a:p>
            <a:pPr algn="just"/>
            <a:r>
              <a:rPr lang="vi-VN" sz="2400" dirty="0">
                <a:solidFill>
                  <a:srgbClr val="002060"/>
                </a:solidFill>
                <a:latin typeface="Arial" panose="020B0604020202020204" pitchFamily="34" charset="0"/>
                <a:cs typeface="Arial" panose="020B0604020202020204" pitchFamily="34" charset="0"/>
              </a:rPr>
              <a:t>Các tương bào sẽ tạo ra kháng thể dị ứng IgE.</a:t>
            </a:r>
          </a:p>
          <a:p>
            <a:pPr algn="just"/>
            <a:r>
              <a:rPr lang="vi-VN" sz="2400" dirty="0">
                <a:solidFill>
                  <a:srgbClr val="002060"/>
                </a:solidFill>
                <a:latin typeface="Arial" panose="020B0604020202020204" pitchFamily="34" charset="0"/>
                <a:cs typeface="Arial" panose="020B0604020202020204" pitchFamily="34" charset="0"/>
              </a:rPr>
              <a:t>Kháng thể IgE này gắn trên tế bào mast (dưỡng bào) và bạch cầu ái kiềm.</a:t>
            </a:r>
          </a:p>
          <a:p>
            <a:pPr algn="just"/>
            <a:endParaRPr lang="en-US" sz="2400"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4466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8280" y="1861961"/>
            <a:ext cx="6793998" cy="3751760"/>
          </a:xfrm>
        </p:spPr>
        <p:txBody>
          <a:bodyPr>
            <a:noAutofit/>
          </a:bodyPr>
          <a:lstStyle/>
          <a:p>
            <a:pPr>
              <a:spcBef>
                <a:spcPts val="600"/>
              </a:spcBef>
            </a:pPr>
            <a:endParaRPr lang="en-US" sz="2400" dirty="0">
              <a:solidFill>
                <a:srgbClr val="002060"/>
              </a:solidFill>
              <a:latin typeface="Arial" panose="020B0604020202020204" pitchFamily="34" charset="0"/>
              <a:cs typeface="Arial" panose="020B0604020202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140" y="689263"/>
            <a:ext cx="7707747" cy="5780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6773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2195" y="759724"/>
            <a:ext cx="7553123" cy="5664843"/>
          </a:xfrm>
        </p:spPr>
      </p:pic>
    </p:spTree>
    <p:extLst>
      <p:ext uri="{BB962C8B-B14F-4D97-AF65-F5344CB8AC3E}">
        <p14:creationId xmlns:p14="http://schemas.microsoft.com/office/powerpoint/2010/main" val="859647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8192" y="121834"/>
            <a:ext cx="7169239" cy="1280890"/>
          </a:xfrm>
        </p:spPr>
        <p:txBody>
          <a:bodyPr/>
          <a:lstStyle/>
          <a:p>
            <a:pPr algn="ctr"/>
            <a:r>
              <a:rPr lang="vi-VN" b="1" dirty="0">
                <a:solidFill>
                  <a:schemeClr val="accent1">
                    <a:lumMod val="60000"/>
                    <a:lumOff val="40000"/>
                  </a:schemeClr>
                </a:solidFill>
                <a:latin typeface="Arial" panose="020B0604020202020204" pitchFamily="34" charset="0"/>
                <a:cs typeface="Arial" panose="020B0604020202020204" pitchFamily="34" charset="0"/>
              </a:rPr>
              <a:t>Phản vệ được phân thành 4 mức độ như sau:</a:t>
            </a:r>
            <a:endParaRPr lang="en-US" dirty="0">
              <a:solidFill>
                <a:schemeClr val="accent1">
                  <a:lumMod val="60000"/>
                  <a:lumOff val="40000"/>
                </a:schemeClr>
              </a:solidFill>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02757676"/>
              </p:ext>
            </p:extLst>
          </p:nvPr>
        </p:nvGraphicFramePr>
        <p:xfrm>
          <a:off x="206062" y="1554480"/>
          <a:ext cx="8937939" cy="5364508"/>
        </p:xfrm>
        <a:graphic>
          <a:graphicData uri="http://schemas.openxmlformats.org/drawingml/2006/table">
            <a:tbl>
              <a:tblPr firstRow="1" bandRow="1">
                <a:tableStyleId>{5C22544A-7EE6-4342-B048-85BDC9FD1C3A}</a:tableStyleId>
              </a:tblPr>
              <a:tblGrid>
                <a:gridCol w="1943275">
                  <a:extLst>
                    <a:ext uri="{9D8B030D-6E8A-4147-A177-3AD203B41FA5}">
                      <a16:colId xmlns:a16="http://schemas.microsoft.com/office/drawing/2014/main" val="20000"/>
                    </a:ext>
                  </a:extLst>
                </a:gridCol>
                <a:gridCol w="2525694">
                  <a:extLst>
                    <a:ext uri="{9D8B030D-6E8A-4147-A177-3AD203B41FA5}">
                      <a16:colId xmlns:a16="http://schemas.microsoft.com/office/drawing/2014/main" val="20001"/>
                    </a:ext>
                  </a:extLst>
                </a:gridCol>
                <a:gridCol w="2234485">
                  <a:extLst>
                    <a:ext uri="{9D8B030D-6E8A-4147-A177-3AD203B41FA5}">
                      <a16:colId xmlns:a16="http://schemas.microsoft.com/office/drawing/2014/main" val="20002"/>
                    </a:ext>
                  </a:extLst>
                </a:gridCol>
                <a:gridCol w="2234485">
                  <a:extLst>
                    <a:ext uri="{9D8B030D-6E8A-4147-A177-3AD203B41FA5}">
                      <a16:colId xmlns:a16="http://schemas.microsoft.com/office/drawing/2014/main" val="20003"/>
                    </a:ext>
                  </a:extLst>
                </a:gridCol>
              </a:tblGrid>
              <a:tr h="766982">
                <a:tc>
                  <a:txBody>
                    <a:bodyPr/>
                    <a:lstStyle/>
                    <a:p>
                      <a:pPr algn="l"/>
                      <a:r>
                        <a:rPr lang="en-US" sz="2400" dirty="0" err="1">
                          <a:latin typeface="Arial" panose="020B0604020202020204" pitchFamily="34" charset="0"/>
                          <a:cs typeface="Arial" panose="020B0604020202020204" pitchFamily="34" charset="0"/>
                        </a:rPr>
                        <a:t>Nhẹ</a:t>
                      </a:r>
                      <a:r>
                        <a:rPr lang="en-US" sz="2400" baseline="0" dirty="0">
                          <a:latin typeface="Arial" panose="020B0604020202020204" pitchFamily="34" charset="0"/>
                          <a:cs typeface="Arial" panose="020B0604020202020204" pitchFamily="34" charset="0"/>
                        </a:rPr>
                        <a:t> ( </a:t>
                      </a:r>
                      <a:r>
                        <a:rPr lang="en-US" sz="2400" baseline="0" dirty="0" err="1">
                          <a:latin typeface="Arial" panose="020B0604020202020204" pitchFamily="34" charset="0"/>
                          <a:cs typeface="Arial" panose="020B0604020202020204" pitchFamily="34" charset="0"/>
                        </a:rPr>
                        <a:t>độ</a:t>
                      </a:r>
                      <a:r>
                        <a:rPr lang="en-US" sz="2400" baseline="0" dirty="0">
                          <a:latin typeface="Arial" panose="020B0604020202020204" pitchFamily="34" charset="0"/>
                          <a:cs typeface="Arial" panose="020B0604020202020204" pitchFamily="34" charset="0"/>
                        </a:rPr>
                        <a:t> I)</a:t>
                      </a:r>
                      <a:endParaRPr lang="en-US" sz="2400" dirty="0">
                        <a:latin typeface="Arial" panose="020B0604020202020204" pitchFamily="34" charset="0"/>
                        <a:cs typeface="Arial" panose="020B0604020202020204" pitchFamily="34" charset="0"/>
                      </a:endParaRPr>
                    </a:p>
                  </a:txBody>
                  <a:tcPr/>
                </a:tc>
                <a:tc>
                  <a:txBody>
                    <a:bodyPr/>
                    <a:lstStyle/>
                    <a:p>
                      <a:pPr algn="l"/>
                      <a:r>
                        <a:rPr lang="en-US" sz="2400" dirty="0" err="1">
                          <a:latin typeface="Arial" panose="020B0604020202020204" pitchFamily="34" charset="0"/>
                          <a:cs typeface="Arial" panose="020B0604020202020204" pitchFamily="34" charset="0"/>
                        </a:rPr>
                        <a:t>Nặng</a:t>
                      </a:r>
                      <a:r>
                        <a:rPr lang="en-US" sz="2400" baseline="0" dirty="0">
                          <a:latin typeface="Arial" panose="020B0604020202020204" pitchFamily="34" charset="0"/>
                          <a:cs typeface="Arial" panose="020B0604020202020204" pitchFamily="34" charset="0"/>
                        </a:rPr>
                        <a:t> ( </a:t>
                      </a:r>
                      <a:r>
                        <a:rPr lang="en-US" sz="2400" baseline="0" dirty="0" err="1">
                          <a:latin typeface="Arial" panose="020B0604020202020204" pitchFamily="34" charset="0"/>
                          <a:cs typeface="Arial" panose="020B0604020202020204" pitchFamily="34" charset="0"/>
                        </a:rPr>
                        <a:t>độ</a:t>
                      </a:r>
                      <a:r>
                        <a:rPr lang="en-US" sz="2400" baseline="0" dirty="0">
                          <a:latin typeface="Arial" panose="020B0604020202020204" pitchFamily="34" charset="0"/>
                          <a:cs typeface="Arial" panose="020B0604020202020204" pitchFamily="34" charset="0"/>
                        </a:rPr>
                        <a:t> II)</a:t>
                      </a:r>
                    </a:p>
                    <a:p>
                      <a:pPr algn="l"/>
                      <a:r>
                        <a:rPr lang="en-US" sz="2400" baseline="0" dirty="0">
                          <a:latin typeface="Arial" panose="020B0604020202020204" pitchFamily="34" charset="0"/>
                          <a:cs typeface="Arial" panose="020B0604020202020204" pitchFamily="34" charset="0"/>
                        </a:rPr>
                        <a:t>(</a:t>
                      </a:r>
                      <a:r>
                        <a:rPr lang="en-US" sz="2400" baseline="0" dirty="0" err="1">
                          <a:latin typeface="Arial" panose="020B0604020202020204" pitchFamily="34" charset="0"/>
                          <a:cs typeface="Arial" panose="020B0604020202020204" pitchFamily="34" charset="0"/>
                        </a:rPr>
                        <a:t>ít</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nhất</a:t>
                      </a:r>
                      <a:r>
                        <a:rPr lang="en-US" sz="2400" baseline="0" dirty="0">
                          <a:latin typeface="Arial" panose="020B0604020202020204" pitchFamily="34" charset="0"/>
                          <a:cs typeface="Arial" panose="020B0604020202020204" pitchFamily="34" charset="0"/>
                        </a:rPr>
                        <a:t> 2 </a:t>
                      </a:r>
                      <a:r>
                        <a:rPr lang="en-US" sz="2400" baseline="0" dirty="0" err="1">
                          <a:latin typeface="Arial" panose="020B0604020202020204" pitchFamily="34" charset="0"/>
                          <a:cs typeface="Arial" panose="020B0604020202020204" pitchFamily="34" charset="0"/>
                        </a:rPr>
                        <a:t>dấu</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hiệu</a:t>
                      </a:r>
                      <a:r>
                        <a:rPr lang="en-US" sz="2400" baseline="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txBody>
                  <a:tcPr/>
                </a:tc>
                <a:tc>
                  <a:txBody>
                    <a:bodyPr/>
                    <a:lstStyle/>
                    <a:p>
                      <a:pPr algn="l"/>
                      <a:r>
                        <a:rPr lang="en-US" sz="2400" dirty="0" err="1">
                          <a:latin typeface="Arial" panose="020B0604020202020204" pitchFamily="34" charset="0"/>
                          <a:cs typeface="Arial" panose="020B0604020202020204" pitchFamily="34" charset="0"/>
                        </a:rPr>
                        <a:t>Nguy</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kịch</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độ</a:t>
                      </a:r>
                      <a:r>
                        <a:rPr lang="en-US" sz="2400" baseline="0" dirty="0">
                          <a:latin typeface="Arial" panose="020B0604020202020204" pitchFamily="34" charset="0"/>
                          <a:cs typeface="Arial" panose="020B0604020202020204" pitchFamily="34" charset="0"/>
                        </a:rPr>
                        <a:t> III)</a:t>
                      </a:r>
                      <a:endParaRPr lang="en-US" sz="2400" dirty="0">
                        <a:latin typeface="Arial" panose="020B0604020202020204" pitchFamily="34" charset="0"/>
                        <a:cs typeface="Arial" panose="020B0604020202020204" pitchFamily="34" charset="0"/>
                      </a:endParaRPr>
                    </a:p>
                  </a:txBody>
                  <a:tcPr/>
                </a:tc>
                <a:tc>
                  <a:txBody>
                    <a:bodyPr/>
                    <a:lstStyle/>
                    <a:p>
                      <a:pPr algn="l"/>
                      <a:r>
                        <a:rPr lang="en-US" sz="2400" dirty="0" err="1">
                          <a:latin typeface="Arial" panose="020B0604020202020204" pitchFamily="34" charset="0"/>
                          <a:cs typeface="Arial" panose="020B0604020202020204" pitchFamily="34" charset="0"/>
                        </a:rPr>
                        <a:t>Ngừng</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tuần</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hoàn</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độ</a:t>
                      </a:r>
                      <a:r>
                        <a:rPr lang="en-US" sz="2400" baseline="0" dirty="0">
                          <a:latin typeface="Arial" panose="020B0604020202020204" pitchFamily="34" charset="0"/>
                          <a:cs typeface="Arial" panose="020B0604020202020204" pitchFamily="34" charset="0"/>
                        </a:rPr>
                        <a:t> IV)</a:t>
                      </a:r>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4175788">
                <a:tc>
                  <a:txBody>
                    <a:bodyPr/>
                    <a:lstStyle/>
                    <a:p>
                      <a:pPr algn="l"/>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Triệu</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chứng</a:t>
                      </a:r>
                      <a:r>
                        <a:rPr lang="en-US" sz="2400" baseline="0" dirty="0">
                          <a:latin typeface="Arial" panose="020B0604020202020204" pitchFamily="34" charset="0"/>
                          <a:cs typeface="Arial" panose="020B0604020202020204" pitchFamily="34" charset="0"/>
                        </a:rPr>
                        <a:t> ở da, </a:t>
                      </a:r>
                      <a:r>
                        <a:rPr lang="en-US" sz="2400" baseline="0" dirty="0" err="1">
                          <a:latin typeface="Arial" panose="020B0604020202020204" pitchFamily="34" charset="0"/>
                          <a:cs typeface="Arial" panose="020B0604020202020204" pitchFamily="34" charset="0"/>
                        </a:rPr>
                        <a:t>dưới</a:t>
                      </a:r>
                      <a:r>
                        <a:rPr lang="en-US" sz="2400" baseline="0" dirty="0">
                          <a:latin typeface="Arial" panose="020B0604020202020204" pitchFamily="34" charset="0"/>
                          <a:cs typeface="Arial" panose="020B0604020202020204" pitchFamily="34" charset="0"/>
                        </a:rPr>
                        <a:t> da </a:t>
                      </a:r>
                      <a:r>
                        <a:rPr lang="en-US" sz="2400" baseline="0" dirty="0" err="1">
                          <a:latin typeface="Arial" panose="020B0604020202020204" pitchFamily="34" charset="0"/>
                          <a:cs typeface="Arial" panose="020B0604020202020204" pitchFamily="34" charset="0"/>
                        </a:rPr>
                        <a:t>và</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niêm</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mạc</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mày</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đay</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ngứa</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phù</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mạch</a:t>
                      </a:r>
                      <a:r>
                        <a:rPr lang="en-US" sz="2400" baseline="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txBody>
                  <a:tcPr/>
                </a:tc>
                <a:tc>
                  <a:txBody>
                    <a:bodyPr/>
                    <a:lstStyle/>
                    <a:p>
                      <a:pPr marL="342900" indent="-342900" algn="l">
                        <a:buFontTx/>
                        <a:buChar char="-"/>
                      </a:pPr>
                      <a:r>
                        <a:rPr lang="en-US" sz="2400" baseline="0" dirty="0" err="1">
                          <a:latin typeface="Arial" panose="020B0604020202020204" pitchFamily="34" charset="0"/>
                          <a:cs typeface="Arial" panose="020B0604020202020204" pitchFamily="34" charset="0"/>
                        </a:rPr>
                        <a:t>Mày</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đay</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phù</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mạch</a:t>
                      </a:r>
                      <a:r>
                        <a:rPr lang="en-US" sz="2400" baseline="0" dirty="0">
                          <a:latin typeface="Arial" panose="020B0604020202020204" pitchFamily="34" charset="0"/>
                          <a:cs typeface="Arial" panose="020B0604020202020204" pitchFamily="34" charset="0"/>
                        </a:rPr>
                        <a:t>.</a:t>
                      </a:r>
                    </a:p>
                    <a:p>
                      <a:pPr marL="342900" indent="-342900" algn="l">
                        <a:buFontTx/>
                        <a:buChar char="-"/>
                      </a:pPr>
                      <a:r>
                        <a:rPr lang="en-US" sz="2400" baseline="0" dirty="0" err="1">
                          <a:solidFill>
                            <a:srgbClr val="FF0000"/>
                          </a:solidFill>
                          <a:latin typeface="Arial" panose="020B0604020202020204" pitchFamily="34" charset="0"/>
                          <a:cs typeface="Arial" panose="020B0604020202020204" pitchFamily="34" charset="0"/>
                        </a:rPr>
                        <a:t>Khó</a:t>
                      </a:r>
                      <a:r>
                        <a:rPr lang="en-US" sz="2400" baseline="0" dirty="0">
                          <a:solidFill>
                            <a:srgbClr val="FF0000"/>
                          </a:solidFill>
                          <a:latin typeface="Arial" panose="020B0604020202020204" pitchFamily="34" charset="0"/>
                          <a:cs typeface="Arial" panose="020B0604020202020204" pitchFamily="34" charset="0"/>
                        </a:rPr>
                        <a:t> </a:t>
                      </a:r>
                      <a:r>
                        <a:rPr lang="en-US" sz="2400" baseline="0" dirty="0" err="1">
                          <a:solidFill>
                            <a:srgbClr val="FF0000"/>
                          </a:solidFill>
                          <a:latin typeface="Arial" panose="020B0604020202020204" pitchFamily="34" charset="0"/>
                          <a:cs typeface="Arial" panose="020B0604020202020204" pitchFamily="34" charset="0"/>
                        </a:rPr>
                        <a:t>thở</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thở</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nhanh</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nông</a:t>
                      </a:r>
                      <a:r>
                        <a:rPr lang="en-US" sz="2400" baseline="0" dirty="0">
                          <a:latin typeface="Arial" panose="020B0604020202020204" pitchFamily="34" charset="0"/>
                          <a:cs typeface="Arial" panose="020B0604020202020204" pitchFamily="34" charset="0"/>
                        </a:rPr>
                        <a:t>.</a:t>
                      </a:r>
                    </a:p>
                    <a:p>
                      <a:pPr marL="342900" indent="-342900" algn="l">
                        <a:buFontTx/>
                        <a:buChar char="-"/>
                      </a:pPr>
                      <a:r>
                        <a:rPr lang="en-US" sz="2400" baseline="0" dirty="0" err="1">
                          <a:latin typeface="Arial" panose="020B0604020202020204" pitchFamily="34" charset="0"/>
                          <a:cs typeface="Arial" panose="020B0604020202020204" pitchFamily="34" charset="0"/>
                        </a:rPr>
                        <a:t>Đau</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bụng</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nôn</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tiêu</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chảy</a:t>
                      </a:r>
                      <a:r>
                        <a:rPr lang="en-US" sz="2400" baseline="0" dirty="0">
                          <a:latin typeface="Arial" panose="020B0604020202020204" pitchFamily="34" charset="0"/>
                          <a:cs typeface="Arial" panose="020B0604020202020204" pitchFamily="34" charset="0"/>
                        </a:rPr>
                        <a:t>.</a:t>
                      </a:r>
                    </a:p>
                    <a:p>
                      <a:pPr marL="342900" indent="-342900" algn="l">
                        <a:buFontTx/>
                        <a:buChar char="-"/>
                      </a:pPr>
                      <a:r>
                        <a:rPr lang="en-US" sz="2400" baseline="0" dirty="0">
                          <a:latin typeface="Arial" panose="020B0604020202020204" pitchFamily="34" charset="0"/>
                          <a:cs typeface="Arial" panose="020B0604020202020204" pitchFamily="34" charset="0"/>
                        </a:rPr>
                        <a:t>HA </a:t>
                      </a:r>
                      <a:r>
                        <a:rPr lang="en-US" sz="2400" baseline="0" dirty="0" err="1">
                          <a:latin typeface="Arial" panose="020B0604020202020204" pitchFamily="34" charset="0"/>
                          <a:cs typeface="Arial" panose="020B0604020202020204" pitchFamily="34" charset="0"/>
                        </a:rPr>
                        <a:t>chưa</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tụt</a:t>
                      </a:r>
                      <a:r>
                        <a:rPr lang="en-US" sz="2400" baseline="0" dirty="0">
                          <a:latin typeface="Arial" panose="020B0604020202020204" pitchFamily="34" charset="0"/>
                          <a:cs typeface="Arial" panose="020B0604020202020204" pitchFamily="34" charset="0"/>
                        </a:rPr>
                        <a:t> hay </a:t>
                      </a:r>
                      <a:r>
                        <a:rPr lang="en-US" sz="2400" baseline="0" dirty="0" err="1">
                          <a:latin typeface="Arial" panose="020B0604020202020204" pitchFamily="34" charset="0"/>
                          <a:cs typeface="Arial" panose="020B0604020202020204" pitchFamily="34" charset="0"/>
                        </a:rPr>
                        <a:t>tăng</a:t>
                      </a:r>
                      <a:r>
                        <a:rPr lang="en-US" sz="2400" baseline="0" dirty="0">
                          <a:latin typeface="Arial" panose="020B0604020202020204" pitchFamily="34" charset="0"/>
                          <a:cs typeface="Arial" panose="020B0604020202020204" pitchFamily="34" charset="0"/>
                        </a:rPr>
                        <a:t>, </a:t>
                      </a:r>
                      <a:r>
                        <a:rPr lang="en-US" sz="2400" baseline="0" dirty="0" err="1">
                          <a:solidFill>
                            <a:srgbClr val="FF0000"/>
                          </a:solidFill>
                          <a:latin typeface="Arial" panose="020B0604020202020204" pitchFamily="34" charset="0"/>
                          <a:cs typeface="Arial" panose="020B0604020202020204" pitchFamily="34" charset="0"/>
                        </a:rPr>
                        <a:t>nhịp</a:t>
                      </a:r>
                      <a:r>
                        <a:rPr lang="en-US" sz="2400" baseline="0" dirty="0">
                          <a:solidFill>
                            <a:srgbClr val="FF0000"/>
                          </a:solidFill>
                          <a:latin typeface="Arial" panose="020B0604020202020204" pitchFamily="34" charset="0"/>
                          <a:cs typeface="Arial" panose="020B0604020202020204" pitchFamily="34" charset="0"/>
                        </a:rPr>
                        <a:t> </a:t>
                      </a:r>
                      <a:r>
                        <a:rPr lang="en-US" sz="2400" baseline="0" dirty="0" err="1">
                          <a:solidFill>
                            <a:srgbClr val="FF0000"/>
                          </a:solidFill>
                          <a:latin typeface="Arial" panose="020B0604020202020204" pitchFamily="34" charset="0"/>
                          <a:cs typeface="Arial" panose="020B0604020202020204" pitchFamily="34" charset="0"/>
                        </a:rPr>
                        <a:t>nhanh</a:t>
                      </a:r>
                      <a:r>
                        <a:rPr lang="en-US" sz="2400" baseline="0" dirty="0">
                          <a:solidFill>
                            <a:srgbClr val="FF0000"/>
                          </a:solidFill>
                          <a:latin typeface="Arial" panose="020B0604020202020204" pitchFamily="34" charset="0"/>
                          <a:cs typeface="Arial" panose="020B0604020202020204" pitchFamily="34" charset="0"/>
                        </a:rPr>
                        <a:t> </a:t>
                      </a:r>
                      <a:r>
                        <a:rPr lang="en-US" sz="2400" baseline="0" dirty="0" err="1">
                          <a:solidFill>
                            <a:srgbClr val="FF0000"/>
                          </a:solidFill>
                          <a:latin typeface="Arial" panose="020B0604020202020204" pitchFamily="34" charset="0"/>
                          <a:cs typeface="Arial" panose="020B0604020202020204" pitchFamily="34" charset="0"/>
                        </a:rPr>
                        <a:t>hoặc</a:t>
                      </a:r>
                      <a:r>
                        <a:rPr lang="en-US" sz="2400" baseline="0" dirty="0">
                          <a:solidFill>
                            <a:srgbClr val="FF0000"/>
                          </a:solidFill>
                          <a:latin typeface="Arial" panose="020B0604020202020204" pitchFamily="34" charset="0"/>
                          <a:cs typeface="Arial" panose="020B0604020202020204" pitchFamily="34" charset="0"/>
                        </a:rPr>
                        <a:t> </a:t>
                      </a:r>
                      <a:r>
                        <a:rPr lang="en-US" sz="2400" baseline="0" dirty="0" err="1">
                          <a:solidFill>
                            <a:srgbClr val="FF0000"/>
                          </a:solidFill>
                          <a:latin typeface="Arial" panose="020B0604020202020204" pitchFamily="34" charset="0"/>
                          <a:cs typeface="Arial" panose="020B0604020202020204" pitchFamily="34" charset="0"/>
                        </a:rPr>
                        <a:t>loạn</a:t>
                      </a:r>
                      <a:r>
                        <a:rPr lang="en-US" sz="2400" baseline="0" dirty="0">
                          <a:solidFill>
                            <a:srgbClr val="FF0000"/>
                          </a:solidFill>
                          <a:latin typeface="Arial" panose="020B0604020202020204" pitchFamily="34" charset="0"/>
                          <a:cs typeface="Arial" panose="020B0604020202020204" pitchFamily="34" charset="0"/>
                        </a:rPr>
                        <a:t> </a:t>
                      </a:r>
                      <a:r>
                        <a:rPr lang="en-US" sz="2400" baseline="0" dirty="0" err="1">
                          <a:solidFill>
                            <a:srgbClr val="FF0000"/>
                          </a:solidFill>
                          <a:latin typeface="Arial" panose="020B0604020202020204" pitchFamily="34" charset="0"/>
                          <a:cs typeface="Arial" panose="020B0604020202020204" pitchFamily="34" charset="0"/>
                        </a:rPr>
                        <a:t>nhịp</a:t>
                      </a:r>
                      <a:r>
                        <a:rPr lang="en-US" sz="2400" baseline="0" dirty="0">
                          <a:solidFill>
                            <a:srgbClr val="FF0000"/>
                          </a:solidFill>
                          <a:latin typeface="Arial" panose="020B0604020202020204" pitchFamily="34" charset="0"/>
                          <a:cs typeface="Arial" panose="020B0604020202020204" pitchFamily="34" charset="0"/>
                        </a:rPr>
                        <a:t>.</a:t>
                      </a:r>
                    </a:p>
                  </a:txBody>
                  <a:tcPr/>
                </a:tc>
                <a:tc>
                  <a:txBody>
                    <a:bodyPr/>
                    <a:lstStyle/>
                    <a:p>
                      <a:pPr marL="342900" indent="-342900" algn="l">
                        <a:buFontTx/>
                        <a:buChar char="-"/>
                      </a:pPr>
                      <a:r>
                        <a:rPr lang="en-US" sz="2400" dirty="0" err="1">
                          <a:latin typeface="Arial" panose="020B0604020202020204" pitchFamily="34" charset="0"/>
                          <a:cs typeface="Arial" panose="020B0604020202020204" pitchFamily="34" charset="0"/>
                        </a:rPr>
                        <a:t>Thở</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rít</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phù</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thanh</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quản</a:t>
                      </a:r>
                      <a:r>
                        <a:rPr lang="en-US" sz="2400" baseline="0" dirty="0">
                          <a:latin typeface="Arial" panose="020B0604020202020204" pitchFamily="34" charset="0"/>
                          <a:cs typeface="Arial" panose="020B0604020202020204" pitchFamily="34" charset="0"/>
                        </a:rPr>
                        <a:t>.</a:t>
                      </a:r>
                    </a:p>
                    <a:p>
                      <a:pPr marL="342900" indent="-342900" algn="l">
                        <a:buFontTx/>
                        <a:buChar char="-"/>
                      </a:pPr>
                      <a:r>
                        <a:rPr lang="en-US" sz="2400" baseline="0" dirty="0" err="1">
                          <a:latin typeface="Arial" panose="020B0604020202020204" pitchFamily="34" charset="0"/>
                          <a:cs typeface="Arial" panose="020B0604020202020204" pitchFamily="34" charset="0"/>
                        </a:rPr>
                        <a:t>Thở</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nhanh</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khò</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khè</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tím</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tái</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rối</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loạn</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nhịp</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thở</a:t>
                      </a:r>
                      <a:r>
                        <a:rPr lang="en-US" sz="2400" baseline="0" dirty="0">
                          <a:latin typeface="Arial" panose="020B0604020202020204" pitchFamily="34" charset="0"/>
                          <a:cs typeface="Arial" panose="020B0604020202020204" pitchFamily="34" charset="0"/>
                        </a:rPr>
                        <a:t>.</a:t>
                      </a:r>
                    </a:p>
                    <a:p>
                      <a:pPr marL="342900" indent="-342900" algn="l">
                        <a:buFontTx/>
                        <a:buChar char="-"/>
                      </a:pPr>
                      <a:r>
                        <a:rPr lang="en-US" sz="2400" baseline="0" dirty="0" err="1">
                          <a:solidFill>
                            <a:srgbClr val="FF0000"/>
                          </a:solidFill>
                          <a:latin typeface="Arial" panose="020B0604020202020204" pitchFamily="34" charset="0"/>
                          <a:cs typeface="Arial" panose="020B0604020202020204" pitchFamily="34" charset="0"/>
                        </a:rPr>
                        <a:t>Trụy</a:t>
                      </a:r>
                      <a:r>
                        <a:rPr lang="en-US" sz="2400" baseline="0" dirty="0">
                          <a:solidFill>
                            <a:srgbClr val="FF0000"/>
                          </a:solidFill>
                          <a:latin typeface="Arial" panose="020B0604020202020204" pitchFamily="34" charset="0"/>
                          <a:cs typeface="Arial" panose="020B0604020202020204" pitchFamily="34" charset="0"/>
                        </a:rPr>
                        <a:t> </a:t>
                      </a:r>
                      <a:r>
                        <a:rPr lang="en-US" sz="2400" baseline="0" dirty="0" err="1">
                          <a:solidFill>
                            <a:srgbClr val="FF0000"/>
                          </a:solidFill>
                          <a:latin typeface="Arial" panose="020B0604020202020204" pitchFamily="34" charset="0"/>
                          <a:cs typeface="Arial" panose="020B0604020202020204" pitchFamily="34" charset="0"/>
                        </a:rPr>
                        <a:t>mạch</a:t>
                      </a:r>
                      <a:r>
                        <a:rPr lang="en-US" sz="2400" baseline="0" dirty="0">
                          <a:solidFill>
                            <a:srgbClr val="FF0000"/>
                          </a:solidFill>
                          <a:latin typeface="Arial" panose="020B0604020202020204" pitchFamily="34" charset="0"/>
                          <a:cs typeface="Arial" panose="020B0604020202020204" pitchFamily="34" charset="0"/>
                        </a:rPr>
                        <a:t>.</a:t>
                      </a:r>
                      <a:endParaRPr lang="en-US" sz="2400" dirty="0">
                        <a:solidFill>
                          <a:srgbClr val="FF0000"/>
                        </a:solidFill>
                        <a:latin typeface="Arial" panose="020B0604020202020204" pitchFamily="34" charset="0"/>
                        <a:cs typeface="Arial" panose="020B0604020202020204" pitchFamily="34" charset="0"/>
                      </a:endParaRPr>
                    </a:p>
                  </a:txBody>
                  <a:tcPr/>
                </a:tc>
                <a:tc>
                  <a:txBody>
                    <a:bodyPr/>
                    <a:lstStyle/>
                    <a:p>
                      <a:pPr algn="l"/>
                      <a:r>
                        <a:rPr lang="en-US" sz="2400" dirty="0" err="1">
                          <a:latin typeface="Arial" panose="020B0604020202020204" pitchFamily="34" charset="0"/>
                          <a:cs typeface="Arial" panose="020B0604020202020204" pitchFamily="34" charset="0"/>
                        </a:rPr>
                        <a:t>Biểu</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hiện</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bởi</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ngừng</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tuần</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hoàn</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ngừng</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hô</a:t>
                      </a:r>
                      <a:r>
                        <a:rPr lang="en-US" sz="2400" baseline="0" dirty="0">
                          <a:latin typeface="Arial" panose="020B0604020202020204" pitchFamily="34" charset="0"/>
                          <a:cs typeface="Arial" panose="020B0604020202020204" pitchFamily="34" charset="0"/>
                        </a:rPr>
                        <a:t> </a:t>
                      </a:r>
                      <a:r>
                        <a:rPr lang="en-US" sz="2400" baseline="0" dirty="0" err="1">
                          <a:latin typeface="Arial" panose="020B0604020202020204" pitchFamily="34" charset="0"/>
                          <a:cs typeface="Arial" panose="020B0604020202020204" pitchFamily="34" charset="0"/>
                        </a:rPr>
                        <a:t>hấp</a:t>
                      </a:r>
                      <a:r>
                        <a:rPr lang="en-US" sz="2400" baseline="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33053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1377</TotalTime>
  <Words>1538</Words>
  <Application>Microsoft Macintosh PowerPoint</Application>
  <PresentationFormat>On-screen Show (4:3)</PresentationFormat>
  <Paragraphs>191</Paragraphs>
  <Slides>33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Century Gothic</vt:lpstr>
      <vt:lpstr>Tahoma</vt:lpstr>
      <vt:lpstr>Times New Roman</vt:lpstr>
      <vt:lpstr>Wingdings 3</vt:lpstr>
      <vt:lpstr>Wisp</vt:lpstr>
      <vt:lpstr>  Sốc phản vệ</vt:lpstr>
      <vt:lpstr>Mục tiêu</vt:lpstr>
      <vt:lpstr>Định nghĩa</vt:lpstr>
      <vt:lpstr>Định nghĩa</vt:lpstr>
      <vt:lpstr>Nguyên nhân</vt:lpstr>
      <vt:lpstr>Cơ chế sốc phản vệ</vt:lpstr>
      <vt:lpstr>PowerPoint Presentation</vt:lpstr>
      <vt:lpstr>PowerPoint Presentation</vt:lpstr>
      <vt:lpstr>Phản vệ được phân thành 4 mức độ như sau:</vt:lpstr>
      <vt:lpstr>PowerPoint Presentation</vt:lpstr>
      <vt:lpstr>PowerPoint Presentation</vt:lpstr>
      <vt:lpstr>Phù mạch</vt:lpstr>
      <vt:lpstr>Ca xử trí sốc phản vệ </vt:lpstr>
      <vt:lpstr>Xử trí phản vệ</vt:lpstr>
      <vt:lpstr>Nguyên tắc chung</vt:lpstr>
      <vt:lpstr>PowerPoint Presentation</vt:lpstr>
      <vt:lpstr>PowerPoint Presentation</vt:lpstr>
      <vt:lpstr>PowerPoint Presentation</vt:lpstr>
      <vt:lpstr>PowerPoint Presentation</vt:lpstr>
      <vt:lpstr>Thành phần hộp thuốc cấp cứu phản vệ:</vt:lpstr>
      <vt:lpstr>PowerPoint Presentation</vt:lpstr>
      <vt:lpstr>Xử trí phản vệ</vt:lpstr>
      <vt:lpstr> Xử trí phản vệ nhẹ (độ I)</vt:lpstr>
      <vt:lpstr>Phác đồ xử trí cấp cứu phản vệ mức nặng và nguy kịch (độ II, III)</vt:lpstr>
      <vt:lpstr>Phác đồ sử dụng adrenalin và truyền dịch</vt:lpstr>
      <vt:lpstr>PowerPoint Presentation</vt:lpstr>
      <vt:lpstr>Phác đồ sử dụng adrenalin và truyền dịch</vt:lpstr>
      <vt:lpstr> Xử trí tiếp theo</vt:lpstr>
      <vt:lpstr>1 ống adrenalin 1mg pha với 9ml nước cất = pha loãng 1/10</vt:lpstr>
      <vt:lpstr>Xử trí tiếp theo</vt:lpstr>
      <vt:lpstr>Xử trí tiếp theo</vt:lpstr>
      <vt:lpstr>Theo dõi</vt:lpstr>
      <vt:lpstr>Phòng ngừa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Sốc phản vệ</dc:title>
  <dc:creator>Windows User</dc:creator>
  <cp:lastModifiedBy>Microsoft Office User</cp:lastModifiedBy>
  <cp:revision>113</cp:revision>
  <dcterms:created xsi:type="dcterms:W3CDTF">2018-09-26T06:48:46Z</dcterms:created>
  <dcterms:modified xsi:type="dcterms:W3CDTF">2023-12-17T09:40:22Z</dcterms:modified>
</cp:coreProperties>
</file>