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sldIdLst>
    <p:sldId id="256" r:id="rId5"/>
    <p:sldId id="276" r:id="rId6"/>
    <p:sldId id="277" r:id="rId7"/>
    <p:sldId id="257" r:id="rId8"/>
    <p:sldId id="258" r:id="rId9"/>
    <p:sldId id="278" r:id="rId10"/>
    <p:sldId id="279" r:id="rId11"/>
    <p:sldId id="259" r:id="rId12"/>
    <p:sldId id="260" r:id="rId13"/>
    <p:sldId id="280" r:id="rId14"/>
    <p:sldId id="265" r:id="rId15"/>
    <p:sldId id="281" r:id="rId16"/>
    <p:sldId id="266" r:id="rId17"/>
    <p:sldId id="283" r:id="rId18"/>
    <p:sldId id="284" r:id="rId19"/>
    <p:sldId id="285" r:id="rId20"/>
    <p:sldId id="267" r:id="rId21"/>
    <p:sldId id="286" r:id="rId22"/>
    <p:sldId id="303" r:id="rId23"/>
    <p:sldId id="304" r:id="rId24"/>
    <p:sldId id="305" r:id="rId25"/>
    <p:sldId id="306" r:id="rId26"/>
    <p:sldId id="287" r:id="rId27"/>
    <p:sldId id="291" r:id="rId28"/>
    <p:sldId id="292" r:id="rId29"/>
    <p:sldId id="288" r:id="rId30"/>
    <p:sldId id="289" r:id="rId31"/>
    <p:sldId id="297" r:id="rId32"/>
    <p:sldId id="298" r:id="rId33"/>
    <p:sldId id="299" r:id="rId34"/>
    <p:sldId id="300" r:id="rId35"/>
    <p:sldId id="301" r:id="rId36"/>
    <p:sldId id="302" r:id="rId37"/>
    <p:sldId id="27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79" d="100"/>
          <a:sy n="79" d="100"/>
        </p:scale>
        <p:origin x="773" y="7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10/14/2023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10/14/2023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10/14/2023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10/14/2023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10/14/2023</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10/14/2023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10/14/2023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10/14/2023</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10/14/2023</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10/14/2023</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10/14/2023</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2" y="1122362"/>
            <a:ext cx="10038772" cy="3401000"/>
          </a:xfrm>
        </p:spPr>
        <p:txBody>
          <a:bodyPr/>
          <a:lstStyle/>
          <a:p>
            <a:pPr algn="ctr"/>
            <a:r>
              <a:rPr lang="en-US" sz="5400" i="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GIỚI THIỆU SƠ LƯỢC VỀ MÔN GIÁO DỤC QUỐC PHÒNG – AN NINH</a:t>
            </a:r>
          </a:p>
        </p:txBody>
      </p:sp>
      <p:sp>
        <p:nvSpPr>
          <p:cNvPr id="3" name="Title 1">
            <a:extLst>
              <a:ext uri="{FF2B5EF4-FFF2-40B4-BE49-F238E27FC236}">
                <a16:creationId xmlns:a16="http://schemas.microsoft.com/office/drawing/2014/main" id="{29DB72B6-35ED-3945-C088-2FD64C78CA48}"/>
              </a:ext>
            </a:extLst>
          </p:cNvPr>
          <p:cNvSpPr txBox="1">
            <a:spLocks/>
          </p:cNvSpPr>
          <p:nvPr/>
        </p:nvSpPr>
        <p:spPr>
          <a:xfrm>
            <a:off x="7662326" y="4854102"/>
            <a:ext cx="3543938" cy="9792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algn="ctr"/>
            <a:r>
              <a:rPr lang="en-US" sz="24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GV. Ma Văn Giang</a:t>
            </a:r>
            <a:br>
              <a:rPr lang="en-US" sz="24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ĐT: 0332 456 345</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D4B6-44A4-E8F6-11E4-E59EF2627ADD}"/>
              </a:ext>
            </a:extLst>
          </p:cNvPr>
          <p:cNvSpPr>
            <a:spLocks noGrp="1"/>
          </p:cNvSpPr>
          <p:nvPr>
            <p:ph type="title"/>
          </p:nvPr>
        </p:nvSpPr>
        <p:spPr>
          <a:xfrm>
            <a:off x="1167492" y="381000"/>
            <a:ext cx="10038772" cy="1325563"/>
          </a:xfrm>
        </p:spPr>
        <p:txBody>
          <a:bodyPr/>
          <a:lstStyle/>
          <a:p>
            <a:pPr algn="just"/>
            <a:r>
              <a:rPr lang="en-US" sz="4400" b="1" i="1">
                <a:solidFill>
                  <a:srgbClr val="FF0000"/>
                </a:solidFill>
                <a:effectLst/>
                <a:latin typeface="Times New Roman" panose="02020603050405020304" pitchFamily="18" charset="0"/>
                <a:ea typeface="Calibri" panose="020F0502020204030204" pitchFamily="34" charset="0"/>
              </a:rPr>
              <a:t>Câu hỏi 2: Em hãy nêu khái niệm bạo loạn lật đổ là gì?</a:t>
            </a:r>
            <a:endParaRPr lang="en-US" sz="4400" i="1"/>
          </a:p>
        </p:txBody>
      </p:sp>
      <p:sp>
        <p:nvSpPr>
          <p:cNvPr id="3" name="Content Placeholder 2">
            <a:extLst>
              <a:ext uri="{FF2B5EF4-FFF2-40B4-BE49-F238E27FC236}">
                <a16:creationId xmlns:a16="http://schemas.microsoft.com/office/drawing/2014/main" id="{36796159-6446-3BC9-3541-34CBAAC11D1C}"/>
              </a:ext>
            </a:extLst>
          </p:cNvPr>
          <p:cNvSpPr>
            <a:spLocks noGrp="1"/>
          </p:cNvSpPr>
          <p:nvPr>
            <p:ph idx="1"/>
          </p:nvPr>
        </p:nvSpPr>
        <p:spPr>
          <a:xfrm>
            <a:off x="758757" y="1848255"/>
            <a:ext cx="5836596" cy="4628745"/>
          </a:xfrm>
        </p:spPr>
        <p:txBody>
          <a:bodyPr/>
          <a:lstStyle/>
          <a:p>
            <a:pPr algn="just"/>
            <a:r>
              <a:rPr lang="en-US">
                <a:effectLst/>
                <a:latin typeface="Times New Roman" panose="02020603050405020304" pitchFamily="18" charset="0"/>
                <a:ea typeface="Calibri" panose="020F0502020204030204" pitchFamily="34" charset="0"/>
              </a:rPr>
              <a:t>Bạo loạn lật đổ là một phương thức của chủ nghĩa đế quốc chống phá các nước xã hội chủ nghĩa và nền độc lập dân tộc của các nước, là </a:t>
            </a:r>
            <a:r>
              <a:rPr lang="en-US" b="1" i="1">
                <a:solidFill>
                  <a:srgbClr val="FF0000"/>
                </a:solidFill>
                <a:effectLst/>
                <a:latin typeface="Times New Roman" panose="02020603050405020304" pitchFamily="18" charset="0"/>
                <a:ea typeface="Calibri" panose="020F0502020204030204" pitchFamily="34" charset="0"/>
              </a:rPr>
              <a:t>một hoạt động có tổ chức, bao gồm cả hoạt động chính trị và hoạt động vũ trang của bọn phản động trong nước là chính</a:t>
            </a:r>
            <a:r>
              <a:rPr lang="en-US">
                <a:effectLst/>
                <a:latin typeface="Times New Roman" panose="02020603050405020304" pitchFamily="18" charset="0"/>
                <a:ea typeface="Calibri" panose="020F0502020204030204" pitchFamily="34" charset="0"/>
              </a:rPr>
              <a:t>, được chủ nghĩa đế quốc và các thế lực phản động bên ngoài chỉ đạo, hỗ trợ, nhằm lật đổ chế độ, chính quyền Trung ương hoặc địa phương, </a:t>
            </a:r>
            <a:r>
              <a:rPr lang="en-US" b="1" i="1">
                <a:solidFill>
                  <a:srgbClr val="00B0F0"/>
                </a:solidFill>
                <a:effectLst/>
                <a:latin typeface="Times New Roman" panose="02020603050405020304" pitchFamily="18" charset="0"/>
                <a:ea typeface="Calibri" panose="020F0502020204030204" pitchFamily="34" charset="0"/>
              </a:rPr>
              <a:t>dựng nên chính quyền phản cách mạng.</a:t>
            </a:r>
            <a:endParaRPr lang="en-US" sz="4000" b="1" i="1">
              <a:solidFill>
                <a:srgbClr val="00B0F0"/>
              </a:solidFill>
            </a:endParaRPr>
          </a:p>
        </p:txBody>
      </p:sp>
      <p:sp>
        <p:nvSpPr>
          <p:cNvPr id="6" name="Slide Number Placeholder 5">
            <a:extLst>
              <a:ext uri="{FF2B5EF4-FFF2-40B4-BE49-F238E27FC236}">
                <a16:creationId xmlns:a16="http://schemas.microsoft.com/office/drawing/2014/main" id="{64A136A0-7427-CB7D-B37C-CD797961E4A3}"/>
              </a:ext>
            </a:extLst>
          </p:cNvPr>
          <p:cNvSpPr>
            <a:spLocks noGrp="1"/>
          </p:cNvSpPr>
          <p:nvPr>
            <p:ph type="sldNum" sz="quarter" idx="4"/>
          </p:nvPr>
        </p:nvSpPr>
        <p:spPr/>
        <p:txBody>
          <a:bodyPr/>
          <a:lstStyle/>
          <a:p>
            <a:fld id="{294A09A9-5501-47C1-A89A-A340965A2BE2}" type="slidenum">
              <a:rPr lang="en-US" smtClean="0"/>
              <a:pPr/>
              <a:t>10</a:t>
            </a:fld>
            <a:endParaRPr lang="en-US"/>
          </a:p>
        </p:txBody>
      </p:sp>
      <p:pic>
        <p:nvPicPr>
          <p:cNvPr id="3074" name="Picture 2">
            <a:extLst>
              <a:ext uri="{FF2B5EF4-FFF2-40B4-BE49-F238E27FC236}">
                <a16:creationId xmlns:a16="http://schemas.microsoft.com/office/drawing/2014/main" id="{780D6D5E-B7EB-6EAA-D941-960FB58445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365" y="1984442"/>
            <a:ext cx="5138634" cy="4492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94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ircle(in)">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10145776" cy="1325563"/>
          </a:xfrm>
        </p:spPr>
        <p:txBody>
          <a:bodyPr/>
          <a:lstStyle/>
          <a:p>
            <a:pPr algn="just"/>
            <a:r>
              <a:rPr lang="en-US" sz="3600" i="1">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 Âm mưu </a:t>
            </a:r>
            <a:r>
              <a:rPr lang="en-US" sz="3600">
                <a:solidFill>
                  <a:srgbClr val="000000"/>
                </a:solidFill>
                <a:latin typeface="Times New Roman" panose="02020603050405020304" pitchFamily="18" charset="0"/>
                <a:ea typeface="Calibri" panose="020F0502020204030204" pitchFamily="34" charset="0"/>
              </a:rPr>
              <a:t>của c</a:t>
            </a:r>
            <a:r>
              <a:rPr lang="en-US" sz="3600" b="1">
                <a:solidFill>
                  <a:srgbClr val="000000"/>
                </a:solidFill>
                <a:effectLst/>
                <a:latin typeface="Times New Roman" panose="02020603050405020304" pitchFamily="18" charset="0"/>
                <a:ea typeface="Calibri" panose="020F0502020204030204" pitchFamily="34" charset="0"/>
              </a:rPr>
              <a:t>hiến lược “Diễn biến hòa bình”, bạo loạn lật đổ:</a:t>
            </a:r>
            <a:endParaRPr lang="en-US" sz="3600"/>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pPr lvl="0">
              <a:defRPr b="1"/>
            </a:pPr>
            <a:r>
              <a:rPr lang="en-US" sz="2800" b="1" i="1">
                <a:solidFill>
                  <a:srgbClr val="FF0000"/>
                </a:solidFill>
                <a:latin typeface="Times New Roman" panose="02020603050405020304" pitchFamily="18" charset="0"/>
                <a:cs typeface="Times New Roman" panose="02020603050405020304" pitchFamily="18" charset="0"/>
              </a:rPr>
              <a:t>* </a:t>
            </a:r>
            <a:r>
              <a:rPr lang="en-US" sz="2800" i="1">
                <a:solidFill>
                  <a:srgbClr val="FF0000"/>
                </a:solidFill>
                <a:latin typeface="Times New Roman" panose="02020603050405020304" pitchFamily="18" charset="0"/>
                <a:cs typeface="Times New Roman" panose="02020603050405020304" pitchFamily="18" charset="0"/>
              </a:rPr>
              <a:t>Âm mưu xuyên suốt t</a:t>
            </a:r>
            <a:r>
              <a:rPr lang="en-US" sz="2800" b="1" i="1">
                <a:solidFill>
                  <a:srgbClr val="FF0000"/>
                </a:solidFill>
                <a:latin typeface="Times New Roman" panose="02020603050405020304" pitchFamily="18" charset="0"/>
                <a:cs typeface="Times New Roman" panose="02020603050405020304" pitchFamily="18" charset="0"/>
              </a:rPr>
              <a:t>ừ trước đến nay:</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827329"/>
            <a:ext cx="4663440" cy="3025597"/>
          </a:xfrm>
        </p:spPr>
        <p:txBody>
          <a:bodyPr vert="horz" lIns="91440" tIns="45720" rIns="91440" bIns="45720" rtlCol="0" anchor="t">
            <a:normAutofit/>
          </a:bodyPr>
          <a:lstStyle/>
          <a:p>
            <a:pPr lvl="0" algn="just"/>
            <a:r>
              <a:rPr lang="en-US" sz="2600" b="0">
                <a:latin typeface="Times New Roman" panose="02020603050405020304" pitchFamily="18" charset="0"/>
                <a:cs typeface="Times New Roman" panose="02020603050405020304" pitchFamily="18" charset="0"/>
              </a:rPr>
              <a:t>	</a:t>
            </a:r>
            <a:r>
              <a:rPr lang="vi-VN" sz="2600" b="0">
                <a:latin typeface="Times New Roman" panose="02020603050405020304" pitchFamily="18" charset="0"/>
                <a:cs typeface="Times New Roman" panose="02020603050405020304" pitchFamily="18" charset="0"/>
              </a:rPr>
              <a:t>Chủ nghĩa đế quốc</a:t>
            </a:r>
            <a:r>
              <a:rPr lang="en-US" sz="2600" b="0">
                <a:latin typeface="Times New Roman" panose="02020603050405020304" pitchFamily="18" charset="0"/>
                <a:cs typeface="Times New Roman" panose="02020603050405020304" pitchFamily="18" charset="0"/>
              </a:rPr>
              <a:t> và</a:t>
            </a:r>
            <a:r>
              <a:rPr lang="vi-VN" sz="2600" b="0">
                <a:latin typeface="Times New Roman" panose="02020603050405020304" pitchFamily="18" charset="0"/>
                <a:cs typeface="Times New Roman" panose="02020603050405020304" pitchFamily="18" charset="0"/>
              </a:rPr>
              <a:t> các thế lực thù địch luôn coi Việt Nam là một trọng điểm trong chiến lược “Diễn biến hòa bình” chống chủ nghĩa xã hội.</a:t>
            </a:r>
            <a:endParaRPr lang="en-US" sz="2600" b="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932756" cy="522514"/>
          </a:xfrm>
        </p:spPr>
        <p:txBody>
          <a:bodyPr/>
          <a:lstStyle/>
          <a:p>
            <a:pPr lvl="0">
              <a:defRPr b="1"/>
            </a:pPr>
            <a:r>
              <a:rPr lang="en-US" sz="2800">
                <a:solidFill>
                  <a:srgbClr val="FF0000"/>
                </a:solidFill>
                <a:latin typeface="Times New Roman" panose="02020603050405020304" pitchFamily="18" charset="0"/>
                <a:cs typeface="Times New Roman" panose="02020603050405020304" pitchFamily="18" charset="0"/>
              </a:rPr>
              <a:t>* Từ đầu năm 1950 đến 1975:</a:t>
            </a:r>
            <a:endParaRPr lang="en-US" sz="2800" b="1">
              <a:solidFill>
                <a:schemeClr val="bg1"/>
              </a:solidFill>
              <a:latin typeface="Tenorite" pitchFamily="2" charset="0"/>
            </a:endParaRP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932756" cy="2828613"/>
          </a:xfrm>
        </p:spPr>
        <p:txBody>
          <a:bodyPr vert="horz" lIns="91440" tIns="45720" rIns="91440" bIns="45720" rtlCol="0" anchor="t">
            <a:noAutofit/>
          </a:bodyPr>
          <a:lstStyle/>
          <a:p>
            <a:pPr lvl="0" algn="just"/>
            <a:r>
              <a:rPr lang="en-US" sz="2600">
                <a:latin typeface="Times New Roman" panose="02020603050405020304" pitchFamily="18" charset="0"/>
                <a:cs typeface="Times New Roman" panose="02020603050405020304" pitchFamily="18" charset="0"/>
              </a:rPr>
              <a:t>- Xâm lược và muốn biến Việt Nam thành thuộc địa vĩnh viễn.</a:t>
            </a:r>
          </a:p>
          <a:p>
            <a:pPr algn="just"/>
            <a:r>
              <a:rPr lang="en-US" sz="2600" b="0">
                <a:latin typeface="Times New Roman" panose="02020603050405020304" pitchFamily="18" charset="0"/>
                <a:cs typeface="Times New Roman" panose="02020603050405020304" pitchFamily="18" charset="0"/>
              </a:rPr>
              <a:t>- </a:t>
            </a:r>
            <a:r>
              <a:rPr lang="en-US" sz="2600">
                <a:latin typeface="Times New Roman" panose="02020603050405020304" pitchFamily="18" charset="0"/>
                <a:cs typeface="Times New Roman" panose="02020603050405020304" pitchFamily="18" charset="0"/>
              </a:rPr>
              <a:t>Chúng đã chuyển sang chiến lược mới như </a:t>
            </a:r>
            <a:r>
              <a:rPr lang="en-US" sz="2600">
                <a:solidFill>
                  <a:srgbClr val="FF0000"/>
                </a:solidFill>
                <a:latin typeface="Times New Roman" panose="02020603050405020304" pitchFamily="18" charset="0"/>
                <a:cs typeface="Times New Roman" panose="02020603050405020304" pitchFamily="18" charset="0"/>
              </a:rPr>
              <a:t>“bao vây cấm vận kinh tế”, “cô lập về ngoại giao” </a:t>
            </a:r>
            <a:r>
              <a:rPr lang="en-US" sz="2600">
                <a:latin typeface="Times New Roman" panose="02020603050405020304" pitchFamily="18" charset="0"/>
                <a:cs typeface="Times New Roman" panose="02020603050405020304" pitchFamily="18" charset="0"/>
              </a:rPr>
              <a:t>kết hợp với </a:t>
            </a:r>
            <a:r>
              <a:rPr lang="en-US" sz="2600">
                <a:solidFill>
                  <a:srgbClr val="FF0000"/>
                </a:solidFill>
                <a:latin typeface="Times New Roman" panose="02020603050405020304" pitchFamily="18" charset="0"/>
                <a:cs typeface="Times New Roman" panose="02020603050405020304" pitchFamily="18" charset="0"/>
              </a:rPr>
              <a:t>“Diễn biến hòa bình”, </a:t>
            </a:r>
            <a:r>
              <a:rPr lang="en-US" sz="2600">
                <a:latin typeface="Times New Roman" panose="02020603050405020304" pitchFamily="18" charset="0"/>
                <a:cs typeface="Times New Roman" panose="02020603050405020304" pitchFamily="18" charset="0"/>
              </a:rPr>
              <a:t>bạo loạn lật đổ nhằm xóa bỏ chế độ xã hội chủ nghĩa ở Việt Nam.</a:t>
            </a:r>
            <a:endParaRPr lang="en-US" sz="2600" b="0">
              <a:solidFill>
                <a:schemeClr val="bg1"/>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a:p>
        </p:txBody>
      </p:sp>
    </p:spTree>
    <p:extLst>
      <p:ext uri="{BB962C8B-B14F-4D97-AF65-F5344CB8AC3E}">
        <p14:creationId xmlns:p14="http://schemas.microsoft.com/office/powerpoint/2010/main" val="256311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circle(in)">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circle(in)">
                                      <p:cBhvr>
                                        <p:cTn id="22" dur="20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heel(1)">
                                      <p:cBhvr>
                                        <p:cTn id="27" dur="2000"/>
                                        <p:tgtEl>
                                          <p:spTgt spid="5">
                                            <p:txEl>
                                              <p:pRg st="0" end="0"/>
                                            </p:txEl>
                                          </p:spTgt>
                                        </p:tgtEl>
                                      </p:cBhvr>
                                    </p:animEffect>
                                  </p:childTnLst>
                                </p:cTn>
                              </p:par>
                              <p:par>
                                <p:cTn id="28" presetID="21" presetClass="entr" presetSubtype="1"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wheel(1)">
                                      <p:cBhvr>
                                        <p:cTn id="30"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5727-2C24-0531-E91C-FADEA127E906}"/>
              </a:ext>
            </a:extLst>
          </p:cNvPr>
          <p:cNvSpPr>
            <a:spLocks noGrp="1"/>
          </p:cNvSpPr>
          <p:nvPr>
            <p:ph type="title"/>
          </p:nvPr>
        </p:nvSpPr>
        <p:spPr/>
        <p:txBody>
          <a:bodyPr/>
          <a:lstStyle/>
          <a:p>
            <a:r>
              <a:rPr lang="en-US" sz="4800" i="1">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 Âm mưu </a:t>
            </a:r>
            <a:r>
              <a:rPr lang="en-US" sz="4800">
                <a:solidFill>
                  <a:srgbClr val="000000"/>
                </a:solidFill>
                <a:latin typeface="Times New Roman" panose="02020603050405020304" pitchFamily="18" charset="0"/>
                <a:ea typeface="Calibri" panose="020F0502020204030204" pitchFamily="34" charset="0"/>
              </a:rPr>
              <a:t>của c</a:t>
            </a:r>
            <a:r>
              <a:rPr lang="en-US" sz="4800" b="1">
                <a:solidFill>
                  <a:srgbClr val="000000"/>
                </a:solidFill>
                <a:effectLst/>
                <a:latin typeface="Times New Roman" panose="02020603050405020304" pitchFamily="18" charset="0"/>
                <a:ea typeface="Calibri" panose="020F0502020204030204" pitchFamily="34" charset="0"/>
              </a:rPr>
              <a:t>hiến lược “Diễn biến hòa bình”, bạo loạn lật đổ (tiếp)</a:t>
            </a:r>
            <a:endParaRPr lang="en-US"/>
          </a:p>
        </p:txBody>
      </p:sp>
      <p:sp>
        <p:nvSpPr>
          <p:cNvPr id="3" name="Content Placeholder 2">
            <a:extLst>
              <a:ext uri="{FF2B5EF4-FFF2-40B4-BE49-F238E27FC236}">
                <a16:creationId xmlns:a16="http://schemas.microsoft.com/office/drawing/2014/main" id="{5D922B57-440F-9BE7-C89B-77F79A0D2128}"/>
              </a:ext>
            </a:extLst>
          </p:cNvPr>
          <p:cNvSpPr>
            <a:spLocks noGrp="1"/>
          </p:cNvSpPr>
          <p:nvPr>
            <p:ph idx="1"/>
          </p:nvPr>
        </p:nvSpPr>
        <p:spPr>
          <a:xfrm>
            <a:off x="1167493" y="2528203"/>
            <a:ext cx="4663440" cy="3074929"/>
          </a:xfrm>
        </p:spPr>
        <p:txBody>
          <a:bodyPr/>
          <a:lstStyle/>
          <a:p>
            <a:pPr algn="just"/>
            <a:r>
              <a:rPr lang="en-US" sz="2600">
                <a:latin typeface="Times New Roman" panose="02020603050405020304" pitchFamily="18" charset="0"/>
                <a:cs typeface="Times New Roman" panose="02020603050405020304" pitchFamily="18" charset="0"/>
              </a:rPr>
              <a:t>- Do hậu quả của chiến tranh để lại.</a:t>
            </a:r>
          </a:p>
          <a:p>
            <a:pPr algn="just"/>
            <a:r>
              <a:rPr lang="en-US" sz="2600">
                <a:latin typeface="Times New Roman" panose="02020603050405020304" pitchFamily="18" charset="0"/>
                <a:cs typeface="Times New Roman" panose="02020603050405020304" pitchFamily="18" charset="0"/>
              </a:rPr>
              <a:t>- Do sự biến động chế độ xã hội chủ nghĩa ở Liên Xô, Đông Âu, các thế lực thù địch càng ráo riết đẩy mạnh </a:t>
            </a:r>
            <a:r>
              <a:rPr lang="en-US" sz="2600">
                <a:solidFill>
                  <a:srgbClr val="FF0000"/>
                </a:solidFill>
                <a:latin typeface="Times New Roman" panose="02020603050405020304" pitchFamily="18" charset="0"/>
                <a:cs typeface="Times New Roman" panose="02020603050405020304" pitchFamily="18" charset="0"/>
              </a:rPr>
              <a:t>“Diễn biến hoà bình” đối với Việt Nam.</a:t>
            </a:r>
          </a:p>
        </p:txBody>
      </p:sp>
      <p:sp>
        <p:nvSpPr>
          <p:cNvPr id="6" name="Slide Number Placeholder 5">
            <a:extLst>
              <a:ext uri="{FF2B5EF4-FFF2-40B4-BE49-F238E27FC236}">
                <a16:creationId xmlns:a16="http://schemas.microsoft.com/office/drawing/2014/main" id="{58EC4F70-882F-F76B-53F8-E19E2F8A1621}"/>
              </a:ext>
            </a:extLst>
          </p:cNvPr>
          <p:cNvSpPr>
            <a:spLocks noGrp="1"/>
          </p:cNvSpPr>
          <p:nvPr>
            <p:ph type="sldNum" sz="quarter" idx="4"/>
          </p:nvPr>
        </p:nvSpPr>
        <p:spPr/>
        <p:txBody>
          <a:bodyPr/>
          <a:lstStyle/>
          <a:p>
            <a:fld id="{294A09A9-5501-47C1-A89A-A340965A2BE2}" type="slidenum">
              <a:rPr lang="en-US" smtClean="0"/>
              <a:pPr/>
              <a:t>12</a:t>
            </a:fld>
            <a:endParaRPr lang="en-US"/>
          </a:p>
        </p:txBody>
      </p:sp>
      <p:sp>
        <p:nvSpPr>
          <p:cNvPr id="7" name="Content Placeholder 6">
            <a:extLst>
              <a:ext uri="{FF2B5EF4-FFF2-40B4-BE49-F238E27FC236}">
                <a16:creationId xmlns:a16="http://schemas.microsoft.com/office/drawing/2014/main" id="{83CAB5F0-4DB7-C3DB-F558-D4D5029F522C}"/>
              </a:ext>
            </a:extLst>
          </p:cNvPr>
          <p:cNvSpPr>
            <a:spLocks noGrp="1"/>
          </p:cNvSpPr>
          <p:nvPr>
            <p:ph idx="10"/>
          </p:nvPr>
        </p:nvSpPr>
        <p:spPr>
          <a:xfrm>
            <a:off x="6283234" y="2528203"/>
            <a:ext cx="5214859" cy="3318120"/>
          </a:xfrm>
        </p:spPr>
        <p:txBody>
          <a:bodyPr/>
          <a:lstStyle/>
          <a:p>
            <a:pPr algn="just"/>
            <a:r>
              <a:rPr lang="en-US">
                <a:solidFill>
                  <a:srgbClr val="000000"/>
                </a:solidFill>
                <a:latin typeface="Times New Roman" panose="02020603050405020304" pitchFamily="18" charset="0"/>
                <a:ea typeface="Calibri" panose="020F0502020204030204" pitchFamily="34" charset="0"/>
              </a:rPr>
              <a:t>- T</a:t>
            </a:r>
            <a:r>
              <a:rPr lang="en-US">
                <a:solidFill>
                  <a:srgbClr val="000000"/>
                </a:solidFill>
                <a:effectLst/>
                <a:latin typeface="Times New Roman" panose="02020603050405020304" pitchFamily="18" charset="0"/>
                <a:ea typeface="Calibri" panose="020F0502020204030204" pitchFamily="34" charset="0"/>
              </a:rPr>
              <a:t>rước những thắng lợi to lớn của công cuộc đổi mới toàn diện đất nước theo định hướng xã hội chủ nghĩa do Đảng Cộng sản Việt Nam khởi xướng và lãnh đạo, thì các thế lực thù địch lại tiếp tục điều chỉnh thủ đoạn chống phá cách mạng nước ta.</a:t>
            </a:r>
          </a:p>
          <a:p>
            <a:pPr algn="just"/>
            <a:r>
              <a:rPr lang="en-US">
                <a:solidFill>
                  <a:srgbClr val="000000"/>
                </a:solidFill>
                <a:latin typeface="Times New Roman" panose="02020603050405020304" pitchFamily="18" charset="0"/>
                <a:ea typeface="Calibri" panose="020F0502020204030204" pitchFamily="34" charset="0"/>
              </a:rPr>
              <a:t>- </a:t>
            </a:r>
            <a:r>
              <a:rPr lang="en-US">
                <a:solidFill>
                  <a:srgbClr val="000000"/>
                </a:solidFill>
                <a:effectLst/>
                <a:latin typeface="Times New Roman" panose="02020603050405020304" pitchFamily="18" charset="0"/>
                <a:ea typeface="Calibri" panose="020F0502020204030204" pitchFamily="34" charset="0"/>
              </a:rPr>
              <a:t>Chúng đã tuyên bố </a:t>
            </a:r>
            <a:r>
              <a:rPr lang="en-US" b="1" i="1">
                <a:solidFill>
                  <a:srgbClr val="FF0000"/>
                </a:solidFill>
                <a:effectLst/>
                <a:latin typeface="Times New Roman" panose="02020603050405020304" pitchFamily="18" charset="0"/>
                <a:ea typeface="Calibri" panose="020F0502020204030204" pitchFamily="34" charset="0"/>
              </a:rPr>
              <a:t>xóa bỏ “cấm vận kinh tế” </a:t>
            </a:r>
            <a:r>
              <a:rPr lang="en-US">
                <a:solidFill>
                  <a:srgbClr val="000000"/>
                </a:solidFill>
                <a:effectLst/>
                <a:latin typeface="Times New Roman" panose="02020603050405020304" pitchFamily="18" charset="0"/>
                <a:ea typeface="Calibri" panose="020F0502020204030204" pitchFamily="34" charset="0"/>
              </a:rPr>
              <a:t>và bình thường hóa quan hệ ngoại giao để chuyển sang thủ đoạn mới, </a:t>
            </a:r>
            <a:r>
              <a:rPr lang="en-US" b="1">
                <a:solidFill>
                  <a:srgbClr val="FF0000"/>
                </a:solidFill>
                <a:effectLst/>
                <a:latin typeface="Times New Roman" panose="02020603050405020304" pitchFamily="18" charset="0"/>
                <a:ea typeface="Calibri" panose="020F0502020204030204" pitchFamily="34" charset="0"/>
              </a:rPr>
              <a:t>đẩy mạnh hoạt động </a:t>
            </a:r>
            <a:r>
              <a:rPr lang="en-US">
                <a:solidFill>
                  <a:srgbClr val="000000"/>
                </a:solidFill>
                <a:effectLst/>
                <a:latin typeface="Times New Roman" panose="02020603050405020304" pitchFamily="18" charset="0"/>
                <a:ea typeface="Calibri" panose="020F0502020204030204" pitchFamily="34" charset="0"/>
              </a:rPr>
              <a:t>xâm nhập như: “dính líu”, “ngầm”, “sâu, hiểm” nhằm chống phá cách mạng Việt Nam.</a:t>
            </a:r>
            <a:endParaRPr lang="en-US" sz="2400"/>
          </a:p>
        </p:txBody>
      </p:sp>
      <p:sp>
        <p:nvSpPr>
          <p:cNvPr id="8" name="Content Placeholder 7">
            <a:extLst>
              <a:ext uri="{FF2B5EF4-FFF2-40B4-BE49-F238E27FC236}">
                <a16:creationId xmlns:a16="http://schemas.microsoft.com/office/drawing/2014/main" id="{F042B4D7-FCCE-9988-61A0-F4B15093571F}"/>
              </a:ext>
            </a:extLst>
          </p:cNvPr>
          <p:cNvSpPr>
            <a:spLocks noGrp="1"/>
          </p:cNvSpPr>
          <p:nvPr>
            <p:ph idx="11"/>
          </p:nvPr>
        </p:nvSpPr>
        <p:spPr/>
        <p:txBody>
          <a:bodyPr/>
          <a:lstStyle/>
          <a:p>
            <a:r>
              <a:rPr lang="en-US" sz="2800" i="1">
                <a:solidFill>
                  <a:srgbClr val="FF0000"/>
                </a:solidFill>
                <a:effectLst/>
                <a:latin typeface="Times New Roman" panose="02020603050405020304" pitchFamily="18" charset="0"/>
                <a:ea typeface="Calibri" panose="020F0502020204030204" pitchFamily="34" charset="0"/>
              </a:rPr>
              <a:t>* Từ năm 1975 – 1994: </a:t>
            </a:r>
            <a:endParaRPr lang="en-US" sz="3600" i="1">
              <a:solidFill>
                <a:srgbClr val="FF0000"/>
              </a:solidFill>
            </a:endParaRPr>
          </a:p>
        </p:txBody>
      </p:sp>
      <p:sp>
        <p:nvSpPr>
          <p:cNvPr id="9" name="Content Placeholder 8">
            <a:extLst>
              <a:ext uri="{FF2B5EF4-FFF2-40B4-BE49-F238E27FC236}">
                <a16:creationId xmlns:a16="http://schemas.microsoft.com/office/drawing/2014/main" id="{44849519-18F2-0426-D32E-86A2B5FC32F2}"/>
              </a:ext>
            </a:extLst>
          </p:cNvPr>
          <p:cNvSpPr>
            <a:spLocks noGrp="1"/>
          </p:cNvSpPr>
          <p:nvPr>
            <p:ph idx="12"/>
          </p:nvPr>
        </p:nvSpPr>
        <p:spPr/>
        <p:txBody>
          <a:bodyPr/>
          <a:lstStyle/>
          <a:p>
            <a:r>
              <a:rPr lang="en-US" sz="2800" i="1">
                <a:solidFill>
                  <a:srgbClr val="FF0000"/>
                </a:solidFill>
                <a:effectLst/>
                <a:latin typeface="Times New Roman" panose="02020603050405020304" pitchFamily="18" charset="0"/>
                <a:ea typeface="Calibri" panose="020F0502020204030204" pitchFamily="34" charset="0"/>
              </a:rPr>
              <a:t>* Từ năm 1995 đến nay:</a:t>
            </a:r>
            <a:endParaRPr lang="en-US" sz="3600" i="1">
              <a:solidFill>
                <a:srgbClr val="FF0000"/>
              </a:solidFill>
            </a:endParaRPr>
          </a:p>
        </p:txBody>
      </p:sp>
    </p:spTree>
    <p:extLst>
      <p:ext uri="{BB962C8B-B14F-4D97-AF65-F5344CB8AC3E}">
        <p14:creationId xmlns:p14="http://schemas.microsoft.com/office/powerpoint/2010/main" val="393455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heel(1)">
                                      <p:cBhvr>
                                        <p:cTn id="14" dur="2000"/>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heel(1)">
                                      <p:cBhvr>
                                        <p:cTn id="27" dur="20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heel(1)">
                                      <p:cBhvr>
                                        <p:cTn id="32" dur="2000"/>
                                        <p:tgtEl>
                                          <p:spTgt spid="7">
                                            <p:txEl>
                                              <p:pRg st="0" end="0"/>
                                            </p:txEl>
                                          </p:spTgt>
                                        </p:tgtEl>
                                      </p:cBhvr>
                                    </p:animEffect>
                                  </p:childTnLst>
                                </p:cTn>
                              </p:par>
                              <p:par>
                                <p:cTn id="33" presetID="21" presetClass="entr" presetSubtype="1" fill="hold" nodeType="with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Effect transition="in" filter="wheel(1)">
                                      <p:cBhvr>
                                        <p:cTn id="35"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pPr algn="just"/>
            <a:r>
              <a:rPr lang="en-US" sz="3200" i="1">
                <a:solidFill>
                  <a:srgbClr val="FF0000"/>
                </a:solidFill>
                <a:effectLst/>
                <a:latin typeface="Times New Roman" panose="02020603050405020304" pitchFamily="18" charset="0"/>
                <a:ea typeface="Calibri" panose="020F0502020204030204" pitchFamily="34" charset="0"/>
              </a:rPr>
              <a:t>Câu hỏi 3: Mục tiêu nhất quán của chủ nghĩa đế quốc và các thế lực thù địch trong sử dụng chiến lược “Diễn biến hòa bình” đối với Việt Nam?</a:t>
            </a:r>
            <a:endParaRPr lang="en-US" sz="7200" i="1">
              <a:solidFill>
                <a:srgbClr val="FF0000"/>
              </a:solidFill>
            </a:endParaRP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pPr algn="ctr"/>
            <a:r>
              <a:rPr lang="en-US">
                <a:highlight>
                  <a:srgbClr val="FFFF00"/>
                </a:highlight>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pPr algn="just"/>
            <a:r>
              <a:rPr lang="en-US" sz="2800">
                <a:solidFill>
                  <a:srgbClr val="000000"/>
                </a:solidFill>
                <a:latin typeface="Times New Roman" panose="02020603050405020304" pitchFamily="18" charset="0"/>
                <a:ea typeface="Calibri" panose="020F0502020204030204" pitchFamily="34" charset="0"/>
              </a:rPr>
              <a:t>T</a:t>
            </a:r>
            <a:r>
              <a:rPr lang="en-US" sz="2800">
                <a:solidFill>
                  <a:srgbClr val="000000"/>
                </a:solidFill>
                <a:effectLst/>
                <a:latin typeface="Times New Roman" panose="02020603050405020304" pitchFamily="18" charset="0"/>
                <a:ea typeface="Calibri" panose="020F0502020204030204" pitchFamily="34" charset="0"/>
              </a:rPr>
              <a:t>hực hiện âm mưu xóa bỏ vai trò lãnh đạo của Đảng Cộng sản Việt Nam.</a:t>
            </a:r>
            <a:endParaRPr lang="en-US" sz="320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pPr algn="ctr"/>
            <a:r>
              <a:rPr lang="en-US">
                <a:highlight>
                  <a:srgbClr val="FFFF00"/>
                </a:highlight>
                <a:latin typeface="Times New Roman" panose="02020603050405020304" pitchFamily="18" charset="0"/>
                <a:cs typeface="Times New Roman" panose="02020603050405020304" pitchFamily="18" charset="0"/>
              </a:rPr>
              <a:t>2</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pPr algn="just"/>
            <a:r>
              <a:rPr lang="en-US" sz="2800">
                <a:solidFill>
                  <a:srgbClr val="000000"/>
                </a:solidFill>
                <a:latin typeface="Times New Roman" panose="02020603050405020304" pitchFamily="18" charset="0"/>
                <a:ea typeface="Calibri" panose="020F0502020204030204" pitchFamily="34" charset="0"/>
              </a:rPr>
              <a:t>X</a:t>
            </a:r>
            <a:r>
              <a:rPr lang="en-US" sz="2800">
                <a:solidFill>
                  <a:srgbClr val="000000"/>
                </a:solidFill>
                <a:effectLst/>
                <a:latin typeface="Times New Roman" panose="02020603050405020304" pitchFamily="18" charset="0"/>
                <a:ea typeface="Calibri" panose="020F0502020204030204" pitchFamily="34" charset="0"/>
              </a:rPr>
              <a:t>óa bỏ chế độ xã hội chủ nghĩa ở Việt Nam.</a:t>
            </a:r>
            <a:endParaRPr lang="en-US" sz="320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pPr algn="ctr"/>
            <a:r>
              <a:rPr lang="en-US">
                <a:highlight>
                  <a:srgbClr val="FFFF00"/>
                </a:highlight>
                <a:latin typeface="Times New Roman" panose="02020603050405020304" pitchFamily="18" charset="0"/>
                <a:cs typeface="Times New Roman" panose="02020603050405020304" pitchFamily="18" charset="0"/>
              </a:rPr>
              <a:t>3</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pPr algn="just"/>
            <a:r>
              <a:rPr lang="en-US" sz="2800">
                <a:solidFill>
                  <a:srgbClr val="000000"/>
                </a:solidFill>
                <a:latin typeface="Times New Roman" panose="02020603050405020304" pitchFamily="18" charset="0"/>
                <a:ea typeface="Calibri" panose="020F0502020204030204" pitchFamily="34" charset="0"/>
              </a:rPr>
              <a:t>L</a:t>
            </a:r>
            <a:r>
              <a:rPr lang="en-US" sz="2800">
                <a:solidFill>
                  <a:srgbClr val="000000"/>
                </a:solidFill>
                <a:effectLst/>
                <a:latin typeface="Times New Roman" panose="02020603050405020304" pitchFamily="18" charset="0"/>
                <a:ea typeface="Calibri" panose="020F0502020204030204" pitchFamily="34" charset="0"/>
              </a:rPr>
              <a:t>ái nước ta đi theo con đường chủ nghĩa tư bản và lệ thuộc vào chủ nghĩa đế quốc.</a:t>
            </a:r>
            <a:endParaRPr lang="en-US" sz="3200"/>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a:p>
        </p:txBody>
      </p:sp>
      <p:sp>
        <p:nvSpPr>
          <p:cNvPr id="6" name="Content Placeholder 4">
            <a:extLst>
              <a:ext uri="{FF2B5EF4-FFF2-40B4-BE49-F238E27FC236}">
                <a16:creationId xmlns:a16="http://schemas.microsoft.com/office/drawing/2014/main" id="{2769CBAB-F2C2-E141-8F06-6280127B577E}"/>
              </a:ext>
            </a:extLst>
          </p:cNvPr>
          <p:cNvSpPr txBox="1">
            <a:spLocks/>
          </p:cNvSpPr>
          <p:nvPr/>
        </p:nvSpPr>
        <p:spPr>
          <a:xfrm>
            <a:off x="1504903" y="4834648"/>
            <a:ext cx="9302528" cy="1521702"/>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800" b="1">
                <a:solidFill>
                  <a:srgbClr val="FF0000"/>
                </a:solidFill>
                <a:effectLst/>
                <a:latin typeface="Times New Roman" panose="02020603050405020304" pitchFamily="18" charset="0"/>
                <a:ea typeface="Calibri" panose="020F0502020204030204" pitchFamily="34" charset="0"/>
                <a:sym typeface="Wingdings" panose="05000000000000000000" pitchFamily="2" charset="2"/>
              </a:rPr>
              <a:t> </a:t>
            </a:r>
            <a:r>
              <a:rPr lang="en-US" sz="2800" b="1">
                <a:solidFill>
                  <a:srgbClr val="FF0000"/>
                </a:solidFill>
                <a:effectLst/>
                <a:latin typeface="Times New Roman" panose="02020603050405020304" pitchFamily="18" charset="0"/>
                <a:ea typeface="Calibri" panose="020F0502020204030204" pitchFamily="34" charset="0"/>
              </a:rPr>
              <a:t>Để đạt được mục tiêu đó, các thế lực thù địch không từ bỏ bất kỳ thủ đoạn chống phá nào như sử dụng bạo lực phi vũ trang, bạo lực vũ trang, kinh tế, chính trị, văn hóa, xã hội...</a:t>
            </a:r>
            <a:endParaRPr lang="en-US" sz="4400" b="1">
              <a:solidFill>
                <a:srgbClr val="FF0000"/>
              </a:solidFill>
            </a:endParaRPr>
          </a:p>
        </p:txBody>
      </p:sp>
    </p:spTree>
    <p:extLst>
      <p:ext uri="{BB962C8B-B14F-4D97-AF65-F5344CB8AC3E}">
        <p14:creationId xmlns:p14="http://schemas.microsoft.com/office/powerpoint/2010/main" val="272150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circle(in)">
                                      <p:cBhvr>
                                        <p:cTn id="12" dur="20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heel(1)">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wheel(1)">
                                      <p:cBhvr>
                                        <p:cTn id="22" dur="20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heel(1)">
                                      <p:cBhvr>
                                        <p:cTn id="27" dur="20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wheel(1)">
                                      <p:cBhvr>
                                        <p:cTn id="32" dur="2000"/>
                                        <p:tgtEl>
                                          <p:spTgt spid="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wheel(1)">
                                      <p:cBhvr>
                                        <p:cTn id="37" dur="2000"/>
                                        <p:tgtEl>
                                          <p:spTgt spid="1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wheel(1)">
                                      <p:cBhvr>
                                        <p:cTn id="42"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5727-2C24-0531-E91C-FADEA127E906}"/>
              </a:ext>
            </a:extLst>
          </p:cNvPr>
          <p:cNvSpPr>
            <a:spLocks noGrp="1"/>
          </p:cNvSpPr>
          <p:nvPr>
            <p:ph type="title"/>
          </p:nvPr>
        </p:nvSpPr>
        <p:spPr>
          <a:xfrm>
            <a:off x="1167492" y="381000"/>
            <a:ext cx="9990134" cy="1325563"/>
          </a:xfrm>
        </p:spPr>
        <p:txBody>
          <a:bodyPr/>
          <a:lstStyle/>
          <a:p>
            <a:r>
              <a:rPr lang="en-US" sz="4800" i="1">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 Thủ đoạn </a:t>
            </a:r>
            <a:r>
              <a:rPr lang="en-US" sz="4800">
                <a:solidFill>
                  <a:srgbClr val="000000"/>
                </a:solidFill>
                <a:latin typeface="Times New Roman" panose="02020603050405020304" pitchFamily="18" charset="0"/>
                <a:ea typeface="Calibri" panose="020F0502020204030204" pitchFamily="34" charset="0"/>
              </a:rPr>
              <a:t>của c</a:t>
            </a:r>
            <a:r>
              <a:rPr lang="en-US" sz="4800" b="1">
                <a:solidFill>
                  <a:srgbClr val="000000"/>
                </a:solidFill>
                <a:effectLst/>
                <a:latin typeface="Times New Roman" panose="02020603050405020304" pitchFamily="18" charset="0"/>
                <a:ea typeface="Calibri" panose="020F0502020204030204" pitchFamily="34" charset="0"/>
              </a:rPr>
              <a:t>hiến lược “Diễn biến hòa bình”, bạo loạn lật đổ:</a:t>
            </a:r>
            <a:endParaRPr lang="en-US"/>
          </a:p>
        </p:txBody>
      </p:sp>
      <p:sp>
        <p:nvSpPr>
          <p:cNvPr id="3" name="Content Placeholder 2">
            <a:extLst>
              <a:ext uri="{FF2B5EF4-FFF2-40B4-BE49-F238E27FC236}">
                <a16:creationId xmlns:a16="http://schemas.microsoft.com/office/drawing/2014/main" id="{5D922B57-440F-9BE7-C89B-77F79A0D2128}"/>
              </a:ext>
            </a:extLst>
          </p:cNvPr>
          <p:cNvSpPr>
            <a:spLocks noGrp="1"/>
          </p:cNvSpPr>
          <p:nvPr>
            <p:ph idx="1"/>
          </p:nvPr>
        </p:nvSpPr>
        <p:spPr>
          <a:xfrm>
            <a:off x="1167493" y="2528203"/>
            <a:ext cx="4663440" cy="3074929"/>
          </a:xfrm>
        </p:spPr>
        <p:txBody>
          <a:bodyPr/>
          <a:lstStyle/>
          <a:p>
            <a:pPr algn="just"/>
            <a:r>
              <a:rPr lang="en-US" sz="2200">
                <a:latin typeface="Times New Roman" panose="02020603050405020304" pitchFamily="18" charset="0"/>
                <a:cs typeface="Times New Roman" panose="02020603050405020304" pitchFamily="18" charset="0"/>
              </a:rPr>
              <a:t>- Chúng muốn chuyển hóa nền kinh tế thị trường </a:t>
            </a:r>
            <a:r>
              <a:rPr lang="en-US" sz="2200" b="1">
                <a:solidFill>
                  <a:srgbClr val="FF0000"/>
                </a:solidFill>
                <a:latin typeface="Times New Roman" panose="02020603050405020304" pitchFamily="18" charset="0"/>
                <a:cs typeface="Times New Roman" panose="02020603050405020304" pitchFamily="18" charset="0"/>
              </a:rPr>
              <a:t>định hướng xã hội chủ nghĩa</a:t>
            </a:r>
            <a:r>
              <a:rPr lang="en-US" sz="2200">
                <a:latin typeface="Times New Roman" panose="02020603050405020304" pitchFamily="18" charset="0"/>
                <a:cs typeface="Times New Roman" panose="02020603050405020304" pitchFamily="18" charset="0"/>
              </a:rPr>
              <a:t> ở Việt Nam dần dần theo quỹ đạo </a:t>
            </a:r>
            <a:r>
              <a:rPr lang="en-US" sz="2200" b="1">
                <a:solidFill>
                  <a:srgbClr val="FF0000"/>
                </a:solidFill>
                <a:latin typeface="Times New Roman" panose="02020603050405020304" pitchFamily="18" charset="0"/>
                <a:cs typeface="Times New Roman" panose="02020603050405020304" pitchFamily="18" charset="0"/>
              </a:rPr>
              <a:t>kinh tế thị trường tư bản </a:t>
            </a:r>
            <a:r>
              <a:rPr lang="en-US" sz="2200">
                <a:latin typeface="Times New Roman" panose="02020603050405020304" pitchFamily="18" charset="0"/>
                <a:cs typeface="Times New Roman" panose="02020603050405020304" pitchFamily="18" charset="0"/>
              </a:rPr>
              <a:t>chủ nghĩa.</a:t>
            </a:r>
          </a:p>
          <a:p>
            <a:pPr algn="just"/>
            <a:r>
              <a:rPr lang="en-US" sz="2200">
                <a:latin typeface="Times New Roman" panose="02020603050405020304" pitchFamily="18" charset="0"/>
                <a:cs typeface="Times New Roman" panose="02020603050405020304" pitchFamily="18" charset="0"/>
              </a:rPr>
              <a:t>- Khích lệ thành phần kinh tế tư nhân phát triển, từng bước làm mất vai trò chủ đạo của thành phần kinh tế nhà nước. </a:t>
            </a:r>
          </a:p>
          <a:p>
            <a:pPr algn="just"/>
            <a:r>
              <a:rPr lang="en-US" sz="2200">
                <a:latin typeface="Times New Roman" panose="02020603050405020304" pitchFamily="18" charset="0"/>
                <a:cs typeface="Times New Roman" panose="02020603050405020304" pitchFamily="18" charset="0"/>
              </a:rPr>
              <a:t>-</a:t>
            </a:r>
            <a:r>
              <a:rPr lang="en-US" sz="2200">
                <a:solidFill>
                  <a:srgbClr val="FF0000"/>
                </a:solidFill>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Lợi dụng sự giúp đỡ, viện trợ kinh tế, đầu tư vốn, chuyển giao công nghệ ….</a:t>
            </a:r>
            <a:endParaRPr lang="en-US" sz="220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EC4F70-882F-F76B-53F8-E19E2F8A1621}"/>
              </a:ext>
            </a:extLst>
          </p:cNvPr>
          <p:cNvSpPr>
            <a:spLocks noGrp="1"/>
          </p:cNvSpPr>
          <p:nvPr>
            <p:ph type="sldNum" sz="quarter" idx="4"/>
          </p:nvPr>
        </p:nvSpPr>
        <p:spPr/>
        <p:txBody>
          <a:bodyPr/>
          <a:lstStyle/>
          <a:p>
            <a:fld id="{294A09A9-5501-47C1-A89A-A340965A2BE2}" type="slidenum">
              <a:rPr lang="en-US" smtClean="0"/>
              <a:pPr/>
              <a:t>14</a:t>
            </a:fld>
            <a:endParaRPr lang="en-US"/>
          </a:p>
        </p:txBody>
      </p:sp>
      <p:sp>
        <p:nvSpPr>
          <p:cNvPr id="7" name="Content Placeholder 6">
            <a:extLst>
              <a:ext uri="{FF2B5EF4-FFF2-40B4-BE49-F238E27FC236}">
                <a16:creationId xmlns:a16="http://schemas.microsoft.com/office/drawing/2014/main" id="{83CAB5F0-4DB7-C3DB-F558-D4D5029F522C}"/>
              </a:ext>
            </a:extLst>
          </p:cNvPr>
          <p:cNvSpPr>
            <a:spLocks noGrp="1"/>
          </p:cNvSpPr>
          <p:nvPr>
            <p:ph idx="10"/>
          </p:nvPr>
        </p:nvSpPr>
        <p:spPr>
          <a:xfrm>
            <a:off x="6283234" y="2528203"/>
            <a:ext cx="5331592" cy="3318120"/>
          </a:xfrm>
        </p:spPr>
        <p:txBody>
          <a:bodyPr/>
          <a:lstStyle/>
          <a:p>
            <a:pPr algn="just"/>
            <a:r>
              <a:rPr lang="en-US" sz="2400">
                <a:latin typeface="Times New Roman" panose="02020603050405020304" pitchFamily="18" charset="0"/>
                <a:cs typeface="Times New Roman" panose="02020603050405020304" pitchFamily="18" charset="0"/>
              </a:rPr>
              <a:t>- Đòi thực hiện chế độ </a:t>
            </a:r>
            <a:r>
              <a:rPr lang="en-US" sz="2400" b="1">
                <a:solidFill>
                  <a:srgbClr val="FF0000"/>
                </a:solidFill>
                <a:latin typeface="Times New Roman" panose="02020603050405020304" pitchFamily="18" charset="0"/>
                <a:cs typeface="Times New Roman" panose="02020603050405020304" pitchFamily="18" charset="0"/>
              </a:rPr>
              <a:t>“đa nguyên chính trị, đa đảng đối lập”, “tự do hóa” </a:t>
            </a:r>
            <a:r>
              <a:rPr lang="en-US" sz="2400">
                <a:latin typeface="Times New Roman" panose="02020603050405020304" pitchFamily="18" charset="0"/>
                <a:cs typeface="Times New Roman" panose="02020603050405020304" pitchFamily="18" charset="0"/>
              </a:rPr>
              <a:t>mọi mặt đời sống xã hội.</a:t>
            </a:r>
          </a:p>
          <a:p>
            <a:pPr algn="just"/>
            <a:r>
              <a:rPr lang="en-US" sz="2400">
                <a:latin typeface="Times New Roman" panose="02020603050405020304" pitchFamily="18" charset="0"/>
                <a:cs typeface="Times New Roman" panose="02020603050405020304" pitchFamily="18" charset="0"/>
              </a:rPr>
              <a:t>- Xóa bỏ vai trò lãnh đạo của Đảng Cộng sản Việt Nam, chế độ xã hội chủ nghĩa ở Việt Nam.</a:t>
            </a:r>
          </a:p>
          <a:p>
            <a:pPr algn="just"/>
            <a:r>
              <a:rPr lang="en-US" sz="2400">
                <a:latin typeface="Times New Roman" panose="02020603050405020304" pitchFamily="18" charset="0"/>
                <a:cs typeface="Times New Roman" panose="02020603050405020304" pitchFamily="18" charset="0"/>
              </a:rPr>
              <a:t>- Lợi dụng các vấn đề </a:t>
            </a:r>
            <a:r>
              <a:rPr lang="en-US" sz="2400" b="1">
                <a:solidFill>
                  <a:srgbClr val="FF0000"/>
                </a:solidFill>
                <a:latin typeface="Times New Roman" panose="02020603050405020304" pitchFamily="18" charset="0"/>
                <a:cs typeface="Times New Roman" panose="02020603050405020304" pitchFamily="18" charset="0"/>
              </a:rPr>
              <a:t>“dân chủ”, “nhân quyền”, “dân tộc”, “tôn giáo” </a:t>
            </a:r>
            <a:r>
              <a:rPr lang="en-US" sz="2400">
                <a:latin typeface="Times New Roman" panose="02020603050405020304" pitchFamily="18" charset="0"/>
                <a:cs typeface="Times New Roman" panose="02020603050405020304" pitchFamily="18" charset="0"/>
              </a:rPr>
              <a:t>để chia rẽ mối quan hệ giữa Đảng với nhân dân và khối đại đoàn kết toàn dân tộc.</a:t>
            </a:r>
            <a:endParaRPr lang="en-US" sz="280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F042B4D7-FCCE-9988-61A0-F4B15093571F}"/>
              </a:ext>
            </a:extLst>
          </p:cNvPr>
          <p:cNvSpPr>
            <a:spLocks noGrp="1"/>
          </p:cNvSpPr>
          <p:nvPr>
            <p:ph idx="11"/>
          </p:nvPr>
        </p:nvSpPr>
        <p:spPr/>
        <p:txBody>
          <a:bodyPr/>
          <a:lstStyle/>
          <a:p>
            <a:r>
              <a:rPr lang="en-US" sz="2800" i="1">
                <a:effectLst/>
                <a:latin typeface="Times New Roman" panose="02020603050405020304" pitchFamily="18" charset="0"/>
                <a:ea typeface="Calibri" panose="020F0502020204030204" pitchFamily="34" charset="0"/>
              </a:rPr>
              <a:t>1. Thủ đoạn về Kinh tế:</a:t>
            </a:r>
            <a:endParaRPr lang="en-US" sz="3600" i="1"/>
          </a:p>
        </p:txBody>
      </p:sp>
      <p:sp>
        <p:nvSpPr>
          <p:cNvPr id="9" name="Content Placeholder 8">
            <a:extLst>
              <a:ext uri="{FF2B5EF4-FFF2-40B4-BE49-F238E27FC236}">
                <a16:creationId xmlns:a16="http://schemas.microsoft.com/office/drawing/2014/main" id="{44849519-18F2-0426-D32E-86A2B5FC32F2}"/>
              </a:ext>
            </a:extLst>
          </p:cNvPr>
          <p:cNvSpPr>
            <a:spLocks noGrp="1"/>
          </p:cNvSpPr>
          <p:nvPr>
            <p:ph idx="12"/>
          </p:nvPr>
        </p:nvSpPr>
        <p:spPr/>
        <p:txBody>
          <a:bodyPr/>
          <a:lstStyle/>
          <a:p>
            <a:r>
              <a:rPr lang="en-US" sz="2800" i="1">
                <a:effectLst/>
                <a:latin typeface="Times New Roman" panose="02020603050405020304" pitchFamily="18" charset="0"/>
                <a:ea typeface="Calibri" panose="020F0502020204030204" pitchFamily="34" charset="0"/>
              </a:rPr>
              <a:t>2. Thủ đoạn về Chính trị:</a:t>
            </a:r>
            <a:endParaRPr lang="en-US" sz="3600" i="1"/>
          </a:p>
        </p:txBody>
      </p:sp>
    </p:spTree>
    <p:extLst>
      <p:ext uri="{BB962C8B-B14F-4D97-AF65-F5344CB8AC3E}">
        <p14:creationId xmlns:p14="http://schemas.microsoft.com/office/powerpoint/2010/main" val="253081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heel(1)">
                                      <p:cBhvr>
                                        <p:cTn id="14" dur="2000"/>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wheel(1)">
                                      <p:cBhvr>
                                        <p:cTn id="34" dur="2000"/>
                                        <p:tgtEl>
                                          <p:spTgt spid="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Effect transition="in" filter="wheel(1)">
                                      <p:cBhvr>
                                        <p:cTn id="39" dur="2000"/>
                                        <p:tgtEl>
                                          <p:spTgt spid="7">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nodeType="clickEffect">
                                  <p:stCondLst>
                                    <p:cond delay="0"/>
                                  </p:stCondLst>
                                  <p:childTnLst>
                                    <p:set>
                                      <p:cBhvr>
                                        <p:cTn id="43" dur="1" fill="hold">
                                          <p:stCondLst>
                                            <p:cond delay="0"/>
                                          </p:stCondLst>
                                        </p:cTn>
                                        <p:tgtEl>
                                          <p:spTgt spid="7">
                                            <p:txEl>
                                              <p:pRg st="1" end="1"/>
                                            </p:txEl>
                                          </p:spTgt>
                                        </p:tgtEl>
                                        <p:attrNameLst>
                                          <p:attrName>style.visibility</p:attrName>
                                        </p:attrNameLst>
                                      </p:cBhvr>
                                      <p:to>
                                        <p:strVal val="visible"/>
                                      </p:to>
                                    </p:set>
                                    <p:animEffect transition="in" filter="wheel(1)">
                                      <p:cBhvr>
                                        <p:cTn id="44" dur="2000"/>
                                        <p:tgtEl>
                                          <p:spTgt spid="7">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nodeType="clickEffect">
                                  <p:stCondLst>
                                    <p:cond delay="0"/>
                                  </p:stCondLst>
                                  <p:childTnLst>
                                    <p:set>
                                      <p:cBhvr>
                                        <p:cTn id="48" dur="1" fill="hold">
                                          <p:stCondLst>
                                            <p:cond delay="0"/>
                                          </p:stCondLst>
                                        </p:cTn>
                                        <p:tgtEl>
                                          <p:spTgt spid="7">
                                            <p:txEl>
                                              <p:pRg st="2" end="2"/>
                                            </p:txEl>
                                          </p:spTgt>
                                        </p:tgtEl>
                                        <p:attrNameLst>
                                          <p:attrName>style.visibility</p:attrName>
                                        </p:attrNameLst>
                                      </p:cBhvr>
                                      <p:to>
                                        <p:strVal val="visible"/>
                                      </p:to>
                                    </p:set>
                                    <p:animEffect transition="in" filter="wheel(1)">
                                      <p:cBhvr>
                                        <p:cTn id="49"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5727-2C24-0531-E91C-FADEA127E906}"/>
              </a:ext>
            </a:extLst>
          </p:cNvPr>
          <p:cNvSpPr>
            <a:spLocks noGrp="1"/>
          </p:cNvSpPr>
          <p:nvPr>
            <p:ph type="title"/>
          </p:nvPr>
        </p:nvSpPr>
        <p:spPr>
          <a:xfrm>
            <a:off x="1167492" y="381000"/>
            <a:ext cx="9990134" cy="1325563"/>
          </a:xfrm>
        </p:spPr>
        <p:txBody>
          <a:bodyPr/>
          <a:lstStyle/>
          <a:p>
            <a:r>
              <a:rPr lang="en-US" sz="4800" i="1">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 Thủ đoạn </a:t>
            </a:r>
            <a:r>
              <a:rPr lang="en-US" sz="4800">
                <a:solidFill>
                  <a:srgbClr val="000000"/>
                </a:solidFill>
                <a:latin typeface="Times New Roman" panose="02020603050405020304" pitchFamily="18" charset="0"/>
                <a:ea typeface="Calibri" panose="020F0502020204030204" pitchFamily="34" charset="0"/>
              </a:rPr>
              <a:t>của c</a:t>
            </a:r>
            <a:r>
              <a:rPr lang="en-US" sz="4800" b="1">
                <a:solidFill>
                  <a:srgbClr val="000000"/>
                </a:solidFill>
                <a:effectLst/>
                <a:latin typeface="Times New Roman" panose="02020603050405020304" pitchFamily="18" charset="0"/>
                <a:ea typeface="Calibri" panose="020F0502020204030204" pitchFamily="34" charset="0"/>
              </a:rPr>
              <a:t>hiến lược “Diễn biến hòa bình”, bạo loạn lật đổ </a:t>
            </a:r>
            <a:r>
              <a:rPr lang="en-US" sz="4800" b="1" i="1">
                <a:solidFill>
                  <a:srgbClr val="00B0F0"/>
                </a:solidFill>
                <a:effectLst/>
                <a:latin typeface="Times New Roman" panose="02020603050405020304" pitchFamily="18" charset="0"/>
                <a:ea typeface="Calibri" panose="020F0502020204030204" pitchFamily="34" charset="0"/>
              </a:rPr>
              <a:t>(tiếp)</a:t>
            </a:r>
            <a:endParaRPr lang="en-US" i="1">
              <a:solidFill>
                <a:srgbClr val="00B0F0"/>
              </a:solidFill>
            </a:endParaRPr>
          </a:p>
        </p:txBody>
      </p:sp>
      <p:sp>
        <p:nvSpPr>
          <p:cNvPr id="3" name="Content Placeholder 2">
            <a:extLst>
              <a:ext uri="{FF2B5EF4-FFF2-40B4-BE49-F238E27FC236}">
                <a16:creationId xmlns:a16="http://schemas.microsoft.com/office/drawing/2014/main" id="{5D922B57-440F-9BE7-C89B-77F79A0D2128}"/>
              </a:ext>
            </a:extLst>
          </p:cNvPr>
          <p:cNvSpPr>
            <a:spLocks noGrp="1"/>
          </p:cNvSpPr>
          <p:nvPr>
            <p:ph idx="1"/>
          </p:nvPr>
        </p:nvSpPr>
        <p:spPr>
          <a:xfrm>
            <a:off x="1167493" y="2431915"/>
            <a:ext cx="4663440" cy="3171217"/>
          </a:xfrm>
        </p:spPr>
        <p:txBody>
          <a:bodyPr/>
          <a:lstStyle/>
          <a:p>
            <a:pPr algn="just"/>
            <a:r>
              <a:rPr lang="en-US" sz="2500">
                <a:latin typeface="Times New Roman" panose="02020603050405020304" pitchFamily="18" charset="0"/>
                <a:cs typeface="Times New Roman" panose="02020603050405020304" pitchFamily="18" charset="0"/>
              </a:rPr>
              <a:t>- Tuyên truyền nói xấu, phủ nhận cách mạng và tính khoa học của chủ nghĩa Mác - Lênin, tư tưởng Hồ Chí Minh.</a:t>
            </a:r>
          </a:p>
          <a:p>
            <a:pPr algn="just"/>
            <a:r>
              <a:rPr lang="en-US" sz="2500">
                <a:latin typeface="Times New Roman" panose="02020603050405020304" pitchFamily="18" charset="0"/>
                <a:cs typeface="Times New Roman" panose="02020603050405020304" pitchFamily="18" charset="0"/>
              </a:rPr>
              <a:t>- Truyền bá tư tưởng tư sản vào các tầng lớp nhân dân.</a:t>
            </a:r>
          </a:p>
          <a:p>
            <a:pPr algn="just"/>
            <a:r>
              <a:rPr lang="en-US" sz="2500">
                <a:latin typeface="Times New Roman" panose="02020603050405020304" pitchFamily="18" charset="0"/>
                <a:cs typeface="Times New Roman" panose="02020603050405020304" pitchFamily="18" charset="0"/>
              </a:rPr>
              <a:t>- </a:t>
            </a:r>
            <a:r>
              <a:rPr lang="vi-VN" sz="2500">
                <a:latin typeface="Times New Roman" panose="02020603050405020304" pitchFamily="18" charset="0"/>
                <a:cs typeface="Times New Roman" panose="02020603050405020304" pitchFamily="18" charset="0"/>
              </a:rPr>
              <a:t>Lợi dụng xu thế mở rộng hợp tác quốc tế, du nhập những sản phẩm văn hóa đồi trụy, lối sống phương Tây</a:t>
            </a:r>
            <a:r>
              <a:rPr lang="en-US" sz="2500">
                <a:latin typeface="Times New Roman" panose="02020603050405020304" pitchFamily="18" charset="0"/>
                <a:cs typeface="Times New Roman" panose="02020603050405020304" pitchFamily="18" charset="0"/>
              </a:rPr>
              <a:t>.</a:t>
            </a:r>
          </a:p>
        </p:txBody>
      </p:sp>
      <p:sp>
        <p:nvSpPr>
          <p:cNvPr id="6" name="Slide Number Placeholder 5">
            <a:extLst>
              <a:ext uri="{FF2B5EF4-FFF2-40B4-BE49-F238E27FC236}">
                <a16:creationId xmlns:a16="http://schemas.microsoft.com/office/drawing/2014/main" id="{58EC4F70-882F-F76B-53F8-E19E2F8A1621}"/>
              </a:ext>
            </a:extLst>
          </p:cNvPr>
          <p:cNvSpPr>
            <a:spLocks noGrp="1"/>
          </p:cNvSpPr>
          <p:nvPr>
            <p:ph type="sldNum" sz="quarter" idx="4"/>
          </p:nvPr>
        </p:nvSpPr>
        <p:spPr/>
        <p:txBody>
          <a:bodyPr/>
          <a:lstStyle/>
          <a:p>
            <a:fld id="{294A09A9-5501-47C1-A89A-A340965A2BE2}" type="slidenum">
              <a:rPr lang="en-US" smtClean="0"/>
              <a:pPr/>
              <a:t>15</a:t>
            </a:fld>
            <a:endParaRPr lang="en-US"/>
          </a:p>
        </p:txBody>
      </p:sp>
      <p:sp>
        <p:nvSpPr>
          <p:cNvPr id="7" name="Content Placeholder 6">
            <a:extLst>
              <a:ext uri="{FF2B5EF4-FFF2-40B4-BE49-F238E27FC236}">
                <a16:creationId xmlns:a16="http://schemas.microsoft.com/office/drawing/2014/main" id="{83CAB5F0-4DB7-C3DB-F558-D4D5029F522C}"/>
              </a:ext>
            </a:extLst>
          </p:cNvPr>
          <p:cNvSpPr>
            <a:spLocks noGrp="1"/>
          </p:cNvSpPr>
          <p:nvPr>
            <p:ph idx="10"/>
          </p:nvPr>
        </p:nvSpPr>
        <p:spPr>
          <a:xfrm>
            <a:off x="6283234" y="2528203"/>
            <a:ext cx="5331592" cy="3318120"/>
          </a:xfrm>
        </p:spPr>
        <p:txBody>
          <a:bodyPr/>
          <a:lstStyle/>
          <a:p>
            <a:pPr algn="just"/>
            <a:r>
              <a:rPr lang="en-US" sz="2500">
                <a:latin typeface="Times New Roman" panose="02020603050405020304" pitchFamily="18" charset="0"/>
                <a:cs typeface="Times New Roman" panose="02020603050405020304" pitchFamily="18" charset="0"/>
              </a:rPr>
              <a:t>- Phát triển giai cấp tư sản, làm chệch định hướng xã hội chủ nghĩa về cơ cấu xã hội - giai cấp, phân hóa giàu nghèo trong xã hội, chia rẽ khối đại đoàn kết dân tộc.</a:t>
            </a:r>
          </a:p>
          <a:p>
            <a:pPr algn="just"/>
            <a:r>
              <a:rPr lang="en-US" sz="2500">
                <a:latin typeface="Times New Roman" panose="02020603050405020304" pitchFamily="18" charset="0"/>
                <a:cs typeface="Times New Roman" panose="02020603050405020304" pitchFamily="18" charset="0"/>
              </a:rPr>
              <a:t>- Lợi dụng vấn đề dân tộc, tôn giáo, truyền đạo trái phép để thực hiện âm mưu tôn giáo hóa dân tộc, từng bước gây mất ổn định xã hội và làm chệch hướng chế độ chủ nghĩa xã hội ở Việt Nam.</a:t>
            </a:r>
          </a:p>
        </p:txBody>
      </p:sp>
      <p:sp>
        <p:nvSpPr>
          <p:cNvPr id="8" name="Content Placeholder 7">
            <a:extLst>
              <a:ext uri="{FF2B5EF4-FFF2-40B4-BE49-F238E27FC236}">
                <a16:creationId xmlns:a16="http://schemas.microsoft.com/office/drawing/2014/main" id="{F042B4D7-FCCE-9988-61A0-F4B15093571F}"/>
              </a:ext>
            </a:extLst>
          </p:cNvPr>
          <p:cNvSpPr>
            <a:spLocks noGrp="1"/>
          </p:cNvSpPr>
          <p:nvPr>
            <p:ph idx="11"/>
          </p:nvPr>
        </p:nvSpPr>
        <p:spPr>
          <a:xfrm>
            <a:off x="1167493" y="1906621"/>
            <a:ext cx="4815018" cy="621582"/>
          </a:xfrm>
        </p:spPr>
        <p:txBody>
          <a:bodyPr/>
          <a:lstStyle/>
          <a:p>
            <a:r>
              <a:rPr lang="en-US" sz="2500" i="1">
                <a:latin typeface="Times New Roman" panose="02020603050405020304" pitchFamily="18" charset="0"/>
                <a:ea typeface="Calibri" panose="020F0502020204030204" pitchFamily="34" charset="0"/>
              </a:rPr>
              <a:t>3</a:t>
            </a:r>
            <a:r>
              <a:rPr lang="en-US" sz="2500" i="1">
                <a:effectLst/>
                <a:latin typeface="Times New Roman" panose="02020603050405020304" pitchFamily="18" charset="0"/>
                <a:ea typeface="Calibri" panose="020F0502020204030204" pitchFamily="34" charset="0"/>
              </a:rPr>
              <a:t>. </a:t>
            </a:r>
            <a:r>
              <a:rPr lang="vi-VN" sz="2500" i="1">
                <a:latin typeface="Times New Roman" panose="02020603050405020304" pitchFamily="18" charset="0"/>
                <a:ea typeface="Calibri" panose="020F0502020204030204" pitchFamily="34" charset="0"/>
              </a:rPr>
              <a:t>Thủ đoạn về tư tưởng - văn hóa</a:t>
            </a:r>
            <a:r>
              <a:rPr lang="en-US" sz="2500" i="1">
                <a:latin typeface="Times New Roman" panose="02020603050405020304" pitchFamily="18" charset="0"/>
                <a:ea typeface="Calibri" panose="020F0502020204030204" pitchFamily="34" charset="0"/>
              </a:rPr>
              <a:t>:</a:t>
            </a:r>
            <a:endParaRPr lang="en-US" sz="2500" i="1"/>
          </a:p>
        </p:txBody>
      </p:sp>
      <p:sp>
        <p:nvSpPr>
          <p:cNvPr id="9" name="Content Placeholder 8">
            <a:extLst>
              <a:ext uri="{FF2B5EF4-FFF2-40B4-BE49-F238E27FC236}">
                <a16:creationId xmlns:a16="http://schemas.microsoft.com/office/drawing/2014/main" id="{44849519-18F2-0426-D32E-86A2B5FC32F2}"/>
              </a:ext>
            </a:extLst>
          </p:cNvPr>
          <p:cNvSpPr>
            <a:spLocks noGrp="1"/>
          </p:cNvSpPr>
          <p:nvPr>
            <p:ph idx="12"/>
          </p:nvPr>
        </p:nvSpPr>
        <p:spPr>
          <a:xfrm>
            <a:off x="6283234" y="1909401"/>
            <a:ext cx="5195404" cy="522514"/>
          </a:xfrm>
        </p:spPr>
        <p:txBody>
          <a:bodyPr/>
          <a:lstStyle/>
          <a:p>
            <a:r>
              <a:rPr lang="en-US" sz="2600" i="1">
                <a:latin typeface="Times New Roman" panose="02020603050405020304" pitchFamily="18" charset="0"/>
                <a:ea typeface="Calibri" panose="020F0502020204030204" pitchFamily="34" charset="0"/>
                <a:cs typeface="Times New Roman" panose="02020603050405020304" pitchFamily="18" charset="0"/>
              </a:rPr>
              <a:t>4</a:t>
            </a:r>
            <a:r>
              <a:rPr lang="en-US" sz="2600" i="1">
                <a:effectLst/>
                <a:latin typeface="Times New Roman" panose="02020603050405020304" pitchFamily="18" charset="0"/>
                <a:ea typeface="Calibri" panose="020F0502020204030204" pitchFamily="34" charset="0"/>
                <a:cs typeface="Times New Roman" panose="02020603050405020304" pitchFamily="18" charset="0"/>
              </a:rPr>
              <a:t>. </a:t>
            </a:r>
            <a:r>
              <a:rPr lang="en-US" sz="2600" i="1">
                <a:latin typeface="Times New Roman" panose="02020603050405020304" pitchFamily="18" charset="0"/>
                <a:cs typeface="Times New Roman" panose="02020603050405020304" pitchFamily="18" charset="0"/>
              </a:rPr>
              <a:t>Thủ đoạn trong lĩnh vực xã hội:</a:t>
            </a:r>
          </a:p>
        </p:txBody>
      </p:sp>
    </p:spTree>
    <p:extLst>
      <p:ext uri="{BB962C8B-B14F-4D97-AF65-F5344CB8AC3E}">
        <p14:creationId xmlns:p14="http://schemas.microsoft.com/office/powerpoint/2010/main" val="311712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heel(1)">
                                      <p:cBhvr>
                                        <p:cTn id="14" dur="2000"/>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wheel(1)">
                                      <p:cBhvr>
                                        <p:cTn id="34" dur="2000"/>
                                        <p:tgtEl>
                                          <p:spTgt spid="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Effect transition="in" filter="wheel(1)">
                                      <p:cBhvr>
                                        <p:cTn id="39" dur="2000"/>
                                        <p:tgtEl>
                                          <p:spTgt spid="7">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nodeType="clickEffect">
                                  <p:stCondLst>
                                    <p:cond delay="0"/>
                                  </p:stCondLst>
                                  <p:childTnLst>
                                    <p:set>
                                      <p:cBhvr>
                                        <p:cTn id="43" dur="1" fill="hold">
                                          <p:stCondLst>
                                            <p:cond delay="0"/>
                                          </p:stCondLst>
                                        </p:cTn>
                                        <p:tgtEl>
                                          <p:spTgt spid="7">
                                            <p:txEl>
                                              <p:pRg st="1" end="1"/>
                                            </p:txEl>
                                          </p:spTgt>
                                        </p:tgtEl>
                                        <p:attrNameLst>
                                          <p:attrName>style.visibility</p:attrName>
                                        </p:attrNameLst>
                                      </p:cBhvr>
                                      <p:to>
                                        <p:strVal val="visible"/>
                                      </p:to>
                                    </p:set>
                                    <p:animEffect transition="in" filter="wheel(1)">
                                      <p:cBhvr>
                                        <p:cTn id="44"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5727-2C24-0531-E91C-FADEA127E906}"/>
              </a:ext>
            </a:extLst>
          </p:cNvPr>
          <p:cNvSpPr>
            <a:spLocks noGrp="1"/>
          </p:cNvSpPr>
          <p:nvPr>
            <p:ph type="title"/>
          </p:nvPr>
        </p:nvSpPr>
        <p:spPr>
          <a:xfrm>
            <a:off x="1167492" y="381000"/>
            <a:ext cx="9990134" cy="1325563"/>
          </a:xfrm>
        </p:spPr>
        <p:txBody>
          <a:bodyPr/>
          <a:lstStyle/>
          <a:p>
            <a:r>
              <a:rPr lang="en-US" sz="4800" i="1">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 Thủ đoạn </a:t>
            </a:r>
            <a:r>
              <a:rPr lang="en-US" sz="4800">
                <a:solidFill>
                  <a:srgbClr val="000000"/>
                </a:solidFill>
                <a:latin typeface="Times New Roman" panose="02020603050405020304" pitchFamily="18" charset="0"/>
                <a:ea typeface="Calibri" panose="020F0502020204030204" pitchFamily="34" charset="0"/>
              </a:rPr>
              <a:t>của c</a:t>
            </a:r>
            <a:r>
              <a:rPr lang="en-US" sz="4800" b="1">
                <a:solidFill>
                  <a:srgbClr val="000000"/>
                </a:solidFill>
                <a:effectLst/>
                <a:latin typeface="Times New Roman" panose="02020603050405020304" pitchFamily="18" charset="0"/>
                <a:ea typeface="Calibri" panose="020F0502020204030204" pitchFamily="34" charset="0"/>
              </a:rPr>
              <a:t>hiến lược “Diễn biến hòa bình”, bạo loạn lật đổ </a:t>
            </a:r>
            <a:r>
              <a:rPr lang="en-US" sz="4800" b="1" i="1">
                <a:solidFill>
                  <a:srgbClr val="00B0F0"/>
                </a:solidFill>
                <a:effectLst/>
                <a:latin typeface="Times New Roman" panose="02020603050405020304" pitchFamily="18" charset="0"/>
                <a:ea typeface="Calibri" panose="020F0502020204030204" pitchFamily="34" charset="0"/>
              </a:rPr>
              <a:t>(tiếp)</a:t>
            </a:r>
            <a:endParaRPr lang="en-US" i="1">
              <a:solidFill>
                <a:srgbClr val="00B0F0"/>
              </a:solidFill>
            </a:endParaRPr>
          </a:p>
        </p:txBody>
      </p:sp>
      <p:sp>
        <p:nvSpPr>
          <p:cNvPr id="3" name="Content Placeholder 2">
            <a:extLst>
              <a:ext uri="{FF2B5EF4-FFF2-40B4-BE49-F238E27FC236}">
                <a16:creationId xmlns:a16="http://schemas.microsoft.com/office/drawing/2014/main" id="{5D922B57-440F-9BE7-C89B-77F79A0D2128}"/>
              </a:ext>
            </a:extLst>
          </p:cNvPr>
          <p:cNvSpPr>
            <a:spLocks noGrp="1"/>
          </p:cNvSpPr>
          <p:nvPr>
            <p:ph idx="1"/>
          </p:nvPr>
        </p:nvSpPr>
        <p:spPr>
          <a:xfrm>
            <a:off x="1167493" y="2650441"/>
            <a:ext cx="4663440" cy="2952692"/>
          </a:xfrm>
        </p:spPr>
        <p:txBody>
          <a:bodyPr/>
          <a:lstStyle/>
          <a:p>
            <a:pPr algn="just"/>
            <a:r>
              <a:rPr lang="en-US" sz="2200">
                <a:latin typeface="Times New Roman" panose="02020603050405020304" pitchFamily="18" charset="0"/>
                <a:cs typeface="Times New Roman" panose="02020603050405020304" pitchFamily="18" charset="0"/>
              </a:rPr>
              <a:t>- Lợi dụng xu thế mở rộng, hợp tác quốc tế, thực hiện xâm nhập, tăng cường hoạt động tình báo thu thập bí mật quốc gia.</a:t>
            </a:r>
          </a:p>
          <a:p>
            <a:pPr algn="just"/>
            <a:r>
              <a:rPr lang="en-US" sz="2200">
                <a:latin typeface="Times New Roman" panose="02020603050405020304" pitchFamily="18" charset="0"/>
                <a:cs typeface="Times New Roman" panose="02020603050405020304" pitchFamily="18" charset="0"/>
              </a:rPr>
              <a:t>- Phủ nhận vai trò lãnh đạo của Đảng trong lĩnh vực quốc phòng, an ninh và đối với lực lượng vũ trang.</a:t>
            </a:r>
          </a:p>
          <a:p>
            <a:pPr algn="just"/>
            <a:r>
              <a:rPr lang="en-US" sz="2200">
                <a:latin typeface="Times New Roman" panose="02020603050405020304" pitchFamily="18" charset="0"/>
                <a:cs typeface="Times New Roman" panose="02020603050405020304" pitchFamily="18" charset="0"/>
              </a:rPr>
              <a:t>- “phi chính trị hóa” quân đội.</a:t>
            </a:r>
          </a:p>
          <a:p>
            <a:pPr algn="just"/>
            <a:r>
              <a:rPr lang="en-US" sz="2200">
                <a:latin typeface="Times New Roman" panose="02020603050405020304" pitchFamily="18" charset="0"/>
                <a:cs typeface="Times New Roman" panose="02020603050405020304" pitchFamily="18" charset="0"/>
              </a:rPr>
              <a:t>- Đối với công an nhân dân, chúng phủ nhận sự lãnh đạo của Đảng, chia rẽ mối quan hệ giữa công an với nhân dân.</a:t>
            </a:r>
          </a:p>
        </p:txBody>
      </p:sp>
      <p:sp>
        <p:nvSpPr>
          <p:cNvPr id="6" name="Slide Number Placeholder 5">
            <a:extLst>
              <a:ext uri="{FF2B5EF4-FFF2-40B4-BE49-F238E27FC236}">
                <a16:creationId xmlns:a16="http://schemas.microsoft.com/office/drawing/2014/main" id="{58EC4F70-882F-F76B-53F8-E19E2F8A1621}"/>
              </a:ext>
            </a:extLst>
          </p:cNvPr>
          <p:cNvSpPr>
            <a:spLocks noGrp="1"/>
          </p:cNvSpPr>
          <p:nvPr>
            <p:ph type="sldNum" sz="quarter" idx="4"/>
          </p:nvPr>
        </p:nvSpPr>
        <p:spPr/>
        <p:txBody>
          <a:bodyPr/>
          <a:lstStyle/>
          <a:p>
            <a:fld id="{294A09A9-5501-47C1-A89A-A340965A2BE2}" type="slidenum">
              <a:rPr lang="en-US" smtClean="0"/>
              <a:pPr/>
              <a:t>16</a:t>
            </a:fld>
            <a:endParaRPr lang="en-US"/>
          </a:p>
        </p:txBody>
      </p:sp>
      <p:sp>
        <p:nvSpPr>
          <p:cNvPr id="7" name="Content Placeholder 6">
            <a:extLst>
              <a:ext uri="{FF2B5EF4-FFF2-40B4-BE49-F238E27FC236}">
                <a16:creationId xmlns:a16="http://schemas.microsoft.com/office/drawing/2014/main" id="{83CAB5F0-4DB7-C3DB-F558-D4D5029F522C}"/>
              </a:ext>
            </a:extLst>
          </p:cNvPr>
          <p:cNvSpPr>
            <a:spLocks noGrp="1"/>
          </p:cNvSpPr>
          <p:nvPr>
            <p:ph idx="10"/>
          </p:nvPr>
        </p:nvSpPr>
        <p:spPr>
          <a:xfrm>
            <a:off x="6283234" y="2528203"/>
            <a:ext cx="5331592" cy="3318120"/>
          </a:xfrm>
        </p:spPr>
        <p:txBody>
          <a:bodyPr/>
          <a:lstStyle/>
          <a:p>
            <a:pPr algn="just"/>
            <a:r>
              <a:rPr lang="en-US" sz="2500">
                <a:latin typeface="Times New Roman" panose="02020603050405020304" pitchFamily="18" charset="0"/>
                <a:cs typeface="Times New Roman" panose="02020603050405020304" pitchFamily="18" charset="0"/>
              </a:rPr>
              <a:t>- Lợi dụng chủ trương Việt Nam mở rộng hội nhập quốc tế, mở rộng quan hệ hợp tác với các nước trên thế giới để tuyên truyền và hướng Việt Nam đi theo quỹ đạo của chủ nghĩa tư bản. </a:t>
            </a:r>
          </a:p>
          <a:p>
            <a:pPr algn="just"/>
            <a:r>
              <a:rPr lang="en-US" sz="2500">
                <a:latin typeface="Times New Roman" panose="02020603050405020304" pitchFamily="18" charset="0"/>
                <a:cs typeface="Times New Roman" panose="02020603050405020304" pitchFamily="18" charset="0"/>
              </a:rPr>
              <a:t>- Chia rẽ tình đoàn kết hữu nghị giữa Việt Nam với Lào, Campuchia và các nước xã hội chủ nghĩa, hạ thấp uy tín của nước ta trên trường quốc tế.</a:t>
            </a:r>
          </a:p>
        </p:txBody>
      </p:sp>
      <p:sp>
        <p:nvSpPr>
          <p:cNvPr id="8" name="Content Placeholder 7">
            <a:extLst>
              <a:ext uri="{FF2B5EF4-FFF2-40B4-BE49-F238E27FC236}">
                <a16:creationId xmlns:a16="http://schemas.microsoft.com/office/drawing/2014/main" id="{F042B4D7-FCCE-9988-61A0-F4B15093571F}"/>
              </a:ext>
            </a:extLst>
          </p:cNvPr>
          <p:cNvSpPr>
            <a:spLocks noGrp="1"/>
          </p:cNvSpPr>
          <p:nvPr>
            <p:ph idx="11"/>
          </p:nvPr>
        </p:nvSpPr>
        <p:spPr>
          <a:xfrm>
            <a:off x="1167493" y="1828800"/>
            <a:ext cx="4815018" cy="699403"/>
          </a:xfrm>
        </p:spPr>
        <p:txBody>
          <a:bodyPr/>
          <a:lstStyle/>
          <a:p>
            <a:r>
              <a:rPr lang="en-US" sz="2600" i="1">
                <a:latin typeface="Times New Roman" panose="02020603050405020304" pitchFamily="18" charset="0"/>
                <a:ea typeface="Calibri" panose="020F0502020204030204" pitchFamily="34" charset="0"/>
                <a:cs typeface="Times New Roman" panose="02020603050405020304" pitchFamily="18" charset="0"/>
              </a:rPr>
              <a:t>5</a:t>
            </a:r>
            <a:r>
              <a:rPr lang="en-US" sz="2600" i="1">
                <a:effectLst/>
                <a:latin typeface="Times New Roman" panose="02020603050405020304" pitchFamily="18" charset="0"/>
                <a:ea typeface="Calibri" panose="020F0502020204030204" pitchFamily="34" charset="0"/>
                <a:cs typeface="Times New Roman" panose="02020603050405020304" pitchFamily="18" charset="0"/>
              </a:rPr>
              <a:t>. </a:t>
            </a:r>
            <a:r>
              <a:rPr lang="en-US" sz="2600" i="1">
                <a:latin typeface="Times New Roman" panose="02020603050405020304" pitchFamily="18" charset="0"/>
                <a:cs typeface="Times New Roman" panose="02020603050405020304" pitchFamily="18" charset="0"/>
              </a:rPr>
              <a:t>Thủ đoạn trên lĩnh vực quốc phòng, an ninh:</a:t>
            </a:r>
          </a:p>
        </p:txBody>
      </p:sp>
      <p:sp>
        <p:nvSpPr>
          <p:cNvPr id="9" name="Content Placeholder 8">
            <a:extLst>
              <a:ext uri="{FF2B5EF4-FFF2-40B4-BE49-F238E27FC236}">
                <a16:creationId xmlns:a16="http://schemas.microsoft.com/office/drawing/2014/main" id="{44849519-18F2-0426-D32E-86A2B5FC32F2}"/>
              </a:ext>
            </a:extLst>
          </p:cNvPr>
          <p:cNvSpPr>
            <a:spLocks noGrp="1"/>
          </p:cNvSpPr>
          <p:nvPr>
            <p:ph idx="12"/>
          </p:nvPr>
        </p:nvSpPr>
        <p:spPr>
          <a:xfrm>
            <a:off x="6283233" y="1909401"/>
            <a:ext cx="5234315" cy="522514"/>
          </a:xfrm>
        </p:spPr>
        <p:txBody>
          <a:bodyPr/>
          <a:lstStyle/>
          <a:p>
            <a:r>
              <a:rPr lang="en-US" sz="2600" i="1">
                <a:latin typeface="Times New Roman" panose="02020603050405020304" pitchFamily="18" charset="0"/>
                <a:ea typeface="Calibri" panose="020F0502020204030204" pitchFamily="34" charset="0"/>
                <a:cs typeface="Times New Roman" panose="02020603050405020304" pitchFamily="18" charset="0"/>
              </a:rPr>
              <a:t>6</a:t>
            </a:r>
            <a:r>
              <a:rPr lang="en-US" sz="2600" i="1">
                <a:effectLst/>
                <a:latin typeface="Times New Roman" panose="02020603050405020304" pitchFamily="18" charset="0"/>
                <a:ea typeface="Calibri" panose="020F0502020204030204" pitchFamily="34" charset="0"/>
                <a:cs typeface="Times New Roman" panose="02020603050405020304" pitchFamily="18" charset="0"/>
              </a:rPr>
              <a:t>. </a:t>
            </a:r>
            <a:r>
              <a:rPr lang="en-US" sz="2600" i="1">
                <a:latin typeface="Times New Roman" panose="02020603050405020304" pitchFamily="18" charset="0"/>
                <a:cs typeface="Times New Roman" panose="02020603050405020304" pitchFamily="18" charset="0"/>
              </a:rPr>
              <a:t>Thủ đoạn trên lĩnh vực đối ngoại:</a:t>
            </a:r>
          </a:p>
        </p:txBody>
      </p:sp>
    </p:spTree>
    <p:extLst>
      <p:ext uri="{BB962C8B-B14F-4D97-AF65-F5344CB8AC3E}">
        <p14:creationId xmlns:p14="http://schemas.microsoft.com/office/powerpoint/2010/main" val="384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heel(1)">
                                      <p:cBhvr>
                                        <p:cTn id="14" dur="2000"/>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4" dur="5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wheel(1)">
                                      <p:cBhvr>
                                        <p:cTn id="39" dur="20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nodeType="clickEffect">
                                  <p:stCondLst>
                                    <p:cond delay="0"/>
                                  </p:stCondLst>
                                  <p:childTnLst>
                                    <p:set>
                                      <p:cBhvr>
                                        <p:cTn id="43" dur="1" fill="hold">
                                          <p:stCondLst>
                                            <p:cond delay="0"/>
                                          </p:stCondLst>
                                        </p:cTn>
                                        <p:tgtEl>
                                          <p:spTgt spid="7">
                                            <p:txEl>
                                              <p:pRg st="0" end="0"/>
                                            </p:txEl>
                                          </p:spTgt>
                                        </p:tgtEl>
                                        <p:attrNameLst>
                                          <p:attrName>style.visibility</p:attrName>
                                        </p:attrNameLst>
                                      </p:cBhvr>
                                      <p:to>
                                        <p:strVal val="visible"/>
                                      </p:to>
                                    </p:set>
                                    <p:animEffect transition="in" filter="wheel(1)">
                                      <p:cBhvr>
                                        <p:cTn id="44" dur="2000"/>
                                        <p:tgtEl>
                                          <p:spTgt spid="7">
                                            <p:txEl>
                                              <p:pRg st="0" end="0"/>
                                            </p:txEl>
                                          </p:spTgt>
                                        </p:tgtEl>
                                      </p:cBhvr>
                                    </p:animEffect>
                                  </p:childTnLst>
                                </p:cTn>
                              </p:par>
                              <p:par>
                                <p:cTn id="45" presetID="21" presetClass="entr" presetSubtype="1" fill="hold" nodeType="with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Effect transition="in" filter="wheel(1)">
                                      <p:cBhvr>
                                        <p:cTn id="47"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pPr algn="just"/>
            <a:r>
              <a:rPr lang="en-US" sz="4000" b="1" i="1">
                <a:solidFill>
                  <a:srgbClr val="000000"/>
                </a:solidFill>
                <a:effectLst/>
                <a:latin typeface="Times New Roman" panose="02020603050405020304" pitchFamily="18" charset="0"/>
                <a:ea typeface="Calibri" panose="020F0502020204030204" pitchFamily="34" charset="0"/>
              </a:rPr>
              <a:t>* Hoạt động </a:t>
            </a:r>
            <a:r>
              <a:rPr lang="en-US" sz="4000" b="1" i="1">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bạo loạn lật đổ</a:t>
            </a:r>
            <a:r>
              <a:rPr lang="en-US" sz="4000" b="1" i="1">
                <a:solidFill>
                  <a:srgbClr val="000000"/>
                </a:solidFill>
                <a:effectLst/>
                <a:latin typeface="Times New Roman" panose="02020603050405020304" pitchFamily="18" charset="0"/>
                <a:ea typeface="Calibri" panose="020F0502020204030204" pitchFamily="34" charset="0"/>
              </a:rPr>
              <a:t> của các thế lực thù địch chống phá Việt Nam</a:t>
            </a:r>
            <a:endParaRPr lang="en-US" sz="8800" i="1"/>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Autofit/>
          </a:bodyPr>
          <a:lstStyle/>
          <a:p>
            <a:pPr algn="just"/>
            <a:r>
              <a:rPr lang="en-US" sz="3000">
                <a:solidFill>
                  <a:srgbClr val="000000"/>
                </a:solidFill>
                <a:effectLst/>
                <a:highlight>
                  <a:srgbClr val="FFFF00"/>
                </a:highlight>
                <a:latin typeface="Times New Roman" panose="02020603050405020304" pitchFamily="18" charset="0"/>
                <a:ea typeface="Calibri" panose="020F0502020204030204" pitchFamily="34" charset="0"/>
              </a:rPr>
              <a:t>1.</a:t>
            </a:r>
            <a:r>
              <a:rPr lang="en-US" sz="3000">
                <a:solidFill>
                  <a:srgbClr val="000000"/>
                </a:solidFill>
                <a:effectLst/>
                <a:latin typeface="Times New Roman" panose="02020603050405020304" pitchFamily="18" charset="0"/>
                <a:ea typeface="Calibri" panose="020F0502020204030204" pitchFamily="34" charset="0"/>
              </a:rPr>
              <a:t> Các thế lực thù địch chú trọng nuôi dưỡng các tổ chức phản động sống lưu vong ở nước ngoài và kết hợp với các phần tử cực đoan, bất mãn trong nước gây rối, làm mất ổn định xã hội ở một số vùng nhạy cảm như </a:t>
            </a:r>
            <a:r>
              <a:rPr lang="en-US" sz="3000" b="1">
                <a:solidFill>
                  <a:srgbClr val="FF0000"/>
                </a:solidFill>
                <a:effectLst/>
                <a:latin typeface="Times New Roman" panose="02020603050405020304" pitchFamily="18" charset="0"/>
                <a:ea typeface="Calibri" panose="020F0502020204030204" pitchFamily="34" charset="0"/>
              </a:rPr>
              <a:t>Tây Bắc, Tây Nguyên, Tây Nam bộ </a:t>
            </a:r>
            <a:r>
              <a:rPr lang="en-US" sz="3000">
                <a:solidFill>
                  <a:srgbClr val="000000"/>
                </a:solidFill>
                <a:effectLst/>
                <a:latin typeface="Times New Roman" panose="02020603050405020304" pitchFamily="18" charset="0"/>
                <a:ea typeface="Calibri" panose="020F0502020204030204" pitchFamily="34" charset="0"/>
              </a:rPr>
              <a:t>của Việt Nam.</a:t>
            </a:r>
            <a:endParaRPr lang="en-US" sz="300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a:p>
        </p:txBody>
      </p:sp>
    </p:spTree>
    <p:extLst>
      <p:ext uri="{BB962C8B-B14F-4D97-AF65-F5344CB8AC3E}">
        <p14:creationId xmlns:p14="http://schemas.microsoft.com/office/powerpoint/2010/main" val="445070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pPr algn="just"/>
            <a:r>
              <a:rPr lang="en-US" sz="4000" b="1" i="1">
                <a:solidFill>
                  <a:srgbClr val="000000"/>
                </a:solidFill>
                <a:effectLst/>
                <a:latin typeface="Times New Roman" panose="02020603050405020304" pitchFamily="18" charset="0"/>
                <a:ea typeface="Calibri" panose="020F0502020204030204" pitchFamily="34" charset="0"/>
              </a:rPr>
              <a:t>* Hoạt động </a:t>
            </a:r>
            <a:r>
              <a:rPr lang="en-US" sz="4000" b="1" i="1">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bạo loạn lật đổ</a:t>
            </a:r>
            <a:r>
              <a:rPr lang="en-US" sz="4000" b="1" i="1">
                <a:solidFill>
                  <a:srgbClr val="000000"/>
                </a:solidFill>
                <a:effectLst/>
                <a:latin typeface="Times New Roman" panose="02020603050405020304" pitchFamily="18" charset="0"/>
                <a:ea typeface="Calibri" panose="020F0502020204030204" pitchFamily="34" charset="0"/>
              </a:rPr>
              <a:t> của các thế lực thù địch chống phá Việt Nam (tiếp)</a:t>
            </a:r>
            <a:endParaRPr lang="en-US" sz="8800" i="1"/>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Autofit/>
          </a:bodyPr>
          <a:lstStyle/>
          <a:p>
            <a:pPr algn="just"/>
            <a:r>
              <a:rPr lang="en-US" sz="3200">
                <a:solidFill>
                  <a:srgbClr val="000000"/>
                </a:solidFill>
                <a:highlight>
                  <a:srgbClr val="FFFF00"/>
                </a:highlight>
                <a:latin typeface="Times New Roman" panose="02020603050405020304" pitchFamily="18" charset="0"/>
                <a:ea typeface="Calibri" panose="020F0502020204030204" pitchFamily="34" charset="0"/>
              </a:rPr>
              <a:t>2</a:t>
            </a:r>
            <a:r>
              <a:rPr lang="en-US" sz="3200">
                <a:solidFill>
                  <a:srgbClr val="000000"/>
                </a:solidFill>
                <a:effectLst/>
                <a:highlight>
                  <a:srgbClr val="FFFF00"/>
                </a:highlight>
                <a:latin typeface="Times New Roman" panose="02020603050405020304" pitchFamily="18" charset="0"/>
                <a:ea typeface="Calibri" panose="020F0502020204030204" pitchFamily="34" charset="0"/>
              </a:rPr>
              <a:t>.</a:t>
            </a:r>
            <a:r>
              <a:rPr lang="en-US" sz="3200">
                <a:solidFill>
                  <a:srgbClr val="000000"/>
                </a:solidFill>
                <a:latin typeface="Times New Roman" panose="02020603050405020304" pitchFamily="18" charset="0"/>
                <a:ea typeface="Calibri" panose="020F0502020204030204" pitchFamily="34" charset="0"/>
              </a:rPr>
              <a:t> L</a:t>
            </a:r>
            <a:r>
              <a:rPr lang="en-US" sz="3200">
                <a:solidFill>
                  <a:srgbClr val="000000"/>
                </a:solidFill>
                <a:effectLst/>
                <a:latin typeface="Times New Roman" panose="02020603050405020304" pitchFamily="18" charset="0"/>
                <a:ea typeface="Calibri" panose="020F0502020204030204" pitchFamily="34" charset="0"/>
              </a:rPr>
              <a:t>ôi kéo, mua chuộc quần chúng nhân dân lao động đứng lên biểu tình chống lại chính quyền địa phương và uy hiếp các đơn vị lực lượng vũ trang.</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18</a:t>
            </a:fld>
            <a:endParaRPr lang="en-US"/>
          </a:p>
        </p:txBody>
      </p:sp>
    </p:spTree>
    <p:extLst>
      <p:ext uri="{BB962C8B-B14F-4D97-AF65-F5344CB8AC3E}">
        <p14:creationId xmlns:p14="http://schemas.microsoft.com/office/powerpoint/2010/main" val="2258706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922B57-440F-9BE7-C89B-77F79A0D2128}"/>
              </a:ext>
            </a:extLst>
          </p:cNvPr>
          <p:cNvSpPr>
            <a:spLocks noGrp="1"/>
          </p:cNvSpPr>
          <p:nvPr>
            <p:ph idx="1"/>
          </p:nvPr>
        </p:nvSpPr>
        <p:spPr>
          <a:xfrm>
            <a:off x="1167492" y="952322"/>
            <a:ext cx="10165231" cy="5574938"/>
          </a:xfrm>
        </p:spPr>
        <p:txBody>
          <a:bodyPr/>
          <a:lstStyle/>
          <a:p>
            <a:pPr algn="just">
              <a:lnSpc>
                <a:spcPct val="150000"/>
              </a:lnSpc>
            </a:pPr>
            <a:r>
              <a:rPr lang="en-US" sz="2800">
                <a:latin typeface="Times New Roman" panose="02020603050405020304" pitchFamily="18" charset="0"/>
                <a:cs typeface="Times New Roman" panose="02020603050405020304" pitchFamily="18" charset="0"/>
              </a:rPr>
              <a:t>	Chúng kích động người H’ Mông đòi thành lập </a:t>
            </a:r>
            <a:r>
              <a:rPr lang="vi-VN" sz="2800" b="1">
                <a:latin typeface="Times New Roman" panose="02020603050405020304" pitchFamily="18" charset="0"/>
                <a:cs typeface="Times New Roman" panose="02020603050405020304" pitchFamily="18" charset="0"/>
              </a:rPr>
              <a:t>“Nhà nước - Vương quốc Mông”</a:t>
            </a:r>
            <a:r>
              <a:rPr lang="vi-VN" sz="2800">
                <a:latin typeface="Times New Roman" panose="02020603050405020304" pitchFamily="18" charset="0"/>
                <a:cs typeface="Times New Roman" panose="02020603050405020304" pitchFamily="18" charset="0"/>
              </a:rPr>
              <a:t>, hướng tới ly khai, tự trị, độc lập</a:t>
            </a:r>
            <a:r>
              <a:rPr lang="en-US" sz="2800">
                <a:latin typeface="Times New Roman" panose="02020603050405020304" pitchFamily="18" charset="0"/>
                <a:cs typeface="Times New Roman" panose="02020603050405020304" pitchFamily="18" charset="0"/>
              </a:rPr>
              <a:t>.</a:t>
            </a:r>
          </a:p>
          <a:p>
            <a:pPr algn="just">
              <a:lnSpc>
                <a:spcPct val="150000"/>
              </a:lnSpc>
            </a:pP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Hiện nay, người Mông ở Mỹ đã hình thành hơn 160 tổ chức, hội nhóm, ở 25 bang. Đáng chú ý là tổ chức </a:t>
            </a:r>
            <a:r>
              <a:rPr lang="vi-VN" sz="2800" b="1">
                <a:solidFill>
                  <a:srgbClr val="FF0000"/>
                </a:solidFill>
                <a:latin typeface="Times New Roman" panose="02020603050405020304" pitchFamily="18" charset="0"/>
                <a:cs typeface="Times New Roman" panose="02020603050405020304" pitchFamily="18" charset="0"/>
              </a:rPr>
              <a:t>“Phát triển quốc gia Mông”</a:t>
            </a:r>
            <a:r>
              <a:rPr lang="vi-VN" sz="2800">
                <a:latin typeface="Times New Roman" panose="02020603050405020304" pitchFamily="18" charset="0"/>
                <a:cs typeface="Times New Roman" panose="02020603050405020304" pitchFamily="18" charset="0"/>
              </a:rPr>
              <a:t> (H,Mong National Development. Inc-HND); </a:t>
            </a:r>
            <a:r>
              <a:rPr lang="vi-VN" sz="2800" b="1">
                <a:solidFill>
                  <a:srgbClr val="FF0000"/>
                </a:solidFill>
                <a:latin typeface="Times New Roman" panose="02020603050405020304" pitchFamily="18" charset="0"/>
                <a:cs typeface="Times New Roman" panose="02020603050405020304" pitchFamily="18" charset="0"/>
              </a:rPr>
              <a:t>“Mặt trận giải phóng thống nhất người Mông”</a:t>
            </a:r>
            <a:r>
              <a:rPr lang="vi-VN" sz="2800">
                <a:latin typeface="Times New Roman" panose="02020603050405020304" pitchFamily="18" charset="0"/>
                <a:cs typeface="Times New Roman" panose="02020603050405020304" pitchFamily="18" charset="0"/>
              </a:rPr>
              <a:t> (H,Mong United Liberation Front); </a:t>
            </a:r>
            <a:r>
              <a:rPr lang="vi-VN" sz="2800" b="1">
                <a:solidFill>
                  <a:srgbClr val="FF0000"/>
                </a:solidFill>
                <a:latin typeface="Times New Roman" panose="02020603050405020304" pitchFamily="18" charset="0"/>
                <a:cs typeface="Times New Roman" panose="02020603050405020304" pitchFamily="18" charset="0"/>
              </a:rPr>
              <a:t>“Hội đồng nhân quyền Lào” </a:t>
            </a:r>
            <a:r>
              <a:rPr lang="vi-VN" sz="2800">
                <a:latin typeface="Times New Roman" panose="02020603050405020304" pitchFamily="18" charset="0"/>
                <a:cs typeface="Times New Roman" panose="02020603050405020304" pitchFamily="18" charset="0"/>
              </a:rPr>
              <a:t>(Lao Human Right Council); </a:t>
            </a:r>
            <a:r>
              <a:rPr lang="vi-VN" sz="2800" b="1">
                <a:solidFill>
                  <a:srgbClr val="FF0000"/>
                </a:solidFill>
                <a:latin typeface="Times New Roman" panose="02020603050405020304" pitchFamily="18" charset="0"/>
                <a:cs typeface="Times New Roman" panose="02020603050405020304" pitchFamily="18" charset="0"/>
              </a:rPr>
              <a:t>“Trung tâm văn hóa Mông” </a:t>
            </a:r>
            <a:r>
              <a:rPr lang="vi-VN" sz="2800">
                <a:latin typeface="Times New Roman" panose="02020603050405020304" pitchFamily="18" charset="0"/>
                <a:cs typeface="Times New Roman" panose="02020603050405020304" pitchFamily="18" charset="0"/>
              </a:rPr>
              <a:t>(H,Mong Cultural Center).</a:t>
            </a:r>
            <a:endParaRPr lang="en-US" sz="280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EC4F70-882F-F76B-53F8-E19E2F8A1621}"/>
              </a:ext>
            </a:extLst>
          </p:cNvPr>
          <p:cNvSpPr>
            <a:spLocks noGrp="1"/>
          </p:cNvSpPr>
          <p:nvPr>
            <p:ph type="sldNum" sz="quarter" idx="4"/>
          </p:nvPr>
        </p:nvSpPr>
        <p:spPr/>
        <p:txBody>
          <a:bodyPr/>
          <a:lstStyle/>
          <a:p>
            <a:fld id="{294A09A9-5501-47C1-A89A-A340965A2BE2}" type="slidenum">
              <a:rPr lang="en-US" smtClean="0"/>
              <a:pPr/>
              <a:t>19</a:t>
            </a:fld>
            <a:endParaRPr lang="en-US"/>
          </a:p>
        </p:txBody>
      </p:sp>
      <p:sp>
        <p:nvSpPr>
          <p:cNvPr id="8" name="Content Placeholder 7">
            <a:extLst>
              <a:ext uri="{FF2B5EF4-FFF2-40B4-BE49-F238E27FC236}">
                <a16:creationId xmlns:a16="http://schemas.microsoft.com/office/drawing/2014/main" id="{F042B4D7-FCCE-9988-61A0-F4B15093571F}"/>
              </a:ext>
            </a:extLst>
          </p:cNvPr>
          <p:cNvSpPr>
            <a:spLocks noGrp="1"/>
          </p:cNvSpPr>
          <p:nvPr>
            <p:ph idx="11"/>
          </p:nvPr>
        </p:nvSpPr>
        <p:spPr>
          <a:xfrm>
            <a:off x="1280982" y="330740"/>
            <a:ext cx="4815018" cy="621582"/>
          </a:xfrm>
        </p:spPr>
        <p:txBody>
          <a:bodyPr/>
          <a:lstStyle/>
          <a:p>
            <a:r>
              <a:rPr lang="en-US" sz="3200" i="1">
                <a:solidFill>
                  <a:srgbClr val="FF0000"/>
                </a:solidFill>
                <a:latin typeface="Times New Roman" panose="02020603050405020304" pitchFamily="18" charset="0"/>
                <a:cs typeface="Times New Roman" panose="02020603050405020304" pitchFamily="18" charset="0"/>
              </a:rPr>
              <a:t>* Điểm nóng Tây Bắc:</a:t>
            </a:r>
            <a:endParaRPr lang="en-US" sz="3600"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899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heel(1)">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28BE-1C5E-D8AF-A468-1CFA20FE6E29}"/>
              </a:ext>
            </a:extLst>
          </p:cNvPr>
          <p:cNvSpPr>
            <a:spLocks noGrp="1"/>
          </p:cNvSpPr>
          <p:nvPr>
            <p:ph type="title"/>
          </p:nvPr>
        </p:nvSpPr>
        <p:spPr>
          <a:xfrm>
            <a:off x="1167492" y="381001"/>
            <a:ext cx="10272235" cy="1092718"/>
          </a:xfrm>
        </p:spPr>
        <p:txBody>
          <a:bodyPr/>
          <a:lstStyle/>
          <a:p>
            <a:pPr algn="just"/>
            <a:r>
              <a:rPr lang="en-US" i="1" err="1">
                <a:solidFill>
                  <a:srgbClr val="FF0000"/>
                </a:solidFill>
                <a:latin typeface="Times New Roman" panose="02020603050405020304" pitchFamily="18" charset="0"/>
                <a:cs typeface="Times New Roman" panose="02020603050405020304" pitchFamily="18" charset="0"/>
              </a:rPr>
              <a:t>Giáo</a:t>
            </a:r>
            <a:r>
              <a:rPr lang="en-US" i="1">
                <a:solidFill>
                  <a:srgbClr val="FF0000"/>
                </a:solidFill>
                <a:latin typeface="Times New Roman" panose="02020603050405020304" pitchFamily="18" charset="0"/>
                <a:cs typeface="Times New Roman" panose="02020603050405020304" pitchFamily="18" charset="0"/>
              </a:rPr>
              <a:t> </a:t>
            </a:r>
            <a:r>
              <a:rPr lang="en-US" i="1" err="1">
                <a:solidFill>
                  <a:srgbClr val="FF0000"/>
                </a:solidFill>
                <a:latin typeface="Times New Roman" panose="02020603050405020304" pitchFamily="18" charset="0"/>
                <a:cs typeface="Times New Roman" panose="02020603050405020304" pitchFamily="18" charset="0"/>
              </a:rPr>
              <a:t>dục</a:t>
            </a:r>
            <a:r>
              <a:rPr lang="en-US" i="1">
                <a:solidFill>
                  <a:srgbClr val="FF0000"/>
                </a:solidFill>
                <a:latin typeface="Times New Roman" panose="02020603050405020304" pitchFamily="18" charset="0"/>
                <a:cs typeface="Times New Roman" panose="02020603050405020304" pitchFamily="18" charset="0"/>
              </a:rPr>
              <a:t> </a:t>
            </a:r>
            <a:r>
              <a:rPr lang="en-US" i="1" err="1">
                <a:solidFill>
                  <a:srgbClr val="FF0000"/>
                </a:solidFill>
                <a:latin typeface="Times New Roman" panose="02020603050405020304" pitchFamily="18" charset="0"/>
                <a:cs typeface="Times New Roman" panose="02020603050405020304" pitchFamily="18" charset="0"/>
              </a:rPr>
              <a:t>quốc</a:t>
            </a:r>
            <a:r>
              <a:rPr lang="en-US" i="1">
                <a:solidFill>
                  <a:srgbClr val="FF0000"/>
                </a:solidFill>
                <a:latin typeface="Times New Roman" panose="02020603050405020304" pitchFamily="18" charset="0"/>
                <a:cs typeface="Times New Roman" panose="02020603050405020304" pitchFamily="18" charset="0"/>
              </a:rPr>
              <a:t> </a:t>
            </a:r>
            <a:r>
              <a:rPr lang="en-US" i="1" err="1">
                <a:solidFill>
                  <a:srgbClr val="FF0000"/>
                </a:solidFill>
                <a:latin typeface="Times New Roman" panose="02020603050405020304" pitchFamily="18" charset="0"/>
                <a:cs typeface="Times New Roman" panose="02020603050405020304" pitchFamily="18" charset="0"/>
              </a:rPr>
              <a:t>phòng</a:t>
            </a:r>
            <a:r>
              <a:rPr lang="en-US" i="1">
                <a:solidFill>
                  <a:srgbClr val="FF0000"/>
                </a:solidFill>
                <a:latin typeface="Times New Roman" panose="02020603050405020304" pitchFamily="18" charset="0"/>
                <a:cs typeface="Times New Roman" panose="02020603050405020304" pitchFamily="18" charset="0"/>
              </a:rPr>
              <a:t> </a:t>
            </a:r>
            <a:r>
              <a:rPr lang="en-US" i="1" err="1">
                <a:solidFill>
                  <a:srgbClr val="FF0000"/>
                </a:solidFill>
                <a:latin typeface="Times New Roman" panose="02020603050405020304" pitchFamily="18" charset="0"/>
                <a:cs typeface="Times New Roman" panose="02020603050405020304" pitchFamily="18" charset="0"/>
              </a:rPr>
              <a:t>và</a:t>
            </a:r>
            <a:r>
              <a:rPr lang="en-US" i="1">
                <a:solidFill>
                  <a:srgbClr val="FF0000"/>
                </a:solidFill>
                <a:latin typeface="Times New Roman" panose="02020603050405020304" pitchFamily="18" charset="0"/>
                <a:cs typeface="Times New Roman" panose="02020603050405020304" pitchFamily="18" charset="0"/>
              </a:rPr>
              <a:t> an </a:t>
            </a:r>
            <a:r>
              <a:rPr lang="en-US" i="1" err="1">
                <a:solidFill>
                  <a:srgbClr val="FF0000"/>
                </a:solidFill>
                <a:latin typeface="Times New Roman" panose="02020603050405020304" pitchFamily="18" charset="0"/>
                <a:cs typeface="Times New Roman" panose="02020603050405020304" pitchFamily="18" charset="0"/>
              </a:rPr>
              <a:t>ninh</a:t>
            </a:r>
            <a:r>
              <a:rPr lang="en-US" i="1">
                <a:solidFill>
                  <a:srgbClr val="FF0000"/>
                </a:solidFill>
                <a:latin typeface="Times New Roman" panose="02020603050405020304" pitchFamily="18" charset="0"/>
                <a:cs typeface="Times New Roman" panose="02020603050405020304" pitchFamily="18" charset="0"/>
              </a:rPr>
              <a:t> </a:t>
            </a:r>
            <a:r>
              <a:rPr lang="en-US" i="1" err="1">
                <a:solidFill>
                  <a:srgbClr val="FF0000"/>
                </a:solidFill>
                <a:latin typeface="Times New Roman" panose="02020603050405020304" pitchFamily="18" charset="0"/>
                <a:cs typeface="Times New Roman" panose="02020603050405020304" pitchFamily="18" charset="0"/>
              </a:rPr>
              <a:t>là</a:t>
            </a:r>
            <a:r>
              <a:rPr lang="en-US" i="1">
                <a:solidFill>
                  <a:srgbClr val="FF0000"/>
                </a:solidFill>
                <a:latin typeface="Times New Roman" panose="02020603050405020304" pitchFamily="18" charset="0"/>
                <a:cs typeface="Times New Roman" panose="02020603050405020304" pitchFamily="18" charset="0"/>
              </a:rPr>
              <a:t> </a:t>
            </a:r>
            <a:r>
              <a:rPr lang="en-US" i="1" err="1">
                <a:solidFill>
                  <a:srgbClr val="FF0000"/>
                </a:solidFill>
                <a:latin typeface="Times New Roman" panose="02020603050405020304" pitchFamily="18" charset="0"/>
                <a:cs typeface="Times New Roman" panose="02020603050405020304" pitchFamily="18" charset="0"/>
              </a:rPr>
              <a:t>gì</a:t>
            </a:r>
            <a:r>
              <a:rPr lang="en-US" i="1">
                <a:solidFill>
                  <a:srgbClr val="FF0000"/>
                </a:solidFill>
                <a:latin typeface="Times New Roman" panose="02020603050405020304" pitchFamily="18" charset="0"/>
                <a:cs typeface="Times New Roman" panose="02020603050405020304" pitchFamily="18" charset="0"/>
              </a:rPr>
              <a:t>?</a:t>
            </a:r>
            <a:endParaRPr lang="en-US"/>
          </a:p>
        </p:txBody>
      </p:sp>
      <p:sp>
        <p:nvSpPr>
          <p:cNvPr id="3" name="Content Placeholder 2">
            <a:extLst>
              <a:ext uri="{FF2B5EF4-FFF2-40B4-BE49-F238E27FC236}">
                <a16:creationId xmlns:a16="http://schemas.microsoft.com/office/drawing/2014/main" id="{7FC702CF-25BF-215D-2041-7EF694800C04}"/>
              </a:ext>
            </a:extLst>
          </p:cNvPr>
          <p:cNvSpPr>
            <a:spLocks noGrp="1"/>
          </p:cNvSpPr>
          <p:nvPr>
            <p:ph idx="1"/>
          </p:nvPr>
        </p:nvSpPr>
        <p:spPr>
          <a:xfrm>
            <a:off x="1167492" y="2017467"/>
            <a:ext cx="10272235" cy="3366815"/>
          </a:xfrm>
        </p:spPr>
        <p:txBody>
          <a:bodyPr/>
          <a:lstStyle/>
          <a:p>
            <a:pPr algn="just"/>
            <a:r>
              <a:rPr lang="en-US" sz="3600">
                <a:latin typeface="Times New Roman" panose="02020603050405020304" pitchFamily="18" charset="0"/>
                <a:cs typeface="Times New Roman" panose="02020603050405020304" pitchFamily="18" charset="0"/>
              </a:rPr>
              <a:t>	L</a:t>
            </a:r>
            <a:r>
              <a:rPr lang="vi-VN" sz="3600">
                <a:latin typeface="Times New Roman" panose="02020603050405020304" pitchFamily="18" charset="0"/>
                <a:cs typeface="Times New Roman" panose="02020603050405020304" pitchFamily="18" charset="0"/>
              </a:rPr>
              <a:t>à môn học được luật định, nó được thể hiện rất rõ trong đường lối giáo dục của Đảng và được thể chế hóa bằng các văn bản quy phạm pháp luật của Nhà nước</a:t>
            </a:r>
            <a:r>
              <a:rPr lang="en-US" sz="3600">
                <a:latin typeface="Times New Roman" panose="02020603050405020304" pitchFamily="18" charset="0"/>
                <a:cs typeface="Times New Roman" panose="02020603050405020304" pitchFamily="18" charset="0"/>
              </a:rPr>
              <a:t>.</a:t>
            </a:r>
          </a:p>
          <a:p>
            <a:pPr algn="just"/>
            <a:r>
              <a:rPr lang="en-US" sz="3600">
                <a:latin typeface="Times New Roman" panose="02020603050405020304" pitchFamily="18" charset="0"/>
                <a:cs typeface="Times New Roman" panose="02020603050405020304" pitchFamily="18" charset="0"/>
              </a:rPr>
              <a:t>	N</a:t>
            </a:r>
            <a:r>
              <a:rPr lang="vi-VN" sz="3600">
                <a:latin typeface="Times New Roman" panose="02020603050405020304" pitchFamily="18" charset="0"/>
                <a:cs typeface="Times New Roman" panose="02020603050405020304" pitchFamily="18" charset="0"/>
              </a:rPr>
              <a:t>hằm giúp cho sinh viên thực hiện mục tiêu </a:t>
            </a:r>
            <a:r>
              <a:rPr lang="vi-VN" sz="3600" i="1">
                <a:solidFill>
                  <a:srgbClr val="FF0000"/>
                </a:solidFill>
                <a:latin typeface="Times New Roman" panose="02020603050405020304" pitchFamily="18" charset="0"/>
                <a:cs typeface="Times New Roman" panose="02020603050405020304" pitchFamily="18" charset="0"/>
              </a:rPr>
              <a:t>“hình thành và bồi dưỡng nhân cách, phẩm chất và năng lực công dân, đáp ứng yêu cầu của sự nghiệp xây dựng và bảo vệ Tổ quốc”.</a:t>
            </a:r>
            <a:endParaRPr lang="en-US" sz="3600" i="1">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356491F-69BB-78F9-884D-20769781B671}"/>
              </a:ext>
            </a:extLst>
          </p:cNvPr>
          <p:cNvSpPr>
            <a:spLocks noGrp="1"/>
          </p:cNvSpPr>
          <p:nvPr>
            <p:ph type="sldNum" sz="quarter" idx="4"/>
          </p:nvPr>
        </p:nvSpPr>
        <p:spPr/>
        <p:txBody>
          <a:bodyPr/>
          <a:lstStyle/>
          <a:p>
            <a:fld id="{294A09A9-5501-47C1-A89A-A340965A2BE2}" type="slidenum">
              <a:rPr lang="en-US" smtClean="0"/>
              <a:pPr/>
              <a:t>2</a:t>
            </a:fld>
            <a:endParaRPr lang="en-US"/>
          </a:p>
        </p:txBody>
      </p:sp>
    </p:spTree>
    <p:extLst>
      <p:ext uri="{BB962C8B-B14F-4D97-AF65-F5344CB8AC3E}">
        <p14:creationId xmlns:p14="http://schemas.microsoft.com/office/powerpoint/2010/main" val="425688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922B57-440F-9BE7-C89B-77F79A0D2128}"/>
              </a:ext>
            </a:extLst>
          </p:cNvPr>
          <p:cNvSpPr>
            <a:spLocks noGrp="1"/>
          </p:cNvSpPr>
          <p:nvPr>
            <p:ph idx="1"/>
          </p:nvPr>
        </p:nvSpPr>
        <p:spPr>
          <a:xfrm>
            <a:off x="1167492" y="952322"/>
            <a:ext cx="10165231" cy="5574938"/>
          </a:xfrm>
        </p:spPr>
        <p:txBody>
          <a:bodyPr/>
          <a:lstStyle/>
          <a:p>
            <a:pPr algn="just">
              <a:lnSpc>
                <a:spcPct val="150000"/>
              </a:lnSpc>
            </a:pPr>
            <a:r>
              <a:rPr lang="en-US" sz="2300">
                <a:latin typeface="Times New Roman" panose="02020603050405020304" pitchFamily="18" charset="0"/>
                <a:cs typeface="Times New Roman" panose="02020603050405020304" pitchFamily="18" charset="0"/>
              </a:rPr>
              <a:t>	</a:t>
            </a:r>
            <a:r>
              <a:rPr lang="vi-VN" sz="2300">
                <a:latin typeface="Times New Roman" panose="02020603050405020304" pitchFamily="18" charset="0"/>
                <a:cs typeface="Times New Roman" panose="02020603050405020304" pitchFamily="18" charset="0"/>
              </a:rPr>
              <a:t>Số đối tượng phản động trong người Mông lưu vong thường xuyên kích động, chỉ đạo và hỗ trợ kinh phí cho các đối tượng ở nội địa hoạt động. </a:t>
            </a:r>
            <a:endParaRPr lang="en-US" sz="2300">
              <a:latin typeface="Times New Roman" panose="02020603050405020304" pitchFamily="18" charset="0"/>
              <a:cs typeface="Times New Roman" panose="02020603050405020304" pitchFamily="18" charset="0"/>
            </a:endParaRPr>
          </a:p>
          <a:p>
            <a:pPr algn="just">
              <a:lnSpc>
                <a:spcPct val="150000"/>
              </a:lnSpc>
            </a:pPr>
            <a:r>
              <a:rPr lang="en-US" sz="2300">
                <a:latin typeface="Times New Roman" panose="02020603050405020304" pitchFamily="18" charset="0"/>
                <a:cs typeface="Times New Roman" panose="02020603050405020304" pitchFamily="18" charset="0"/>
              </a:rPr>
              <a:t>	</a:t>
            </a:r>
            <a:r>
              <a:rPr lang="vi-VN" sz="2300">
                <a:latin typeface="Times New Roman" panose="02020603050405020304" pitchFamily="18" charset="0"/>
                <a:cs typeface="Times New Roman" panose="02020603050405020304" pitchFamily="18" charset="0"/>
              </a:rPr>
              <a:t>Thời gian đầu, hướng chỉ đạo chính của chúng là tuyên truyền, tập hợp lực lượng để đưa sang Lào tham gia hoạt động vũ trang chống phá, gây bạo loạn, lập “Vương quốc Mông” ở Lào. </a:t>
            </a:r>
            <a:endParaRPr lang="en-US" sz="2300">
              <a:latin typeface="Times New Roman" panose="02020603050405020304" pitchFamily="18" charset="0"/>
              <a:cs typeface="Times New Roman" panose="02020603050405020304" pitchFamily="18" charset="0"/>
            </a:endParaRPr>
          </a:p>
          <a:p>
            <a:pPr algn="just">
              <a:lnSpc>
                <a:spcPct val="150000"/>
              </a:lnSpc>
            </a:pPr>
            <a:r>
              <a:rPr lang="en-US" sz="2300">
                <a:latin typeface="Times New Roman" panose="02020603050405020304" pitchFamily="18" charset="0"/>
                <a:cs typeface="Times New Roman" panose="02020603050405020304" pitchFamily="18" charset="0"/>
              </a:rPr>
              <a:t>	</a:t>
            </a:r>
            <a:r>
              <a:rPr lang="vi-VN" sz="2300">
                <a:latin typeface="Times New Roman" panose="02020603050405020304" pitchFamily="18" charset="0"/>
                <a:cs typeface="Times New Roman" panose="02020603050405020304" pitchFamily="18" charset="0"/>
              </a:rPr>
              <a:t>Những năm trở lại đây, hoạt động này đã chuyển vào vùng đồng bào Mông ở Việt Nam. Vụ tập trung xưng đón “Vua” xảy ra tại bản Huổi Khon, xã Nậm Kè, huyện Mường Nhé, Điện Biên vào cuối tháng 4, đầu tháng 5-2011; vụ tập kích vào lực lượng vũ trang ta tại xã Sen Thượng, huyện Mường Nhé, Điện Biên, năm 2012... là những ví dụ.</a:t>
            </a:r>
            <a:endParaRPr lang="en-US" sz="230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EC4F70-882F-F76B-53F8-E19E2F8A1621}"/>
              </a:ext>
            </a:extLst>
          </p:cNvPr>
          <p:cNvSpPr>
            <a:spLocks noGrp="1"/>
          </p:cNvSpPr>
          <p:nvPr>
            <p:ph type="sldNum" sz="quarter" idx="4"/>
          </p:nvPr>
        </p:nvSpPr>
        <p:spPr/>
        <p:txBody>
          <a:bodyPr/>
          <a:lstStyle/>
          <a:p>
            <a:fld id="{294A09A9-5501-47C1-A89A-A340965A2BE2}" type="slidenum">
              <a:rPr lang="en-US" smtClean="0"/>
              <a:pPr/>
              <a:t>20</a:t>
            </a:fld>
            <a:endParaRPr lang="en-US"/>
          </a:p>
        </p:txBody>
      </p:sp>
      <p:sp>
        <p:nvSpPr>
          <p:cNvPr id="8" name="Content Placeholder 7">
            <a:extLst>
              <a:ext uri="{FF2B5EF4-FFF2-40B4-BE49-F238E27FC236}">
                <a16:creationId xmlns:a16="http://schemas.microsoft.com/office/drawing/2014/main" id="{F042B4D7-FCCE-9988-61A0-F4B15093571F}"/>
              </a:ext>
            </a:extLst>
          </p:cNvPr>
          <p:cNvSpPr>
            <a:spLocks noGrp="1"/>
          </p:cNvSpPr>
          <p:nvPr>
            <p:ph idx="11"/>
          </p:nvPr>
        </p:nvSpPr>
        <p:spPr>
          <a:xfrm>
            <a:off x="1280982" y="330740"/>
            <a:ext cx="4815018" cy="621582"/>
          </a:xfrm>
        </p:spPr>
        <p:txBody>
          <a:bodyPr/>
          <a:lstStyle/>
          <a:p>
            <a:r>
              <a:rPr lang="en-US" sz="3200" i="1">
                <a:solidFill>
                  <a:srgbClr val="FF0000"/>
                </a:solidFill>
                <a:latin typeface="Times New Roman" panose="02020603050405020304" pitchFamily="18" charset="0"/>
                <a:cs typeface="Times New Roman" panose="02020603050405020304" pitchFamily="18" charset="0"/>
              </a:rPr>
              <a:t>Điểm nóng Tây Bắc (tiếp):</a:t>
            </a:r>
            <a:endParaRPr lang="en-US" sz="3600"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79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heel(1)">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922B57-440F-9BE7-C89B-77F79A0D2128}"/>
              </a:ext>
            </a:extLst>
          </p:cNvPr>
          <p:cNvSpPr>
            <a:spLocks noGrp="1"/>
          </p:cNvSpPr>
          <p:nvPr>
            <p:ph idx="1"/>
          </p:nvPr>
        </p:nvSpPr>
        <p:spPr>
          <a:xfrm>
            <a:off x="865762" y="952322"/>
            <a:ext cx="10671242" cy="5574938"/>
          </a:xfrm>
        </p:spPr>
        <p:txBody>
          <a:bodyPr/>
          <a:lstStyle/>
          <a:p>
            <a:pPr algn="just">
              <a:lnSpc>
                <a:spcPct val="150000"/>
              </a:lnSpc>
            </a:pPr>
            <a:r>
              <a:rPr lang="en-US" sz="2600">
                <a:latin typeface="Times New Roman" panose="02020603050405020304" pitchFamily="18" charset="0"/>
                <a:cs typeface="Times New Roman" panose="02020603050405020304" pitchFamily="18" charset="0"/>
              </a:rPr>
              <a:t>	</a:t>
            </a:r>
            <a:r>
              <a:rPr lang="vi-VN" sz="2600">
                <a:latin typeface="Times New Roman" panose="02020603050405020304" pitchFamily="18" charset="0"/>
                <a:cs typeface="Times New Roman" panose="02020603050405020304" pitchFamily="18" charset="0"/>
              </a:rPr>
              <a:t>Ở trong nước, hoạt động </a:t>
            </a:r>
            <a:r>
              <a:rPr lang="vi-VN" sz="2600" b="1">
                <a:solidFill>
                  <a:srgbClr val="FF0000"/>
                </a:solidFill>
                <a:latin typeface="Times New Roman" panose="02020603050405020304" pitchFamily="18" charset="0"/>
                <a:cs typeface="Times New Roman" panose="02020603050405020304" pitchFamily="18" charset="0"/>
              </a:rPr>
              <a:t>“Nhà nước - Vương quốc Mông” </a:t>
            </a:r>
            <a:r>
              <a:rPr lang="vi-VN" sz="2600">
                <a:latin typeface="Times New Roman" panose="02020603050405020304" pitchFamily="18" charset="0"/>
                <a:cs typeface="Times New Roman" panose="02020603050405020304" pitchFamily="18" charset="0"/>
              </a:rPr>
              <a:t>lúc cao nhất đã tác động, ảnh hưởng đến </a:t>
            </a:r>
            <a:r>
              <a:rPr lang="vi-VN" sz="2600" b="1">
                <a:solidFill>
                  <a:srgbClr val="FF0000"/>
                </a:solidFill>
                <a:latin typeface="Times New Roman" panose="02020603050405020304" pitchFamily="18" charset="0"/>
                <a:cs typeface="Times New Roman" panose="02020603050405020304" pitchFamily="18" charset="0"/>
              </a:rPr>
              <a:t>410 bản ở 14 tỉnh </a:t>
            </a:r>
            <a:r>
              <a:rPr lang="vi-VN" sz="2600">
                <a:latin typeface="Times New Roman" panose="02020603050405020304" pitchFamily="18" charset="0"/>
                <a:cs typeface="Times New Roman" panose="02020603050405020304" pitchFamily="18" charset="0"/>
              </a:rPr>
              <a:t>(Tây Bắc có 337 bản ở 11 tỉnh; Tây Nguyên có 73 bản ở 3 tỉnh), trong đó có 13 bản đặc biệt phức tạp. Nổi lên </a:t>
            </a:r>
            <a:r>
              <a:rPr lang="vi-VN" sz="2600">
                <a:highlight>
                  <a:srgbClr val="FFFF00"/>
                </a:highlight>
                <a:latin typeface="Times New Roman" panose="02020603050405020304" pitchFamily="18" charset="0"/>
                <a:cs typeface="Times New Roman" panose="02020603050405020304" pitchFamily="18" charset="0"/>
              </a:rPr>
              <a:t>3 nhóm hoạt động mạnh</a:t>
            </a:r>
            <a:r>
              <a:rPr lang="vi-VN" sz="2600">
                <a:latin typeface="Times New Roman" panose="02020603050405020304" pitchFamily="18" charset="0"/>
                <a:cs typeface="Times New Roman" panose="02020603050405020304" pitchFamily="18" charset="0"/>
              </a:rPr>
              <a:t> ở địa bàn tỉnh Điện Biên, chi phối hoạt động ở các địa bàn khác do các tên Lý A Dế, Vàng A Ía, Tráng A Chớ cầm đầu.</a:t>
            </a:r>
            <a:endParaRPr lang="en-US" sz="2600">
              <a:latin typeface="Times New Roman" panose="02020603050405020304" pitchFamily="18" charset="0"/>
              <a:cs typeface="Times New Roman" panose="02020603050405020304" pitchFamily="18" charset="0"/>
            </a:endParaRPr>
          </a:p>
          <a:p>
            <a:pPr algn="just">
              <a:lnSpc>
                <a:spcPct val="150000"/>
              </a:lnSpc>
            </a:pPr>
            <a:r>
              <a:rPr lang="en-US" sz="2600">
                <a:latin typeface="Times New Roman" panose="02020603050405020304" pitchFamily="18" charset="0"/>
                <a:cs typeface="Times New Roman" panose="02020603050405020304" pitchFamily="18" charset="0"/>
              </a:rPr>
              <a:t>	</a:t>
            </a:r>
            <a:r>
              <a:rPr lang="vi-VN" sz="2600">
                <a:latin typeface="Times New Roman" panose="02020603050405020304" pitchFamily="18" charset="0"/>
                <a:cs typeface="Times New Roman" panose="02020603050405020304" pitchFamily="18" charset="0"/>
              </a:rPr>
              <a:t>Hoạt động nổi lên của chúng thời gian qua là tuyên truyền tập hợp lực lượng đưa sang Lào tăng cường cho các nhóm phản động vũ trang chống phá, bạo loạn và đưa sang </a:t>
            </a:r>
            <a:r>
              <a:rPr lang="vi-VN" sz="2600" b="1">
                <a:solidFill>
                  <a:srgbClr val="FF0000"/>
                </a:solidFill>
                <a:latin typeface="Times New Roman" panose="02020603050405020304" pitchFamily="18" charset="0"/>
                <a:cs typeface="Times New Roman" panose="02020603050405020304" pitchFamily="18" charset="0"/>
              </a:rPr>
              <a:t>Trung Quốc, Myanmar vào các trung tâm huấn luyện.</a:t>
            </a:r>
            <a:endParaRPr lang="en-US" sz="2600" b="1">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EC4F70-882F-F76B-53F8-E19E2F8A1621}"/>
              </a:ext>
            </a:extLst>
          </p:cNvPr>
          <p:cNvSpPr>
            <a:spLocks noGrp="1"/>
          </p:cNvSpPr>
          <p:nvPr>
            <p:ph type="sldNum" sz="quarter" idx="4"/>
          </p:nvPr>
        </p:nvSpPr>
        <p:spPr/>
        <p:txBody>
          <a:bodyPr/>
          <a:lstStyle/>
          <a:p>
            <a:fld id="{294A09A9-5501-47C1-A89A-A340965A2BE2}" type="slidenum">
              <a:rPr lang="en-US" smtClean="0"/>
              <a:pPr/>
              <a:t>21</a:t>
            </a:fld>
            <a:endParaRPr lang="en-US"/>
          </a:p>
        </p:txBody>
      </p:sp>
      <p:sp>
        <p:nvSpPr>
          <p:cNvPr id="8" name="Content Placeholder 7">
            <a:extLst>
              <a:ext uri="{FF2B5EF4-FFF2-40B4-BE49-F238E27FC236}">
                <a16:creationId xmlns:a16="http://schemas.microsoft.com/office/drawing/2014/main" id="{F042B4D7-FCCE-9988-61A0-F4B15093571F}"/>
              </a:ext>
            </a:extLst>
          </p:cNvPr>
          <p:cNvSpPr>
            <a:spLocks noGrp="1"/>
          </p:cNvSpPr>
          <p:nvPr>
            <p:ph idx="11"/>
          </p:nvPr>
        </p:nvSpPr>
        <p:spPr>
          <a:xfrm>
            <a:off x="1280982" y="330740"/>
            <a:ext cx="4815018" cy="621582"/>
          </a:xfrm>
        </p:spPr>
        <p:txBody>
          <a:bodyPr/>
          <a:lstStyle/>
          <a:p>
            <a:r>
              <a:rPr lang="en-US" sz="3200" i="1">
                <a:solidFill>
                  <a:srgbClr val="FF0000"/>
                </a:solidFill>
                <a:latin typeface="Times New Roman" panose="02020603050405020304" pitchFamily="18" charset="0"/>
                <a:cs typeface="Times New Roman" panose="02020603050405020304" pitchFamily="18" charset="0"/>
              </a:rPr>
              <a:t>Điểm nóng Tây Bắc (tiếp):</a:t>
            </a:r>
            <a:endParaRPr lang="en-US" sz="3600"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722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heel(1)">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922B57-440F-9BE7-C89B-77F79A0D2128}"/>
              </a:ext>
            </a:extLst>
          </p:cNvPr>
          <p:cNvSpPr>
            <a:spLocks noGrp="1"/>
          </p:cNvSpPr>
          <p:nvPr>
            <p:ph idx="1"/>
          </p:nvPr>
        </p:nvSpPr>
        <p:spPr>
          <a:xfrm>
            <a:off x="914400" y="952322"/>
            <a:ext cx="5369668" cy="5574938"/>
          </a:xfrm>
        </p:spPr>
        <p:txBody>
          <a:bodyPr/>
          <a:lstStyle/>
          <a:p>
            <a:pPr algn="just">
              <a:lnSpc>
                <a:spcPct val="150000"/>
              </a:lnSpc>
            </a:pPr>
            <a:r>
              <a:rPr lang="vi-VN" sz="2400">
                <a:latin typeface="Times New Roman" panose="02020603050405020304" pitchFamily="18" charset="0"/>
                <a:cs typeface="Times New Roman" panose="02020603050405020304" pitchFamily="18" charset="0"/>
              </a:rPr>
              <a:t>Thủ đoạn mới của chúng là làm hộ chiếu để đi theo con đường hợp pháp qua cửa khẩu; khi ta tăng cường ngăn chặn ở tuyến biên giới Việt - Lào thì chúng chỉ đạo vượt biên qua đường Trung Quốc rồi từ Trung Quốc sang Lào. Sau vụ Mường Nhé, số đối tượng cầm đầu các nhóm liên tiếp tuyên truyền, kích động tái tụ tập để chống phá ở </a:t>
            </a:r>
            <a:r>
              <a:rPr lang="vi-VN" sz="2400" b="1">
                <a:solidFill>
                  <a:srgbClr val="FF0000"/>
                </a:solidFill>
                <a:latin typeface="Times New Roman" panose="02020603050405020304" pitchFamily="18" charset="0"/>
                <a:cs typeface="Times New Roman" panose="02020603050405020304" pitchFamily="18" charset="0"/>
              </a:rPr>
              <a:t>Điện Biên, Lai Châu, Lào Cai.</a:t>
            </a:r>
            <a:endParaRPr lang="en-US" sz="2400" b="1">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EC4F70-882F-F76B-53F8-E19E2F8A1621}"/>
              </a:ext>
            </a:extLst>
          </p:cNvPr>
          <p:cNvSpPr>
            <a:spLocks noGrp="1"/>
          </p:cNvSpPr>
          <p:nvPr>
            <p:ph type="sldNum" sz="quarter" idx="4"/>
          </p:nvPr>
        </p:nvSpPr>
        <p:spPr/>
        <p:txBody>
          <a:bodyPr/>
          <a:lstStyle/>
          <a:p>
            <a:fld id="{294A09A9-5501-47C1-A89A-A340965A2BE2}" type="slidenum">
              <a:rPr lang="en-US" smtClean="0"/>
              <a:pPr/>
              <a:t>22</a:t>
            </a:fld>
            <a:endParaRPr lang="en-US"/>
          </a:p>
        </p:txBody>
      </p:sp>
      <p:sp>
        <p:nvSpPr>
          <p:cNvPr id="8" name="Content Placeholder 7">
            <a:extLst>
              <a:ext uri="{FF2B5EF4-FFF2-40B4-BE49-F238E27FC236}">
                <a16:creationId xmlns:a16="http://schemas.microsoft.com/office/drawing/2014/main" id="{F042B4D7-FCCE-9988-61A0-F4B15093571F}"/>
              </a:ext>
            </a:extLst>
          </p:cNvPr>
          <p:cNvSpPr>
            <a:spLocks noGrp="1"/>
          </p:cNvSpPr>
          <p:nvPr>
            <p:ph idx="11"/>
          </p:nvPr>
        </p:nvSpPr>
        <p:spPr>
          <a:xfrm>
            <a:off x="1280982" y="330740"/>
            <a:ext cx="4815018" cy="621582"/>
          </a:xfrm>
        </p:spPr>
        <p:txBody>
          <a:bodyPr/>
          <a:lstStyle/>
          <a:p>
            <a:r>
              <a:rPr lang="en-US" sz="3200" i="1">
                <a:solidFill>
                  <a:srgbClr val="FF0000"/>
                </a:solidFill>
                <a:latin typeface="Times New Roman" panose="02020603050405020304" pitchFamily="18" charset="0"/>
                <a:cs typeface="Times New Roman" panose="02020603050405020304" pitchFamily="18" charset="0"/>
              </a:rPr>
              <a:t>Điểm nóng Tây Bắc (tiếp):</a:t>
            </a:r>
            <a:endParaRPr lang="en-US" sz="3600" i="1">
              <a:solidFill>
                <a:srgbClr val="FF0000"/>
              </a:solidFill>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949363FF-6E74-4AE7-407A-BF2B7E4F4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0368" y="1141885"/>
            <a:ext cx="5671632" cy="4675255"/>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E7505313-80D7-834E-7088-C418CC111B9F}"/>
              </a:ext>
            </a:extLst>
          </p:cNvPr>
          <p:cNvSpPr txBox="1">
            <a:spLocks/>
          </p:cNvSpPr>
          <p:nvPr/>
        </p:nvSpPr>
        <p:spPr>
          <a:xfrm>
            <a:off x="6561743" y="1317741"/>
            <a:ext cx="5369668" cy="557493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US" sz="24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9101AAE-8814-1EFD-0497-721D3BCB3FC5}"/>
              </a:ext>
            </a:extLst>
          </p:cNvPr>
          <p:cNvSpPr txBox="1"/>
          <p:nvPr/>
        </p:nvSpPr>
        <p:spPr>
          <a:xfrm>
            <a:off x="6248400" y="5966531"/>
            <a:ext cx="5872699" cy="707886"/>
          </a:xfrm>
          <a:prstGeom prst="rect">
            <a:avLst/>
          </a:prstGeom>
          <a:noFill/>
        </p:spPr>
        <p:txBody>
          <a:bodyPr wrap="square">
            <a:spAutoFit/>
          </a:bodyPr>
          <a:lstStyle/>
          <a:p>
            <a:pPr algn="ctr"/>
            <a:r>
              <a:rPr lang="vi-VN" sz="2000" b="1" i="1">
                <a:solidFill>
                  <a:srgbClr val="FF0000"/>
                </a:solidFill>
                <a:effectLst/>
                <a:latin typeface="Times New Roman" panose="02020603050405020304" pitchFamily="18" charset="0"/>
                <a:cs typeface="Times New Roman" panose="02020603050405020304" pitchFamily="18" charset="0"/>
              </a:rPr>
              <a:t>Một số cờ, biểu tượng “Nhà nước - Vương quốc Mông” của tổ chức phản động lưu vong.</a:t>
            </a:r>
            <a:endParaRPr lang="en-US" sz="20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40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heel(1)">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nodePh="1">
                                  <p:stCondLst>
                                    <p:cond delay="0"/>
                                  </p:stCondLst>
                                  <p:endCondLst>
                                    <p:cond evt="begin" delay="0">
                                      <p:tn val="15"/>
                                    </p:cond>
                                  </p:end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922B57-440F-9BE7-C89B-77F79A0D2128}"/>
              </a:ext>
            </a:extLst>
          </p:cNvPr>
          <p:cNvSpPr>
            <a:spLocks noGrp="1"/>
          </p:cNvSpPr>
          <p:nvPr>
            <p:ph idx="1"/>
          </p:nvPr>
        </p:nvSpPr>
        <p:spPr>
          <a:xfrm>
            <a:off x="1167493" y="904673"/>
            <a:ext cx="4663440" cy="4698459"/>
          </a:xfrm>
        </p:spPr>
        <p:txBody>
          <a:bodyPr/>
          <a:lstStyle/>
          <a:p>
            <a:pPr algn="just"/>
            <a:r>
              <a:rPr lang="en-US" sz="3000">
                <a:latin typeface="Times New Roman" panose="02020603050405020304" pitchFamily="18" charset="0"/>
                <a:cs typeface="Times New Roman" panose="02020603050405020304" pitchFamily="18" charset="0"/>
              </a:rPr>
              <a:t>- Chúng ra sức tuyên truyền thành lập nhà nước Đề Ga, chờ thời cơ thuận lợi để tiến hành lật đổ vai trò lãnh đạo của Đảng Cộng sản Việt Nam.</a:t>
            </a:r>
          </a:p>
          <a:p>
            <a:pPr algn="just"/>
            <a:r>
              <a:rPr lang="en-US" sz="3000">
                <a:latin typeface="Times New Roman" panose="02020603050405020304" pitchFamily="18" charset="0"/>
                <a:cs typeface="Times New Roman" panose="02020603050405020304" pitchFamily="18" charset="0"/>
              </a:rPr>
              <a:t>- Sau Tin lành Đề ga, lại xuất hiện tổ chức phản động đội lốt tôn giáo ở Tây Nguyên.</a:t>
            </a:r>
          </a:p>
        </p:txBody>
      </p:sp>
      <p:sp>
        <p:nvSpPr>
          <p:cNvPr id="6" name="Slide Number Placeholder 5">
            <a:extLst>
              <a:ext uri="{FF2B5EF4-FFF2-40B4-BE49-F238E27FC236}">
                <a16:creationId xmlns:a16="http://schemas.microsoft.com/office/drawing/2014/main" id="{58EC4F70-882F-F76B-53F8-E19E2F8A1621}"/>
              </a:ext>
            </a:extLst>
          </p:cNvPr>
          <p:cNvSpPr>
            <a:spLocks noGrp="1"/>
          </p:cNvSpPr>
          <p:nvPr>
            <p:ph type="sldNum" sz="quarter" idx="4"/>
          </p:nvPr>
        </p:nvSpPr>
        <p:spPr/>
        <p:txBody>
          <a:bodyPr/>
          <a:lstStyle/>
          <a:p>
            <a:fld id="{294A09A9-5501-47C1-A89A-A340965A2BE2}" type="slidenum">
              <a:rPr lang="en-US" smtClean="0"/>
              <a:pPr/>
              <a:t>23</a:t>
            </a:fld>
            <a:endParaRPr lang="en-US"/>
          </a:p>
        </p:txBody>
      </p:sp>
      <p:sp>
        <p:nvSpPr>
          <p:cNvPr id="8" name="Content Placeholder 7">
            <a:extLst>
              <a:ext uri="{FF2B5EF4-FFF2-40B4-BE49-F238E27FC236}">
                <a16:creationId xmlns:a16="http://schemas.microsoft.com/office/drawing/2014/main" id="{F042B4D7-FCCE-9988-61A0-F4B15093571F}"/>
              </a:ext>
            </a:extLst>
          </p:cNvPr>
          <p:cNvSpPr>
            <a:spLocks noGrp="1"/>
          </p:cNvSpPr>
          <p:nvPr>
            <p:ph idx="11"/>
          </p:nvPr>
        </p:nvSpPr>
        <p:spPr>
          <a:xfrm>
            <a:off x="1280982" y="283091"/>
            <a:ext cx="4815018" cy="621582"/>
          </a:xfrm>
        </p:spPr>
        <p:txBody>
          <a:bodyPr/>
          <a:lstStyle/>
          <a:p>
            <a:r>
              <a:rPr lang="en-US" sz="2800" i="1">
                <a:solidFill>
                  <a:srgbClr val="FF0000"/>
                </a:solidFill>
                <a:latin typeface="Times New Roman" panose="02020603050405020304" pitchFamily="18" charset="0"/>
                <a:cs typeface="Times New Roman" panose="02020603050405020304" pitchFamily="18" charset="0"/>
              </a:rPr>
              <a:t>Ở Tây Nguyên:</a:t>
            </a:r>
          </a:p>
        </p:txBody>
      </p:sp>
      <p:pic>
        <p:nvPicPr>
          <p:cNvPr id="1026" name="Picture 2">
            <a:extLst>
              <a:ext uri="{FF2B5EF4-FFF2-40B4-BE49-F238E27FC236}">
                <a16:creationId xmlns:a16="http://schemas.microsoft.com/office/drawing/2014/main" id="{0D05E5D0-7C13-0D74-DD35-84061BEF4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904673"/>
            <a:ext cx="6096000" cy="5953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66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heel(1)">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922B57-440F-9BE7-C89B-77F79A0D2128}"/>
              </a:ext>
            </a:extLst>
          </p:cNvPr>
          <p:cNvSpPr>
            <a:spLocks noGrp="1"/>
          </p:cNvSpPr>
          <p:nvPr>
            <p:ph idx="1"/>
          </p:nvPr>
        </p:nvSpPr>
        <p:spPr>
          <a:xfrm>
            <a:off x="1167492" y="952322"/>
            <a:ext cx="4688559" cy="5574938"/>
          </a:xfrm>
        </p:spPr>
        <p:txBody>
          <a:bodyPr/>
          <a:lstStyle/>
          <a:p>
            <a:pPr algn="just">
              <a:lnSpc>
                <a:spcPct val="100000"/>
              </a:lnSpc>
            </a:pPr>
            <a:r>
              <a:rPr lang="en-US" sz="2600">
                <a:latin typeface="Times New Roman" panose="02020603050405020304" pitchFamily="18" charset="0"/>
                <a:cs typeface="Times New Roman" panose="02020603050405020304" pitchFamily="18" charset="0"/>
              </a:rPr>
              <a:t>	</a:t>
            </a:r>
            <a:r>
              <a:rPr lang="vi-VN" sz="2600">
                <a:latin typeface="Times New Roman" panose="02020603050405020304" pitchFamily="18" charset="0"/>
                <a:cs typeface="Times New Roman" panose="02020603050405020304" pitchFamily="18" charset="0"/>
              </a:rPr>
              <a:t>FULRO là tên gọi tắt theo cách ghép những chữ cái đứng đầu các từ tiếng Pháp: Front Unifie de Lutte des Races Opprimees </a:t>
            </a:r>
            <a:r>
              <a:rPr lang="vi-VN" sz="2600" b="1">
                <a:solidFill>
                  <a:srgbClr val="FF0000"/>
                </a:solidFill>
                <a:latin typeface="Times New Roman" panose="02020603050405020304" pitchFamily="18" charset="0"/>
                <a:cs typeface="Times New Roman" panose="02020603050405020304" pitchFamily="18" charset="0"/>
              </a:rPr>
              <a:t>(Mặt trận thống nhất đấu tranh của các dân tộc bị áp bức)</a:t>
            </a:r>
            <a:r>
              <a:rPr lang="vi-VN" sz="2600">
                <a:latin typeface="Times New Roman" panose="02020603050405020304" pitchFamily="18" charset="0"/>
                <a:cs typeface="Times New Roman" panose="02020603050405020304" pitchFamily="18" charset="0"/>
              </a:rPr>
              <a:t>, là một tổ chức chính trị phản động có vũ trang, đã tồn tại dai dẳng trong nhiều thập kỷ qua, câu kết với các thế lực thù địch lợi dụng vấn đề tôn giáo, dân tộc để chống phá cách mạng nước ta.</a:t>
            </a:r>
            <a:endParaRPr lang="en-US" sz="260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EC4F70-882F-F76B-53F8-E19E2F8A1621}"/>
              </a:ext>
            </a:extLst>
          </p:cNvPr>
          <p:cNvSpPr>
            <a:spLocks noGrp="1"/>
          </p:cNvSpPr>
          <p:nvPr>
            <p:ph type="sldNum" sz="quarter" idx="4"/>
          </p:nvPr>
        </p:nvSpPr>
        <p:spPr/>
        <p:txBody>
          <a:bodyPr/>
          <a:lstStyle/>
          <a:p>
            <a:fld id="{294A09A9-5501-47C1-A89A-A340965A2BE2}" type="slidenum">
              <a:rPr lang="en-US" smtClean="0"/>
              <a:pPr/>
              <a:t>24</a:t>
            </a:fld>
            <a:endParaRPr lang="en-US"/>
          </a:p>
        </p:txBody>
      </p:sp>
      <p:sp>
        <p:nvSpPr>
          <p:cNvPr id="8" name="Content Placeholder 7">
            <a:extLst>
              <a:ext uri="{FF2B5EF4-FFF2-40B4-BE49-F238E27FC236}">
                <a16:creationId xmlns:a16="http://schemas.microsoft.com/office/drawing/2014/main" id="{F042B4D7-FCCE-9988-61A0-F4B15093571F}"/>
              </a:ext>
            </a:extLst>
          </p:cNvPr>
          <p:cNvSpPr>
            <a:spLocks noGrp="1"/>
          </p:cNvSpPr>
          <p:nvPr>
            <p:ph idx="11"/>
          </p:nvPr>
        </p:nvSpPr>
        <p:spPr>
          <a:xfrm>
            <a:off x="1280982" y="330740"/>
            <a:ext cx="4815018" cy="621582"/>
          </a:xfrm>
        </p:spPr>
        <p:txBody>
          <a:bodyPr/>
          <a:lstStyle/>
          <a:p>
            <a:r>
              <a:rPr lang="en-US" sz="3200" i="1">
                <a:solidFill>
                  <a:srgbClr val="FF0000"/>
                </a:solidFill>
                <a:latin typeface="Times New Roman" panose="02020603050405020304" pitchFamily="18" charset="0"/>
                <a:cs typeface="Times New Roman" panose="02020603050405020304" pitchFamily="18" charset="0"/>
              </a:rPr>
              <a:t>Điểm nóng Tây Nguyên:</a:t>
            </a:r>
            <a:endParaRPr lang="en-US" sz="3600" i="1">
              <a:solidFill>
                <a:srgbClr val="FF0000"/>
              </a:solidFill>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2393234F-F28F-4ADA-94F5-9B9B0B5A8D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4612" y="1009650"/>
            <a:ext cx="5927387" cy="48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93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heel(1)">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922B57-440F-9BE7-C89B-77F79A0D2128}"/>
              </a:ext>
            </a:extLst>
          </p:cNvPr>
          <p:cNvSpPr>
            <a:spLocks noGrp="1"/>
          </p:cNvSpPr>
          <p:nvPr>
            <p:ph idx="1"/>
          </p:nvPr>
        </p:nvSpPr>
        <p:spPr>
          <a:xfrm>
            <a:off x="1167492" y="952322"/>
            <a:ext cx="10447333" cy="5574938"/>
          </a:xfrm>
        </p:spPr>
        <p:txBody>
          <a:bodyPr/>
          <a:lstStyle/>
          <a:p>
            <a:pPr algn="just">
              <a:lnSpc>
                <a:spcPct val="100000"/>
              </a:lnSpc>
            </a:pPr>
            <a:r>
              <a:rPr lang="en-US" sz="3000">
                <a:latin typeface="Times New Roman" panose="02020603050405020304" pitchFamily="18" charset="0"/>
                <a:cs typeface="Times New Roman" panose="02020603050405020304" pitchFamily="18" charset="0"/>
              </a:rPr>
              <a:t>	</a:t>
            </a:r>
            <a:r>
              <a:rPr lang="vi-VN" sz="3000">
                <a:latin typeface="Times New Roman" panose="02020603050405020304" pitchFamily="18" charset="0"/>
                <a:cs typeface="Times New Roman" panose="02020603050405020304" pitchFamily="18" charset="0"/>
              </a:rPr>
              <a:t>Theo thống kê, hiện có 5 tổ chức Fulro lưu vong ở Mỹ, trong đó, hoạt động mạnh là tổ chức Hội những người miền núi – MFI của Ksor Kơk và tổ chức Nhân quyền người Thượng – MHRO của Nay Rông. MFI (Montagnard Foundation Inc), thành lập năm 1992, tại Spartanburg, bang Nam Carolina, Hoa Kỳ, là tiền thân của tổ chức “Nhà nước Đề Ga độc lập”.</a:t>
            </a:r>
          </a:p>
          <a:p>
            <a:pPr algn="just">
              <a:lnSpc>
                <a:spcPct val="100000"/>
              </a:lnSpc>
            </a:pPr>
            <a:r>
              <a:rPr lang="en-US" sz="3000">
                <a:latin typeface="Times New Roman" panose="02020603050405020304" pitchFamily="18" charset="0"/>
                <a:cs typeface="Times New Roman" panose="02020603050405020304" pitchFamily="18" charset="0"/>
              </a:rPr>
              <a:t>	</a:t>
            </a:r>
            <a:r>
              <a:rPr lang="vi-VN" sz="3000">
                <a:latin typeface="Times New Roman" panose="02020603050405020304" pitchFamily="18" charset="0"/>
                <a:cs typeface="Times New Roman" panose="02020603050405020304" pitchFamily="18" charset="0"/>
              </a:rPr>
              <a:t>Cầm đầu tổ chức là “Tổng thống” tự phong Ksor Kơk. “Nhà nước Đề Ga độc lập” được thành lập với mục đích là đấu tranh đòi lại đất Tây Nguyên, lập “Nhà nước Đề Ga” của người Tây Nguyên. Một số đối tượng FULRO, cơ sở Fulro cũ và một số đồng bào nhận thức còn mơ hồ tham gia vào tổ chức “Nhà nước Đề Ga” do chúng lập ra với quy mô lớn và bộ khung khá hoàn chỉnh.</a:t>
            </a:r>
          </a:p>
        </p:txBody>
      </p:sp>
      <p:sp>
        <p:nvSpPr>
          <p:cNvPr id="6" name="Slide Number Placeholder 5">
            <a:extLst>
              <a:ext uri="{FF2B5EF4-FFF2-40B4-BE49-F238E27FC236}">
                <a16:creationId xmlns:a16="http://schemas.microsoft.com/office/drawing/2014/main" id="{58EC4F70-882F-F76B-53F8-E19E2F8A1621}"/>
              </a:ext>
            </a:extLst>
          </p:cNvPr>
          <p:cNvSpPr>
            <a:spLocks noGrp="1"/>
          </p:cNvSpPr>
          <p:nvPr>
            <p:ph type="sldNum" sz="quarter" idx="4"/>
          </p:nvPr>
        </p:nvSpPr>
        <p:spPr/>
        <p:txBody>
          <a:bodyPr/>
          <a:lstStyle/>
          <a:p>
            <a:fld id="{294A09A9-5501-47C1-A89A-A340965A2BE2}" type="slidenum">
              <a:rPr lang="en-US" smtClean="0"/>
              <a:pPr/>
              <a:t>25</a:t>
            </a:fld>
            <a:endParaRPr lang="en-US"/>
          </a:p>
        </p:txBody>
      </p:sp>
      <p:sp>
        <p:nvSpPr>
          <p:cNvPr id="8" name="Content Placeholder 7">
            <a:extLst>
              <a:ext uri="{FF2B5EF4-FFF2-40B4-BE49-F238E27FC236}">
                <a16:creationId xmlns:a16="http://schemas.microsoft.com/office/drawing/2014/main" id="{F042B4D7-FCCE-9988-61A0-F4B15093571F}"/>
              </a:ext>
            </a:extLst>
          </p:cNvPr>
          <p:cNvSpPr>
            <a:spLocks noGrp="1"/>
          </p:cNvSpPr>
          <p:nvPr>
            <p:ph idx="11"/>
          </p:nvPr>
        </p:nvSpPr>
        <p:spPr>
          <a:xfrm>
            <a:off x="1280982" y="330740"/>
            <a:ext cx="4815018" cy="621582"/>
          </a:xfrm>
        </p:spPr>
        <p:txBody>
          <a:bodyPr/>
          <a:lstStyle/>
          <a:p>
            <a:r>
              <a:rPr lang="en-US" sz="2800" i="1">
                <a:solidFill>
                  <a:srgbClr val="FF0000"/>
                </a:solidFill>
                <a:latin typeface="Times New Roman" panose="02020603050405020304" pitchFamily="18" charset="0"/>
                <a:cs typeface="Times New Roman" panose="02020603050405020304" pitchFamily="18" charset="0"/>
              </a:rPr>
              <a:t>Điểm nóng Tây Nguyên:</a:t>
            </a:r>
            <a:endParaRPr lang="en-US" sz="3200"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201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heel(1)">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797668" y="457200"/>
            <a:ext cx="11147898" cy="1429966"/>
          </a:xfrm>
        </p:spPr>
        <p:txBody>
          <a:bodyPr/>
          <a:lstStyle/>
          <a:p>
            <a:pPr algn="just"/>
            <a:r>
              <a:rPr lang="vi-VN" sz="3800" i="1">
                <a:solidFill>
                  <a:srgbClr val="C00000"/>
                </a:solidFill>
                <a:latin typeface="Times New Roman" panose="02020603050405020304" pitchFamily="18" charset="0"/>
                <a:cs typeface="Times New Roman" panose="02020603050405020304" pitchFamily="18" charset="0"/>
              </a:rPr>
              <a:t>“Nhà nước Đề ga độc lập”</a:t>
            </a:r>
            <a:r>
              <a:rPr lang="en-US" sz="3800" i="1">
                <a:solidFill>
                  <a:srgbClr val="C00000"/>
                </a:solidFill>
                <a:latin typeface="Times New Roman" panose="02020603050405020304" pitchFamily="18" charset="0"/>
                <a:cs typeface="Times New Roman" panose="02020603050405020304" pitchFamily="18" charset="0"/>
              </a:rPr>
              <a:t> </a:t>
            </a:r>
            <a:r>
              <a:rPr lang="vi-VN" sz="3800" i="1">
                <a:solidFill>
                  <a:srgbClr val="C00000"/>
                </a:solidFill>
                <a:latin typeface="Times New Roman" panose="02020603050405020304" pitchFamily="18" charset="0"/>
                <a:cs typeface="Times New Roman" panose="02020603050405020304" pitchFamily="18" charset="0"/>
              </a:rPr>
              <a:t>dùng tổ chức “Tin lành Đề ga” làm công cụ phát triển lực lượng chống phá trong nước</a:t>
            </a:r>
            <a:r>
              <a:rPr lang="en-US" sz="3800" i="1">
                <a:solidFill>
                  <a:srgbClr val="C00000"/>
                </a:solidFill>
                <a:latin typeface="Times New Roman" panose="02020603050405020304" pitchFamily="18" charset="0"/>
                <a:cs typeface="Times New Roman" panose="02020603050405020304" pitchFamily="18" charset="0"/>
              </a:rPr>
              <a:t> (gây ra các vụ bạo loạn năm 2001, 2004, 2008)</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pPr algn="ctr"/>
            <a:r>
              <a:rPr lang="en-US">
                <a:highlight>
                  <a:srgbClr val="FFFF00"/>
                </a:highlight>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pPr algn="just"/>
            <a:r>
              <a:rPr lang="en-US" sz="2600">
                <a:latin typeface="Times New Roman" panose="02020603050405020304" pitchFamily="18" charset="0"/>
                <a:cs typeface="Times New Roman" panose="02020603050405020304" pitchFamily="18" charset="0"/>
              </a:rPr>
              <a:t>C</a:t>
            </a:r>
            <a:r>
              <a:rPr lang="vi-VN" sz="2600">
                <a:latin typeface="Times New Roman" panose="02020603050405020304" pitchFamily="18" charset="0"/>
                <a:cs typeface="Times New Roman" panose="02020603050405020304" pitchFamily="18" charset="0"/>
              </a:rPr>
              <a:t>ác đối tượng </a:t>
            </a:r>
            <a:r>
              <a:rPr lang="vi-VN" sz="2600" b="1">
                <a:solidFill>
                  <a:srgbClr val="FF0000"/>
                </a:solidFill>
                <a:latin typeface="Times New Roman" panose="02020603050405020304" pitchFamily="18" charset="0"/>
                <a:cs typeface="Times New Roman" panose="02020603050405020304" pitchFamily="18" charset="0"/>
              </a:rPr>
              <a:t>Fulro</a:t>
            </a:r>
            <a:r>
              <a:rPr lang="vi-VN" sz="2600">
                <a:latin typeface="Times New Roman" panose="02020603050405020304" pitchFamily="18" charset="0"/>
                <a:cs typeface="Times New Roman" panose="02020603050405020304" pitchFamily="18" charset="0"/>
              </a:rPr>
              <a:t> lưu vong lại tiếp tục dựng lên các tổ chức phản động đội lốt tôn giáo dưới các tên gọi khác nhau như </a:t>
            </a:r>
            <a:r>
              <a:rPr lang="vi-VN" sz="2600" b="1">
                <a:solidFill>
                  <a:srgbClr val="0070C0"/>
                </a:solidFill>
                <a:latin typeface="Times New Roman" panose="02020603050405020304" pitchFamily="18" charset="0"/>
                <a:cs typeface="Times New Roman" panose="02020603050405020304" pitchFamily="18" charset="0"/>
              </a:rPr>
              <a:t>“Giáo hội Tin lành đấng Christ Việt Nam”</a:t>
            </a:r>
            <a:r>
              <a:rPr lang="vi-VN" sz="2600" b="1">
                <a:latin typeface="Times New Roman" panose="02020603050405020304" pitchFamily="18" charset="0"/>
                <a:cs typeface="Times New Roman" panose="02020603050405020304" pitchFamily="18" charset="0"/>
              </a:rPr>
              <a:t>, </a:t>
            </a:r>
            <a:r>
              <a:rPr lang="vi-VN" sz="2600" b="1">
                <a:solidFill>
                  <a:srgbClr val="FF0000"/>
                </a:solidFill>
                <a:latin typeface="Times New Roman" panose="02020603050405020304" pitchFamily="18" charset="0"/>
                <a:cs typeface="Times New Roman" panose="02020603050405020304" pitchFamily="18" charset="0"/>
              </a:rPr>
              <a:t>“Giáo hội Tin lành đấng Christ Tây Nguyên”.</a:t>
            </a:r>
            <a:endParaRPr lang="en-US" sz="2600" b="1">
              <a:solidFill>
                <a:srgbClr val="FF0000"/>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pPr algn="ctr"/>
            <a:r>
              <a:rPr lang="en-US">
                <a:highlight>
                  <a:srgbClr val="FFFF00"/>
                </a:highlight>
                <a:latin typeface="Times New Roman" panose="02020603050405020304" pitchFamily="18" charset="0"/>
                <a:cs typeface="Times New Roman" panose="02020603050405020304" pitchFamily="18" charset="0"/>
              </a:rPr>
              <a:t>2</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Autofit/>
          </a:bodyPr>
          <a:lstStyle/>
          <a:p>
            <a:pPr algn="just"/>
            <a:r>
              <a:rPr lang="vi-VN" sz="2400">
                <a:latin typeface="Times New Roman" panose="02020603050405020304" pitchFamily="18" charset="0"/>
                <a:cs typeface="Times New Roman" panose="02020603050405020304" pitchFamily="18" charset="0"/>
              </a:rPr>
              <a:t>Tổ chức </a:t>
            </a:r>
            <a:r>
              <a:rPr lang="vi-VN" sz="2400" b="1">
                <a:solidFill>
                  <a:srgbClr val="FF0000"/>
                </a:solidFill>
                <a:latin typeface="Times New Roman" panose="02020603050405020304" pitchFamily="18" charset="0"/>
                <a:cs typeface="Times New Roman" panose="02020603050405020304" pitchFamily="18" charset="0"/>
              </a:rPr>
              <a:t>“Tin lành Đấng Christ”</a:t>
            </a:r>
            <a:r>
              <a:rPr lang="vi-VN" sz="2400">
                <a:latin typeface="Times New Roman" panose="02020603050405020304" pitchFamily="18" charset="0"/>
                <a:cs typeface="Times New Roman" panose="02020603050405020304" pitchFamily="18" charset="0"/>
              </a:rPr>
              <a:t> do </a:t>
            </a:r>
            <a:r>
              <a:rPr lang="vi-VN" sz="2400" b="1">
                <a:solidFill>
                  <a:srgbClr val="FF0000"/>
                </a:solidFill>
                <a:latin typeface="Times New Roman" panose="02020603050405020304" pitchFamily="18" charset="0"/>
                <a:cs typeface="Times New Roman" panose="02020603050405020304" pitchFamily="18" charset="0"/>
              </a:rPr>
              <a:t>Y Hin Niê</a:t>
            </a:r>
            <a:r>
              <a:rPr lang="vi-VN" sz="2400">
                <a:latin typeface="Times New Roman" panose="02020603050405020304" pitchFamily="18" charset="0"/>
                <a:cs typeface="Times New Roman" panose="02020603050405020304" pitchFamily="18" charset="0"/>
              </a:rPr>
              <a:t>, Mục sư Tin lành, sinh năm 1952 (dân tộc Êđê, gốc Đ</a:t>
            </a:r>
            <a:r>
              <a:rPr lang="en-US" sz="2400">
                <a:latin typeface="Times New Roman" panose="02020603050405020304" pitchFamily="18" charset="0"/>
                <a:cs typeface="Times New Roman" panose="02020603050405020304" pitchFamily="18" charset="0"/>
              </a:rPr>
              <a:t>ắ</a:t>
            </a:r>
            <a:r>
              <a:rPr lang="vi-VN" sz="2400">
                <a:latin typeface="Times New Roman" panose="02020603050405020304" pitchFamily="18" charset="0"/>
                <a:cs typeface="Times New Roman" panose="02020603050405020304" pitchFamily="18" charset="0"/>
              </a:rPr>
              <a:t>k L</a:t>
            </a:r>
            <a:r>
              <a:rPr lang="en-US" sz="2400">
                <a:latin typeface="Times New Roman" panose="02020603050405020304" pitchFamily="18" charset="0"/>
                <a:cs typeface="Times New Roman" panose="02020603050405020304" pitchFamily="18" charset="0"/>
              </a:rPr>
              <a:t>ắ</a:t>
            </a:r>
            <a:r>
              <a:rPr lang="vi-VN" sz="2400">
                <a:latin typeface="Times New Roman" panose="02020603050405020304" pitchFamily="18" charset="0"/>
                <a:cs typeface="Times New Roman" panose="02020603050405020304" pitchFamily="18" charset="0"/>
              </a:rPr>
              <a:t>k, nguyên Đại tá, Bộ trưởng ngoại giao Fulro III, lưu vong ở Mỹ) cầm đầu, có trụ sở chính tại North Carolina, Mỹ và một số chi nhánh tại Mỹ, Canada.</a:t>
            </a:r>
            <a:endParaRPr lang="en-US" sz="3600">
              <a:latin typeface="Times New Roman" panose="02020603050405020304" pitchFamily="18" charset="0"/>
              <a:cs typeface="Times New Roman" panose="02020603050405020304" pitchFamily="18" charset="0"/>
            </a:endParaRPr>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pPr algn="ctr"/>
            <a:r>
              <a:rPr lang="en-US">
                <a:highlight>
                  <a:srgbClr val="FFFF00"/>
                </a:highlight>
                <a:latin typeface="Times New Roman" panose="02020603050405020304" pitchFamily="18" charset="0"/>
                <a:cs typeface="Times New Roman" panose="02020603050405020304" pitchFamily="18" charset="0"/>
              </a:rPr>
              <a:t>3</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pPr algn="just">
              <a:lnSpc>
                <a:spcPct val="100000"/>
              </a:lnSpc>
              <a:spcBef>
                <a:spcPts val="0"/>
              </a:spcBef>
            </a:pPr>
            <a:r>
              <a:rPr lang="vi-VN" sz="2600">
                <a:latin typeface="Times New Roman" panose="02020603050405020304" pitchFamily="18" charset="0"/>
                <a:cs typeface="Times New Roman" panose="02020603050405020304" pitchFamily="18" charset="0"/>
              </a:rPr>
              <a:t>Mục tiêu của chúng là thông qua tổ chức này để tập hợp lực lượng, kích động ly khai, tự trị, tiến tới thành lập </a:t>
            </a:r>
            <a:r>
              <a:rPr lang="vi-VN" sz="2600" b="1">
                <a:solidFill>
                  <a:srgbClr val="FF0000"/>
                </a:solidFill>
                <a:latin typeface="Times New Roman" panose="02020603050405020304" pitchFamily="18" charset="0"/>
                <a:cs typeface="Times New Roman" panose="02020603050405020304" pitchFamily="18" charset="0"/>
              </a:rPr>
              <a:t>“tôn giáo riêng”</a:t>
            </a:r>
            <a:r>
              <a:rPr lang="vi-VN" sz="2600">
                <a:latin typeface="Times New Roman" panose="02020603050405020304" pitchFamily="18" charset="0"/>
                <a:cs typeface="Times New Roman" panose="02020603050405020304" pitchFamily="18" charset="0"/>
              </a:rPr>
              <a:t>, </a:t>
            </a:r>
            <a:r>
              <a:rPr lang="vi-VN" sz="2600" b="1">
                <a:solidFill>
                  <a:srgbClr val="FF0000"/>
                </a:solidFill>
                <a:latin typeface="Times New Roman" panose="02020603050405020304" pitchFamily="18" charset="0"/>
                <a:cs typeface="Times New Roman" panose="02020603050405020304" pitchFamily="18" charset="0"/>
              </a:rPr>
              <a:t>“Nhà nước riêng” </a:t>
            </a:r>
            <a:r>
              <a:rPr lang="vi-VN" sz="2600">
                <a:latin typeface="Times New Roman" panose="02020603050405020304" pitchFamily="18" charset="0"/>
                <a:cs typeface="Times New Roman" panose="02020603050405020304" pitchFamily="18" charset="0"/>
              </a:rPr>
              <a:t>của người dân tộc thiểu số Tây Nguyên.</a:t>
            </a:r>
            <a:endParaRPr lang="en-US" sz="260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26</a:t>
            </a:fld>
            <a:endParaRPr lang="en-US"/>
          </a:p>
        </p:txBody>
      </p:sp>
    </p:spTree>
    <p:extLst>
      <p:ext uri="{BB962C8B-B14F-4D97-AF65-F5344CB8AC3E}">
        <p14:creationId xmlns:p14="http://schemas.microsoft.com/office/powerpoint/2010/main" val="204504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circle(in)">
                                      <p:cBhvr>
                                        <p:cTn id="12" dur="20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heel(1)">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wheel(1)">
                                      <p:cBhvr>
                                        <p:cTn id="22" dur="20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heel(1)">
                                      <p:cBhvr>
                                        <p:cTn id="27" dur="20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wheel(1)">
                                      <p:cBhvr>
                                        <p:cTn id="32" dur="2000"/>
                                        <p:tgtEl>
                                          <p:spTgt spid="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wheel(1)">
                                      <p:cBhvr>
                                        <p:cTn id="37" dur="2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5727-2C24-0531-E91C-FADEA127E906}"/>
              </a:ext>
            </a:extLst>
          </p:cNvPr>
          <p:cNvSpPr>
            <a:spLocks noGrp="1"/>
          </p:cNvSpPr>
          <p:nvPr>
            <p:ph type="title"/>
          </p:nvPr>
        </p:nvSpPr>
        <p:spPr>
          <a:xfrm>
            <a:off x="1167492" y="381000"/>
            <a:ext cx="10437606" cy="679315"/>
          </a:xfrm>
        </p:spPr>
        <p:txBody>
          <a:bodyPr/>
          <a:lstStyle/>
          <a:p>
            <a:r>
              <a:rPr lang="vi-VN" sz="4000" i="1">
                <a:solidFill>
                  <a:srgbClr val="C00000"/>
                </a:solidFill>
                <a:latin typeface="Times New Roman" panose="02020603050405020304" pitchFamily="18" charset="0"/>
                <a:cs typeface="Times New Roman" panose="02020603050405020304" pitchFamily="18" charset="0"/>
              </a:rPr>
              <a:t>“Nhà nước Đề ga độc lập”</a:t>
            </a:r>
            <a:r>
              <a:rPr lang="en-US" sz="4000" i="1">
                <a:solidFill>
                  <a:srgbClr val="C00000"/>
                </a:solidFill>
                <a:latin typeface="Times New Roman" panose="02020603050405020304" pitchFamily="18" charset="0"/>
                <a:cs typeface="Times New Roman" panose="02020603050405020304" pitchFamily="18" charset="0"/>
              </a:rPr>
              <a:t> ở Tây Nguyên (tiếp)</a:t>
            </a:r>
            <a:endParaRPr lang="en-US" sz="4000" i="1">
              <a:solidFill>
                <a:srgbClr val="00B0F0"/>
              </a:solidFill>
            </a:endParaRPr>
          </a:p>
        </p:txBody>
      </p:sp>
      <p:sp>
        <p:nvSpPr>
          <p:cNvPr id="3" name="Content Placeholder 2">
            <a:extLst>
              <a:ext uri="{FF2B5EF4-FFF2-40B4-BE49-F238E27FC236}">
                <a16:creationId xmlns:a16="http://schemas.microsoft.com/office/drawing/2014/main" id="{5D922B57-440F-9BE7-C89B-77F79A0D2128}"/>
              </a:ext>
            </a:extLst>
          </p:cNvPr>
          <p:cNvSpPr>
            <a:spLocks noGrp="1"/>
          </p:cNvSpPr>
          <p:nvPr>
            <p:ph idx="1"/>
          </p:nvPr>
        </p:nvSpPr>
        <p:spPr>
          <a:xfrm>
            <a:off x="1167493" y="1254869"/>
            <a:ext cx="4663440" cy="4348264"/>
          </a:xfrm>
        </p:spPr>
        <p:txBody>
          <a:bodyPr/>
          <a:lstStyle/>
          <a:p>
            <a:pPr algn="just">
              <a:lnSpc>
                <a:spcPct val="100000"/>
              </a:lnSpc>
              <a:spcBef>
                <a:spcPts val="0"/>
              </a:spcBef>
            </a:pPr>
            <a:r>
              <a:rPr lang="en-US" sz="2600">
                <a:latin typeface="Times New Roman" panose="02020603050405020304" pitchFamily="18" charset="0"/>
                <a:cs typeface="Times New Roman" panose="02020603050405020304" pitchFamily="18" charset="0"/>
              </a:rPr>
              <a:t>V</a:t>
            </a:r>
            <a:r>
              <a:rPr lang="vi-VN" sz="2600">
                <a:latin typeface="Times New Roman" panose="02020603050405020304" pitchFamily="18" charset="0"/>
                <a:cs typeface="Times New Roman" panose="02020603050405020304" pitchFamily="18" charset="0"/>
              </a:rPr>
              <a:t>ào tháng 5/2017, </a:t>
            </a:r>
            <a:r>
              <a:rPr lang="en-US" sz="2600">
                <a:latin typeface="Times New Roman" panose="02020603050405020304" pitchFamily="18" charset="0"/>
                <a:cs typeface="Times New Roman" panose="02020603050405020304" pitchFamily="18" charset="0"/>
              </a:rPr>
              <a:t>theo chỉ đạo của Y Hin Niê </a:t>
            </a:r>
            <a:r>
              <a:rPr lang="vi-VN" sz="2600">
                <a:latin typeface="Times New Roman" panose="02020603050405020304" pitchFamily="18" charset="0"/>
                <a:cs typeface="Times New Roman" panose="02020603050405020304" pitchFamily="18" charset="0"/>
              </a:rPr>
              <a:t>một tổ chức phản động được nhen nhóm thành lập trong nước với tên gọi </a:t>
            </a:r>
            <a:r>
              <a:rPr lang="vi-VN" sz="2600" b="1">
                <a:solidFill>
                  <a:srgbClr val="FF0000"/>
                </a:solidFill>
                <a:latin typeface="Times New Roman" panose="02020603050405020304" pitchFamily="18" charset="0"/>
                <a:cs typeface="Times New Roman" panose="02020603050405020304" pitchFamily="18" charset="0"/>
              </a:rPr>
              <a:t>“Giáo hội Tin lành đấng Christ Việt Nam - ECCV”</a:t>
            </a:r>
            <a:r>
              <a:rPr lang="vi-VN" sz="2600">
                <a:latin typeface="Times New Roman" panose="02020603050405020304" pitchFamily="18" charset="0"/>
                <a:cs typeface="Times New Roman" panose="02020603050405020304" pitchFamily="18" charset="0"/>
              </a:rPr>
              <a:t>, Ban điều hành” gồm 04 đối tượng đều trú tại tỉnh Đ</a:t>
            </a:r>
            <a:r>
              <a:rPr lang="en-US" sz="2600">
                <a:latin typeface="Times New Roman" panose="02020603050405020304" pitchFamily="18" charset="0"/>
                <a:cs typeface="Times New Roman" panose="02020603050405020304" pitchFamily="18" charset="0"/>
              </a:rPr>
              <a:t>ắ</a:t>
            </a:r>
            <a:r>
              <a:rPr lang="vi-VN" sz="2600">
                <a:latin typeface="Times New Roman" panose="02020603050405020304" pitchFamily="18" charset="0"/>
                <a:cs typeface="Times New Roman" panose="02020603050405020304" pitchFamily="18" charset="0"/>
              </a:rPr>
              <a:t>k L</a:t>
            </a:r>
            <a:r>
              <a:rPr lang="en-US" sz="2600">
                <a:latin typeface="Times New Roman" panose="02020603050405020304" pitchFamily="18" charset="0"/>
                <a:cs typeface="Times New Roman" panose="02020603050405020304" pitchFamily="18" charset="0"/>
              </a:rPr>
              <a:t>ắ</a:t>
            </a:r>
            <a:r>
              <a:rPr lang="vi-VN" sz="2600">
                <a:latin typeface="Times New Roman" panose="02020603050405020304" pitchFamily="18" charset="0"/>
                <a:cs typeface="Times New Roman" panose="02020603050405020304" pitchFamily="18" charset="0"/>
              </a:rPr>
              <a:t>k, do Y Jôl Bkrông (con trai Y Hin Niê) làm Hội trưởng, có 22 “hội thánh” tại 05 tỉnh (Đ</a:t>
            </a:r>
            <a:r>
              <a:rPr lang="en-US" sz="2600">
                <a:latin typeface="Times New Roman" panose="02020603050405020304" pitchFamily="18" charset="0"/>
                <a:cs typeface="Times New Roman" panose="02020603050405020304" pitchFamily="18" charset="0"/>
              </a:rPr>
              <a:t>ắ</a:t>
            </a:r>
            <a:r>
              <a:rPr lang="vi-VN" sz="2600">
                <a:latin typeface="Times New Roman" panose="02020603050405020304" pitchFamily="18" charset="0"/>
                <a:cs typeface="Times New Roman" panose="02020603050405020304" pitchFamily="18" charset="0"/>
              </a:rPr>
              <a:t>k L</a:t>
            </a:r>
            <a:r>
              <a:rPr lang="en-US" sz="2600">
                <a:latin typeface="Times New Roman" panose="02020603050405020304" pitchFamily="18" charset="0"/>
                <a:cs typeface="Times New Roman" panose="02020603050405020304" pitchFamily="18" charset="0"/>
              </a:rPr>
              <a:t>ắ</a:t>
            </a:r>
            <a:r>
              <a:rPr lang="vi-VN" sz="2600">
                <a:latin typeface="Times New Roman" panose="02020603050405020304" pitchFamily="18" charset="0"/>
                <a:cs typeface="Times New Roman" panose="02020603050405020304" pitchFamily="18" charset="0"/>
              </a:rPr>
              <a:t>k, Bình Phước, Lâm Đồng; Kon Tum; Trà Vinh), tập trung chủ yếu ở Đ</a:t>
            </a:r>
            <a:r>
              <a:rPr lang="en-US" sz="2600">
                <a:latin typeface="Times New Roman" panose="02020603050405020304" pitchFamily="18" charset="0"/>
                <a:cs typeface="Times New Roman" panose="02020603050405020304" pitchFamily="18" charset="0"/>
              </a:rPr>
              <a:t>ắ</a:t>
            </a:r>
            <a:r>
              <a:rPr lang="vi-VN" sz="2600">
                <a:latin typeface="Times New Roman" panose="02020603050405020304" pitchFamily="18" charset="0"/>
                <a:cs typeface="Times New Roman" panose="02020603050405020304" pitchFamily="18" charset="0"/>
              </a:rPr>
              <a:t>k L</a:t>
            </a:r>
            <a:r>
              <a:rPr lang="en-US" sz="2600">
                <a:latin typeface="Times New Roman" panose="02020603050405020304" pitchFamily="18" charset="0"/>
                <a:cs typeface="Times New Roman" panose="02020603050405020304" pitchFamily="18" charset="0"/>
              </a:rPr>
              <a:t>ắ</a:t>
            </a:r>
            <a:r>
              <a:rPr lang="vi-VN" sz="2600">
                <a:latin typeface="Times New Roman" panose="02020603050405020304" pitchFamily="18" charset="0"/>
                <a:cs typeface="Times New Roman" panose="02020603050405020304" pitchFamily="18" charset="0"/>
              </a:rPr>
              <a:t>k.</a:t>
            </a:r>
            <a:endParaRPr lang="en-US" sz="260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EC4F70-882F-F76B-53F8-E19E2F8A1621}"/>
              </a:ext>
            </a:extLst>
          </p:cNvPr>
          <p:cNvSpPr>
            <a:spLocks noGrp="1"/>
          </p:cNvSpPr>
          <p:nvPr>
            <p:ph type="sldNum" sz="quarter" idx="4"/>
          </p:nvPr>
        </p:nvSpPr>
        <p:spPr/>
        <p:txBody>
          <a:bodyPr/>
          <a:lstStyle/>
          <a:p>
            <a:fld id="{294A09A9-5501-47C1-A89A-A340965A2BE2}" type="slidenum">
              <a:rPr lang="en-US" smtClean="0"/>
              <a:pPr/>
              <a:t>27</a:t>
            </a:fld>
            <a:endParaRPr lang="en-US"/>
          </a:p>
        </p:txBody>
      </p:sp>
      <p:pic>
        <p:nvPicPr>
          <p:cNvPr id="10" name="Picture 9">
            <a:extLst>
              <a:ext uri="{FF2B5EF4-FFF2-40B4-BE49-F238E27FC236}">
                <a16:creationId xmlns:a16="http://schemas.microsoft.com/office/drawing/2014/main" id="{35F9CC54-B87E-13F4-1A0F-A482B7824876}"/>
              </a:ext>
            </a:extLst>
          </p:cNvPr>
          <p:cNvPicPr>
            <a:picLocks noChangeAspect="1"/>
          </p:cNvPicPr>
          <p:nvPr/>
        </p:nvPicPr>
        <p:blipFill>
          <a:blip r:embed="rId2"/>
          <a:stretch>
            <a:fillRect/>
          </a:stretch>
        </p:blipFill>
        <p:spPr>
          <a:xfrm>
            <a:off x="5959850" y="1400783"/>
            <a:ext cx="6232149" cy="4509920"/>
          </a:xfrm>
          <a:prstGeom prst="rect">
            <a:avLst/>
          </a:prstGeom>
        </p:spPr>
      </p:pic>
      <p:sp>
        <p:nvSpPr>
          <p:cNvPr id="11" name="Content Placeholder 2">
            <a:extLst>
              <a:ext uri="{FF2B5EF4-FFF2-40B4-BE49-F238E27FC236}">
                <a16:creationId xmlns:a16="http://schemas.microsoft.com/office/drawing/2014/main" id="{48816A68-091A-1F7A-0905-B64827F094DF}"/>
              </a:ext>
            </a:extLst>
          </p:cNvPr>
          <p:cNvSpPr txBox="1">
            <a:spLocks/>
          </p:cNvSpPr>
          <p:nvPr/>
        </p:nvSpPr>
        <p:spPr>
          <a:xfrm>
            <a:off x="6096000" y="6001965"/>
            <a:ext cx="5830111" cy="71951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pPr>
            <a:r>
              <a:rPr lang="en-US" b="1">
                <a:solidFill>
                  <a:srgbClr val="FF0000"/>
                </a:solidFill>
                <a:latin typeface="Times New Roman" panose="02020603050405020304" pitchFamily="18" charset="0"/>
                <a:cs typeface="Times New Roman" panose="02020603050405020304" pitchFamily="18" charset="0"/>
              </a:rPr>
              <a:t>Y Hin Niê (áo tím) tham dự  Hội nghị Tự do tôn giáo Đông Nam á tại Đông Timor 2016</a:t>
            </a:r>
            <a:endParaRPr lang="en-US" sz="26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99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922B57-440F-9BE7-C89B-77F79A0D2128}"/>
              </a:ext>
            </a:extLst>
          </p:cNvPr>
          <p:cNvSpPr>
            <a:spLocks noGrp="1"/>
          </p:cNvSpPr>
          <p:nvPr>
            <p:ph idx="1"/>
          </p:nvPr>
        </p:nvSpPr>
        <p:spPr>
          <a:xfrm>
            <a:off x="1167492" y="952322"/>
            <a:ext cx="4688559" cy="5574938"/>
          </a:xfrm>
        </p:spPr>
        <p:txBody>
          <a:bodyPr/>
          <a:lstStyle/>
          <a:p>
            <a:pPr algn="just">
              <a:lnSpc>
                <a:spcPct val="100000"/>
              </a:lnSpc>
            </a:pPr>
            <a:r>
              <a:rPr lang="en-US" sz="32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Lợi dụng những khó khăn đó, các thế lực thù địch, các hội nhóm, tổ chức phản động trong người </a:t>
            </a:r>
            <a:r>
              <a:rPr lang="vi-VN" sz="2800" b="1">
                <a:latin typeface="Times New Roman" panose="02020603050405020304" pitchFamily="18" charset="0"/>
                <a:cs typeface="Times New Roman" panose="02020603050405020304" pitchFamily="18" charset="0"/>
              </a:rPr>
              <a:t>Khmer</a:t>
            </a:r>
            <a:r>
              <a:rPr lang="vi-VN" sz="2800">
                <a:latin typeface="Times New Roman" panose="02020603050405020304" pitchFamily="18" charset="0"/>
                <a:cs typeface="Times New Roman" panose="02020603050405020304" pitchFamily="18" charset="0"/>
              </a:rPr>
              <a:t> lưu vong, nhất là tổ chức phản động lưu vong </a:t>
            </a:r>
            <a:r>
              <a:rPr lang="vi-VN" sz="2800" b="1">
                <a:solidFill>
                  <a:srgbClr val="FF0000"/>
                </a:solidFill>
                <a:latin typeface="Times New Roman" panose="02020603050405020304" pitchFamily="18" charset="0"/>
                <a:cs typeface="Times New Roman" panose="02020603050405020304" pitchFamily="18" charset="0"/>
              </a:rPr>
              <a:t>“Liên đoàn Khmer Krôm”</a:t>
            </a:r>
            <a:r>
              <a:rPr lang="vi-VN" sz="2800">
                <a:latin typeface="Times New Roman" panose="02020603050405020304" pitchFamily="18" charset="0"/>
                <a:cs typeface="Times New Roman" panose="02020603050405020304" pitchFamily="18" charset="0"/>
              </a:rPr>
              <a:t> (KKF) đã và đang tiến hành nhiều thủ đoạn hoạt động lợi dụng vấn đề dân tộc Khmer để chống phá đối với nước ta, với nhiều âm mưu, thủ đoạn thâm độc:</a:t>
            </a:r>
            <a:endParaRPr lang="en-US" sz="320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EC4F70-882F-F76B-53F8-E19E2F8A1621}"/>
              </a:ext>
            </a:extLst>
          </p:cNvPr>
          <p:cNvSpPr>
            <a:spLocks noGrp="1"/>
          </p:cNvSpPr>
          <p:nvPr>
            <p:ph type="sldNum" sz="quarter" idx="4"/>
          </p:nvPr>
        </p:nvSpPr>
        <p:spPr/>
        <p:txBody>
          <a:bodyPr/>
          <a:lstStyle/>
          <a:p>
            <a:fld id="{294A09A9-5501-47C1-A89A-A340965A2BE2}" type="slidenum">
              <a:rPr lang="en-US" smtClean="0"/>
              <a:pPr/>
              <a:t>28</a:t>
            </a:fld>
            <a:endParaRPr lang="en-US"/>
          </a:p>
        </p:txBody>
      </p:sp>
      <p:sp>
        <p:nvSpPr>
          <p:cNvPr id="8" name="Content Placeholder 7">
            <a:extLst>
              <a:ext uri="{FF2B5EF4-FFF2-40B4-BE49-F238E27FC236}">
                <a16:creationId xmlns:a16="http://schemas.microsoft.com/office/drawing/2014/main" id="{F042B4D7-FCCE-9988-61A0-F4B15093571F}"/>
              </a:ext>
            </a:extLst>
          </p:cNvPr>
          <p:cNvSpPr>
            <a:spLocks noGrp="1"/>
          </p:cNvSpPr>
          <p:nvPr>
            <p:ph idx="11"/>
          </p:nvPr>
        </p:nvSpPr>
        <p:spPr>
          <a:xfrm>
            <a:off x="1280982" y="233464"/>
            <a:ext cx="4815018" cy="621582"/>
          </a:xfrm>
        </p:spPr>
        <p:txBody>
          <a:bodyPr/>
          <a:lstStyle/>
          <a:p>
            <a:r>
              <a:rPr lang="en-US" sz="3200" i="1">
                <a:solidFill>
                  <a:srgbClr val="FF0000"/>
                </a:solidFill>
                <a:latin typeface="Times New Roman" panose="02020603050405020304" pitchFamily="18" charset="0"/>
                <a:cs typeface="Times New Roman" panose="02020603050405020304" pitchFamily="18" charset="0"/>
              </a:rPr>
              <a:t>* Điểm nóng Tây Nam Bộ:</a:t>
            </a:r>
            <a:endParaRPr lang="en-US" sz="3600" i="1">
              <a:solidFill>
                <a:srgbClr val="FF0000"/>
              </a:solidFill>
              <a:latin typeface="Times New Roman" panose="02020603050405020304" pitchFamily="18" charset="0"/>
              <a:cs typeface="Times New Roman" panose="02020603050405020304" pitchFamily="18" charset="0"/>
            </a:endParaRPr>
          </a:p>
        </p:txBody>
      </p:sp>
      <p:pic>
        <p:nvPicPr>
          <p:cNvPr id="10242" name="Picture 2">
            <a:extLst>
              <a:ext uri="{FF2B5EF4-FFF2-40B4-BE49-F238E27FC236}">
                <a16:creationId xmlns:a16="http://schemas.microsoft.com/office/drawing/2014/main" id="{3EA9278A-F4D3-91F4-48CE-C28647BBB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2238" y="1070042"/>
            <a:ext cx="6199762" cy="5126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76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heel(1)">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922B57-440F-9BE7-C89B-77F79A0D2128}"/>
              </a:ext>
            </a:extLst>
          </p:cNvPr>
          <p:cNvSpPr>
            <a:spLocks noGrp="1"/>
          </p:cNvSpPr>
          <p:nvPr>
            <p:ph idx="1"/>
          </p:nvPr>
        </p:nvSpPr>
        <p:spPr>
          <a:xfrm>
            <a:off x="1167491" y="768485"/>
            <a:ext cx="10350057" cy="5758775"/>
          </a:xfrm>
        </p:spPr>
        <p:txBody>
          <a:bodyPr/>
          <a:lstStyle/>
          <a:p>
            <a:pPr algn="just">
              <a:lnSpc>
                <a:spcPct val="150000"/>
              </a:lnSpc>
              <a:spcBef>
                <a:spcPts val="0"/>
              </a:spcBef>
            </a:pPr>
            <a:r>
              <a:rPr lang="en-US" sz="2500">
                <a:latin typeface="Times New Roman" panose="02020603050405020304" pitchFamily="18" charset="0"/>
                <a:cs typeface="Times New Roman" panose="02020603050405020304" pitchFamily="18" charset="0"/>
              </a:rPr>
              <a:t>	Ở điểm nóng này là n</a:t>
            </a:r>
            <a:r>
              <a:rPr lang="vi-VN" sz="2500">
                <a:latin typeface="Times New Roman" panose="02020603050405020304" pitchFamily="18" charset="0"/>
                <a:cs typeface="Times New Roman" panose="02020603050405020304" pitchFamily="18" charset="0"/>
              </a:rPr>
              <a:t>ơi có đông đồng bào Khmer sinh sống, chúng kích động gây ra nhiều vụ khiếu kiện, đòi đất ở An Giang, Trà Vinh (chẳng hạn tại chùa Mỹ Văn, chùa Rùm Sóc). Nhiều đối tượng cốt cán “Liên đoàn KKK - KKF” tại Mỹ và các hội, nhóm KKK cực đoan tại Campuchia, Thái Lan thâm nhập vào địa bàn Tây Nam Bộ thu thập tin tức bí mật, móc nối cơ sở, lợi dụng các vấn đề dân chủ, nhân quyền tiến hành các hoạt động chống phá Việt Nam.</a:t>
            </a:r>
            <a:endParaRPr lang="en-US" sz="2500">
              <a:latin typeface="Times New Roman" panose="02020603050405020304" pitchFamily="18" charset="0"/>
              <a:cs typeface="Times New Roman" panose="02020603050405020304" pitchFamily="18" charset="0"/>
            </a:endParaRPr>
          </a:p>
          <a:p>
            <a:pPr algn="just">
              <a:lnSpc>
                <a:spcPct val="150000"/>
              </a:lnSpc>
              <a:spcBef>
                <a:spcPts val="0"/>
              </a:spcBef>
            </a:pPr>
            <a:r>
              <a:rPr lang="en-US" sz="2500">
                <a:latin typeface="Times New Roman" panose="02020603050405020304" pitchFamily="18" charset="0"/>
                <a:cs typeface="Times New Roman" panose="02020603050405020304" pitchFamily="18" charset="0"/>
              </a:rPr>
              <a:t>	</a:t>
            </a:r>
            <a:r>
              <a:rPr lang="vi-VN" sz="2500">
                <a:latin typeface="Times New Roman" panose="02020603050405020304" pitchFamily="18" charset="0"/>
                <a:cs typeface="Times New Roman" panose="02020603050405020304" pitchFamily="18" charset="0"/>
              </a:rPr>
              <a:t>Mục tiêu của chúng là đòi thừa nhận sự tồn tại của tổ chức KKF trong vùng tộc người Khmer tiến tới đòi quyền “dân tộc tự quyết” cho người Khmer, lập </a:t>
            </a:r>
            <a:r>
              <a:rPr lang="vi-VN" sz="2500" b="1">
                <a:solidFill>
                  <a:srgbClr val="FF0000"/>
                </a:solidFill>
                <a:latin typeface="Times New Roman" panose="02020603050405020304" pitchFamily="18" charset="0"/>
                <a:cs typeface="Times New Roman" panose="02020603050405020304" pitchFamily="18" charset="0"/>
              </a:rPr>
              <a:t>“Nhà nước Khmer Krom”.</a:t>
            </a:r>
            <a:endParaRPr lang="en-US" sz="2500" b="1">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EC4F70-882F-F76B-53F8-E19E2F8A1621}"/>
              </a:ext>
            </a:extLst>
          </p:cNvPr>
          <p:cNvSpPr>
            <a:spLocks noGrp="1"/>
          </p:cNvSpPr>
          <p:nvPr>
            <p:ph type="sldNum" sz="quarter" idx="4"/>
          </p:nvPr>
        </p:nvSpPr>
        <p:spPr/>
        <p:txBody>
          <a:bodyPr/>
          <a:lstStyle/>
          <a:p>
            <a:fld id="{294A09A9-5501-47C1-A89A-A340965A2BE2}" type="slidenum">
              <a:rPr lang="en-US" smtClean="0"/>
              <a:pPr/>
              <a:t>29</a:t>
            </a:fld>
            <a:endParaRPr lang="en-US"/>
          </a:p>
        </p:txBody>
      </p:sp>
      <p:sp>
        <p:nvSpPr>
          <p:cNvPr id="8" name="Content Placeholder 7">
            <a:extLst>
              <a:ext uri="{FF2B5EF4-FFF2-40B4-BE49-F238E27FC236}">
                <a16:creationId xmlns:a16="http://schemas.microsoft.com/office/drawing/2014/main" id="{F042B4D7-FCCE-9988-61A0-F4B15093571F}"/>
              </a:ext>
            </a:extLst>
          </p:cNvPr>
          <p:cNvSpPr>
            <a:spLocks noGrp="1"/>
          </p:cNvSpPr>
          <p:nvPr>
            <p:ph idx="11"/>
          </p:nvPr>
        </p:nvSpPr>
        <p:spPr>
          <a:xfrm>
            <a:off x="1280982" y="233464"/>
            <a:ext cx="6549784" cy="621582"/>
          </a:xfrm>
        </p:spPr>
        <p:txBody>
          <a:bodyPr/>
          <a:lstStyle/>
          <a:p>
            <a:r>
              <a:rPr lang="en-US" sz="3200" i="1">
                <a:solidFill>
                  <a:srgbClr val="FF0000"/>
                </a:solidFill>
                <a:latin typeface="Times New Roman" panose="02020603050405020304" pitchFamily="18" charset="0"/>
                <a:cs typeface="Times New Roman" panose="02020603050405020304" pitchFamily="18" charset="0"/>
              </a:rPr>
              <a:t>Điểm nóng Tây Nam Bộ (tiếp):</a:t>
            </a:r>
            <a:endParaRPr lang="en-US" sz="3600"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344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heel(1)">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3375BB1-EC5C-5E5B-F987-D211BA0BE2A5}"/>
              </a:ext>
            </a:extLst>
          </p:cNvPr>
          <p:cNvSpPr>
            <a:spLocks noGrp="1"/>
          </p:cNvSpPr>
          <p:nvPr>
            <p:ph type="sldNum" sz="quarter" idx="4"/>
          </p:nvPr>
        </p:nvSpPr>
        <p:spPr/>
        <p:txBody>
          <a:bodyPr/>
          <a:lstStyle/>
          <a:p>
            <a:fld id="{294A09A9-5501-47C1-A89A-A340965A2BE2}" type="slidenum">
              <a:rPr lang="en-US" smtClean="0"/>
              <a:pPr/>
              <a:t>3</a:t>
            </a:fld>
            <a:endParaRPr lang="en-US"/>
          </a:p>
        </p:txBody>
      </p:sp>
      <p:sp>
        <p:nvSpPr>
          <p:cNvPr id="8" name="Title 1">
            <a:extLst>
              <a:ext uri="{FF2B5EF4-FFF2-40B4-BE49-F238E27FC236}">
                <a16:creationId xmlns:a16="http://schemas.microsoft.com/office/drawing/2014/main" id="{2336D3BA-8844-454A-938B-F297DB997D8E}"/>
              </a:ext>
            </a:extLst>
          </p:cNvPr>
          <p:cNvSpPr>
            <a:spLocks noGrp="1"/>
          </p:cNvSpPr>
          <p:nvPr>
            <p:ph idx="1"/>
          </p:nvPr>
        </p:nvSpPr>
        <p:spPr>
          <a:xfrm>
            <a:off x="1166813" y="787940"/>
            <a:ext cx="10292370" cy="4931923"/>
          </a:xfrm>
        </p:spPr>
        <p:txBody>
          <a:bodyPr/>
          <a:lstStyle/>
          <a:p>
            <a:pPr algn="just"/>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Môn</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bao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gồm</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kiến</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thức</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khoa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xã</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hội</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nhân</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văn</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khoa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tự</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nhiên</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khoa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kĩ</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quân</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sự</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nhóm</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môn</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chung</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tỉ</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lệ</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lí</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thuyết</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chiếm</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70%</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chương</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môn</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algn="just"/>
            <a:r>
              <a:rPr lang="en-US" sz="32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3200" b="1"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Nội</a:t>
            </a:r>
            <a:r>
              <a:rPr lang="en-US" sz="3200" b="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dung bao </a:t>
            </a:r>
            <a:r>
              <a:rPr lang="en-US" sz="3200" b="1"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gồm</a:t>
            </a:r>
            <a:r>
              <a:rPr lang="en-US" sz="3200" b="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3200" b="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kiến</a:t>
            </a:r>
            <a:r>
              <a:rPr lang="en-US" sz="3200" b="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thức</a:t>
            </a:r>
            <a:r>
              <a:rPr lang="en-US" sz="3200" b="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cơ</a:t>
            </a:r>
            <a:r>
              <a:rPr lang="en-US" sz="3200" b="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bản</a:t>
            </a:r>
            <a:r>
              <a:rPr lang="en-US" sz="3200" b="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algn="just"/>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Về</a:t>
            </a:r>
            <a:r>
              <a:rPr lang="en-US" sz="32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ường</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lối</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quốc</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phòng</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quân</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sự</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Đảng</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tác</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lí</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Nhà</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nước</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quốc</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phòng</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ninh</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r>
              <a:rPr lang="en-US" sz="32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3200" b="1">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t>
            </a:r>
            <a:r>
              <a:rPr lang="en-US" sz="32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ề</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kĩ</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năng</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quân</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sự</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ninh</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cần</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đáp</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yêu</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cầu</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xây</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dựng</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củng</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cố</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nền</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quốc</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phòng</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toàn</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dân</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ninh</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nhân</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dân</a:t>
            </a:r>
            <a:r>
              <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4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935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circle(in)">
                                      <p:cBhvr>
                                        <p:cTn id="14" dur="2000"/>
                                        <p:tgtEl>
                                          <p:spTgt spid="8">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wheel(1)">
                                      <p:cBhvr>
                                        <p:cTn id="19" dur="2000"/>
                                        <p:tgtEl>
                                          <p:spTgt spid="8">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8">
                                            <p:txEl>
                                              <p:pRg st="3" end="3"/>
                                            </p:txEl>
                                          </p:spTgt>
                                        </p:tgtEl>
                                        <p:attrNameLst>
                                          <p:attrName>style.visibility</p:attrName>
                                        </p:attrNameLst>
                                      </p:cBhvr>
                                      <p:to>
                                        <p:strVal val="visible"/>
                                      </p:to>
                                    </p:set>
                                    <p:animEffect transition="in" filter="randombar(horizontal)">
                                      <p:cBhvr>
                                        <p:cTn id="24"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797668" y="457200"/>
            <a:ext cx="11147898" cy="1067699"/>
          </a:xfrm>
        </p:spPr>
        <p:txBody>
          <a:bodyPr/>
          <a:lstStyle/>
          <a:p>
            <a:pPr algn="just"/>
            <a:r>
              <a:rPr lang="en-US" sz="3600" i="1">
                <a:solidFill>
                  <a:srgbClr val="FF0000"/>
                </a:solidFill>
                <a:latin typeface="Times New Roman" panose="02020603050405020304" pitchFamily="18" charset="0"/>
                <a:cs typeface="Times New Roman" panose="02020603050405020304" pitchFamily="18" charset="0"/>
              </a:rPr>
              <a:t>Quan điểm chỉ đạo </a:t>
            </a:r>
            <a:r>
              <a:rPr lang="en-US" sz="3600">
                <a:latin typeface="Times New Roman" panose="02020603050405020304" pitchFamily="18" charset="0"/>
                <a:cs typeface="Times New Roman" panose="02020603050405020304" pitchFamily="18" charset="0"/>
              </a:rPr>
              <a:t>của Đảng, Nhà nước về phòng chống chiến lược “Diễn biến hòa bình”, bạo loạn lật đổ:</a:t>
            </a:r>
            <a:endParaRPr lang="en-US" sz="2800" i="1">
              <a:solidFill>
                <a:srgbClr val="C00000"/>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1" y="1653608"/>
            <a:ext cx="3173278" cy="522514"/>
          </a:xfrm>
        </p:spPr>
        <p:txBody>
          <a:bodyPr/>
          <a:lstStyle/>
          <a:p>
            <a:pPr algn="ctr"/>
            <a:r>
              <a:rPr lang="en-US">
                <a:highlight>
                  <a:srgbClr val="FFFF00"/>
                </a:highlight>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176122"/>
            <a:ext cx="3218688" cy="3932848"/>
          </a:xfrm>
        </p:spPr>
        <p:txBody>
          <a:bodyPr vert="horz" lIns="91440" tIns="45720" rIns="91440" bIns="45720" rtlCol="0" anchor="t">
            <a:noAutofit/>
          </a:bodyPr>
          <a:lstStyle/>
          <a:p>
            <a:pPr algn="just"/>
            <a:r>
              <a:rPr lang="en-US" sz="2900">
                <a:latin typeface="Times New Roman" panose="02020603050405020304" pitchFamily="18" charset="0"/>
                <a:cs typeface="Times New Roman" panose="02020603050405020304" pitchFamily="18" charset="0"/>
              </a:rPr>
              <a:t>	Đấu tranh chống “Diễn biến hòa bình” là một cuộc đấu tranh giai cấp, đấu tranh dân tộc gay go, quyết liệt, lâu dài và phức tạp trên mọi lĩnh vực của đời sống xã hội.</a:t>
            </a:r>
            <a:endParaRPr lang="en-US" sz="2900" b="1">
              <a:solidFill>
                <a:srgbClr val="FF0000"/>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77955" y="1653608"/>
            <a:ext cx="3173278" cy="522514"/>
          </a:xfrm>
        </p:spPr>
        <p:txBody>
          <a:bodyPr/>
          <a:lstStyle/>
          <a:p>
            <a:pPr algn="ctr"/>
            <a:r>
              <a:rPr lang="en-US">
                <a:highlight>
                  <a:srgbClr val="FFFF00"/>
                </a:highlight>
                <a:latin typeface="Times New Roman" panose="02020603050405020304" pitchFamily="18" charset="0"/>
                <a:cs typeface="Times New Roman" panose="02020603050405020304" pitchFamily="18" charset="0"/>
              </a:rPr>
              <a:t>2</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176122"/>
            <a:ext cx="3173279" cy="3932848"/>
          </a:xfrm>
        </p:spPr>
        <p:txBody>
          <a:bodyPr vert="horz" lIns="91440" tIns="45720" rIns="91440" bIns="45720" rtlCol="0" anchor="t">
            <a:noAutofit/>
          </a:bodyPr>
          <a:lstStyle/>
          <a:p>
            <a:pPr algn="just"/>
            <a:r>
              <a:rPr lang="en-US" sz="2800">
                <a:latin typeface="Times New Roman" panose="02020603050405020304" pitchFamily="18" charset="0"/>
                <a:cs typeface="Times New Roman" panose="02020603050405020304" pitchFamily="18" charset="0"/>
              </a:rPr>
              <a:t>	Đấu tranh chống “Diễn biến hòa bình” là nhiệm vụ cấp bách hàng đầu hiện nay của toàn Đảng, toàn dân, toàn quân ta để bảo vệ vững chắc xã hội chủ nghĩa.</a:t>
            </a:r>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188419" y="1653608"/>
            <a:ext cx="3173278" cy="522514"/>
          </a:xfrm>
        </p:spPr>
        <p:txBody>
          <a:bodyPr/>
          <a:lstStyle/>
          <a:p>
            <a:pPr algn="ctr"/>
            <a:r>
              <a:rPr lang="en-US">
                <a:highlight>
                  <a:srgbClr val="FFFF00"/>
                </a:highlight>
                <a:latin typeface="Times New Roman" panose="02020603050405020304" pitchFamily="18" charset="0"/>
                <a:cs typeface="Times New Roman" panose="02020603050405020304" pitchFamily="18" charset="0"/>
              </a:rPr>
              <a:t>3</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176121"/>
            <a:ext cx="3173279" cy="3932847"/>
          </a:xfrm>
        </p:spPr>
        <p:txBody>
          <a:bodyPr/>
          <a:lstStyle/>
          <a:p>
            <a:pPr algn="just">
              <a:lnSpc>
                <a:spcPct val="100000"/>
              </a:lnSpc>
              <a:spcBef>
                <a:spcPts val="0"/>
              </a:spcBef>
            </a:pPr>
            <a:r>
              <a:rPr lang="en-US" sz="2600">
                <a:latin typeface="Times New Roman" panose="02020603050405020304" pitchFamily="18" charset="0"/>
                <a:cs typeface="Times New Roman" panose="02020603050405020304" pitchFamily="18" charset="0"/>
              </a:rPr>
              <a:t>	Phát huy sức mạnh tổng hợp của khối đại đoàn kết toàn dân, của cả hệ thống chính trị, dưới sự lãnh đạo của Đảng Cộng sản Việt Nam trong đấu tranh chống “Diễn biến hòa bình”.</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30</a:t>
            </a:fld>
            <a:endParaRPr lang="en-US"/>
          </a:p>
        </p:txBody>
      </p:sp>
    </p:spTree>
    <p:extLst>
      <p:ext uri="{BB962C8B-B14F-4D97-AF65-F5344CB8AC3E}">
        <p14:creationId xmlns:p14="http://schemas.microsoft.com/office/powerpoint/2010/main" val="282978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circle(in)">
                                      <p:cBhvr>
                                        <p:cTn id="12" dur="20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heel(1)">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wheel(1)">
                                      <p:cBhvr>
                                        <p:cTn id="22" dur="20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heel(1)">
                                      <p:cBhvr>
                                        <p:cTn id="27" dur="20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wheel(1)">
                                      <p:cBhvr>
                                        <p:cTn id="32" dur="2000"/>
                                        <p:tgtEl>
                                          <p:spTgt spid="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wheel(1)">
                                      <p:cBhvr>
                                        <p:cTn id="37" dur="2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797668" y="457200"/>
            <a:ext cx="11147898" cy="1067699"/>
          </a:xfrm>
        </p:spPr>
        <p:txBody>
          <a:bodyPr/>
          <a:lstStyle/>
          <a:p>
            <a:pPr algn="just"/>
            <a:r>
              <a:rPr lang="en-US" sz="3600" i="1">
                <a:solidFill>
                  <a:srgbClr val="FF0000"/>
                </a:solidFill>
                <a:latin typeface="Times New Roman" panose="02020603050405020304" pitchFamily="18" charset="0"/>
                <a:cs typeface="Times New Roman" panose="02020603050405020304" pitchFamily="18" charset="0"/>
              </a:rPr>
              <a:t>Phương châm tiến hành </a:t>
            </a:r>
            <a:r>
              <a:rPr lang="en-US" sz="3600">
                <a:latin typeface="Times New Roman" panose="02020603050405020304" pitchFamily="18" charset="0"/>
                <a:cs typeface="Times New Roman" panose="02020603050405020304" pitchFamily="18" charset="0"/>
              </a:rPr>
              <a:t>của Đảng, Nhà nước về phòng chống chiến lược “Diễn biến hòa bình”, bạo loạn lật đổ:</a:t>
            </a:r>
            <a:endParaRPr lang="en-US" sz="2800" i="1">
              <a:solidFill>
                <a:srgbClr val="C00000"/>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1" y="1653608"/>
            <a:ext cx="3173278" cy="522514"/>
          </a:xfrm>
        </p:spPr>
        <p:txBody>
          <a:bodyPr/>
          <a:lstStyle/>
          <a:p>
            <a:pPr algn="ctr"/>
            <a:r>
              <a:rPr lang="en-US">
                <a:highlight>
                  <a:srgbClr val="FF0000"/>
                </a:highlight>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176122"/>
            <a:ext cx="3218688" cy="3932848"/>
          </a:xfrm>
        </p:spPr>
        <p:txBody>
          <a:bodyPr vert="horz" lIns="91440" tIns="45720" rIns="91440" bIns="45720" rtlCol="0" anchor="t">
            <a:noAutofit/>
          </a:bodyPr>
          <a:lstStyle/>
          <a:p>
            <a:pPr algn="just"/>
            <a:r>
              <a:rPr lang="en-US" sz="2800">
                <a:latin typeface="Times New Roman" panose="02020603050405020304" pitchFamily="18" charset="0"/>
                <a:cs typeface="Times New Roman" panose="02020603050405020304" pitchFamily="18" charset="0"/>
              </a:rPr>
              <a:t>Kết hợp chặt chẽ giữa giữ vững bên trong với chủ động ngăn chặn, phòng ngừa và chủ động tiến công làm thất bại mọi âm mưu, thủ đoạn “Diễn biến hòa bình” của các thế lực thù địch.</a:t>
            </a:r>
            <a:endParaRPr lang="en-US" sz="3600" b="1">
              <a:solidFill>
                <a:srgbClr val="FF0000"/>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77955" y="1653608"/>
            <a:ext cx="3173278" cy="522514"/>
          </a:xfrm>
        </p:spPr>
        <p:txBody>
          <a:bodyPr/>
          <a:lstStyle/>
          <a:p>
            <a:pPr algn="ctr"/>
            <a:r>
              <a:rPr lang="en-US">
                <a:highlight>
                  <a:srgbClr val="FF0000"/>
                </a:highlight>
                <a:latin typeface="Times New Roman" panose="02020603050405020304" pitchFamily="18" charset="0"/>
                <a:cs typeface="Times New Roman" panose="02020603050405020304" pitchFamily="18" charset="0"/>
              </a:rPr>
              <a:t>2</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176122"/>
            <a:ext cx="3173279" cy="3932848"/>
          </a:xfrm>
        </p:spPr>
        <p:txBody>
          <a:bodyPr vert="horz" lIns="91440" tIns="45720" rIns="91440" bIns="45720" rtlCol="0" anchor="t">
            <a:noAutofit/>
          </a:bodyPr>
          <a:lstStyle/>
          <a:p>
            <a:pPr algn="just">
              <a:lnSpc>
                <a:spcPct val="100000"/>
              </a:lnSpc>
            </a:pPr>
            <a:r>
              <a:rPr lang="en-US" sz="2800">
                <a:latin typeface="Times New Roman" panose="02020603050405020304" pitchFamily="18" charset="0"/>
                <a:cs typeface="Times New Roman" panose="02020603050405020304" pitchFamily="18" charset="0"/>
              </a:rPr>
              <a:t>Chủ động, kiên quyết, khôn khéo xử lý tình huống và giải quyết hậu quả khi có bạo loạn xảy ra, giải quyết các vụ gây rối, không để phát triển thành bạo loạn.</a:t>
            </a:r>
            <a:endParaRPr lang="en-US" sz="3600">
              <a:latin typeface="Times New Roman" panose="02020603050405020304" pitchFamily="18" charset="0"/>
              <a:cs typeface="Times New Roman" panose="02020603050405020304" pitchFamily="18" charset="0"/>
            </a:endParaRPr>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188419" y="1653608"/>
            <a:ext cx="3173278" cy="522514"/>
          </a:xfrm>
        </p:spPr>
        <p:txBody>
          <a:bodyPr/>
          <a:lstStyle/>
          <a:p>
            <a:pPr algn="ctr"/>
            <a:r>
              <a:rPr lang="en-US">
                <a:highlight>
                  <a:srgbClr val="FF0000"/>
                </a:highlight>
                <a:latin typeface="Times New Roman" panose="02020603050405020304" pitchFamily="18" charset="0"/>
                <a:cs typeface="Times New Roman" panose="02020603050405020304" pitchFamily="18" charset="0"/>
              </a:rPr>
              <a:t>3</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176121"/>
            <a:ext cx="3173279" cy="3932847"/>
          </a:xfrm>
        </p:spPr>
        <p:txBody>
          <a:bodyPr/>
          <a:lstStyle/>
          <a:p>
            <a:pPr algn="just">
              <a:lnSpc>
                <a:spcPct val="100000"/>
              </a:lnSpc>
              <a:spcBef>
                <a:spcPts val="0"/>
              </a:spcBef>
            </a:pPr>
            <a:r>
              <a:rPr lang="en-US" sz="2600">
                <a:latin typeface="Times New Roman" panose="02020603050405020304" pitchFamily="18" charset="0"/>
                <a:cs typeface="Times New Roman" panose="02020603050405020304" pitchFamily="18" charset="0"/>
              </a:rPr>
              <a:t>Xây dựng tiềm lực vững mạnh của đất nước, tranh thủ sự ủng hộ của nhân dân trong nước và quốc tế, kịp thời làm thất bại âm mưu, thủ đoạn chống phá của kẻ thù đối với Việt Nam.</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31</a:t>
            </a:fld>
            <a:endParaRPr lang="en-US"/>
          </a:p>
        </p:txBody>
      </p:sp>
    </p:spTree>
    <p:extLst>
      <p:ext uri="{BB962C8B-B14F-4D97-AF65-F5344CB8AC3E}">
        <p14:creationId xmlns:p14="http://schemas.microsoft.com/office/powerpoint/2010/main" val="417508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circle(in)">
                                      <p:cBhvr>
                                        <p:cTn id="12" dur="20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heel(1)">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wheel(1)">
                                      <p:cBhvr>
                                        <p:cTn id="22" dur="20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heel(1)">
                                      <p:cBhvr>
                                        <p:cTn id="27" dur="20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wheel(1)">
                                      <p:cBhvr>
                                        <p:cTn id="32" dur="2000"/>
                                        <p:tgtEl>
                                          <p:spTgt spid="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wheel(1)">
                                      <p:cBhvr>
                                        <p:cTn id="37" dur="2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8EC4F70-882F-F76B-53F8-E19E2F8A1621}"/>
              </a:ext>
            </a:extLst>
          </p:cNvPr>
          <p:cNvSpPr>
            <a:spLocks noGrp="1"/>
          </p:cNvSpPr>
          <p:nvPr>
            <p:ph type="sldNum" sz="quarter" idx="4"/>
          </p:nvPr>
        </p:nvSpPr>
        <p:spPr/>
        <p:txBody>
          <a:bodyPr/>
          <a:lstStyle/>
          <a:p>
            <a:fld id="{294A09A9-5501-47C1-A89A-A340965A2BE2}" type="slidenum">
              <a:rPr lang="en-US" smtClean="0"/>
              <a:pPr/>
              <a:t>32</a:t>
            </a:fld>
            <a:endParaRPr lang="en-US"/>
          </a:p>
        </p:txBody>
      </p:sp>
      <p:sp>
        <p:nvSpPr>
          <p:cNvPr id="8" name="Content Placeholder 7">
            <a:extLst>
              <a:ext uri="{FF2B5EF4-FFF2-40B4-BE49-F238E27FC236}">
                <a16:creationId xmlns:a16="http://schemas.microsoft.com/office/drawing/2014/main" id="{F042B4D7-FCCE-9988-61A0-F4B15093571F}"/>
              </a:ext>
            </a:extLst>
          </p:cNvPr>
          <p:cNvSpPr>
            <a:spLocks noGrp="1"/>
          </p:cNvSpPr>
          <p:nvPr>
            <p:ph idx="11"/>
          </p:nvPr>
        </p:nvSpPr>
        <p:spPr>
          <a:xfrm>
            <a:off x="1280981" y="136525"/>
            <a:ext cx="10530017" cy="1011339"/>
          </a:xfrm>
        </p:spPr>
        <p:txBody>
          <a:bodyPr/>
          <a:lstStyle/>
          <a:p>
            <a:pPr algn="just"/>
            <a:r>
              <a:rPr lang="en-US" sz="3200" i="1">
                <a:solidFill>
                  <a:srgbClr val="FF0000"/>
                </a:solidFill>
                <a:latin typeface="Times New Roman" panose="02020603050405020304" pitchFamily="18" charset="0"/>
                <a:cs typeface="Times New Roman" panose="02020603050405020304" pitchFamily="18" charset="0"/>
              </a:rPr>
              <a:t>Những giải pháp </a:t>
            </a:r>
            <a:r>
              <a:rPr lang="en-US" sz="3200">
                <a:latin typeface="Times New Roman" panose="02020603050405020304" pitchFamily="18" charset="0"/>
                <a:cs typeface="Times New Roman" panose="02020603050405020304" pitchFamily="18" charset="0"/>
              </a:rPr>
              <a:t>phòng chống chiến lược “Diễn biến hòa bình”, bạo loạn lật đổ ở Việt Nam hiện nay</a:t>
            </a:r>
            <a:endParaRPr lang="en-US" sz="4400" i="1">
              <a:solidFill>
                <a:srgbClr val="FF0000"/>
              </a:solidFill>
              <a:latin typeface="Times New Roman" panose="02020603050405020304" pitchFamily="18" charset="0"/>
              <a:cs typeface="Times New Roman" panose="02020603050405020304" pitchFamily="18" charset="0"/>
            </a:endParaRPr>
          </a:p>
        </p:txBody>
      </p:sp>
      <p:sp>
        <p:nvSpPr>
          <p:cNvPr id="2" name="Content Placeholder 8">
            <a:extLst>
              <a:ext uri="{FF2B5EF4-FFF2-40B4-BE49-F238E27FC236}">
                <a16:creationId xmlns:a16="http://schemas.microsoft.com/office/drawing/2014/main" id="{0954597C-DE02-D097-FB29-03F468E53C07}"/>
              </a:ext>
            </a:extLst>
          </p:cNvPr>
          <p:cNvSpPr txBox="1">
            <a:spLocks/>
          </p:cNvSpPr>
          <p:nvPr/>
        </p:nvSpPr>
        <p:spPr>
          <a:xfrm>
            <a:off x="1167491" y="1178296"/>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highlight>
                  <a:srgbClr val="FF0000"/>
                </a:highlight>
                <a:latin typeface="Times New Roman" panose="02020603050405020304" pitchFamily="18" charset="0"/>
                <a:cs typeface="Times New Roman" panose="02020603050405020304" pitchFamily="18" charset="0"/>
              </a:rPr>
              <a:t>1</a:t>
            </a:r>
          </a:p>
        </p:txBody>
      </p:sp>
      <p:sp>
        <p:nvSpPr>
          <p:cNvPr id="4" name="Content Placeholder 9">
            <a:extLst>
              <a:ext uri="{FF2B5EF4-FFF2-40B4-BE49-F238E27FC236}">
                <a16:creationId xmlns:a16="http://schemas.microsoft.com/office/drawing/2014/main" id="{62755EC7-4A2B-1825-61D0-B1780044A175}"/>
              </a:ext>
            </a:extLst>
          </p:cNvPr>
          <p:cNvSpPr txBox="1">
            <a:spLocks/>
          </p:cNvSpPr>
          <p:nvPr/>
        </p:nvSpPr>
        <p:spPr>
          <a:xfrm>
            <a:off x="4672122" y="1217113"/>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highlight>
                  <a:srgbClr val="FF0000"/>
                </a:highlight>
                <a:latin typeface="Times New Roman" panose="02020603050405020304" pitchFamily="18" charset="0"/>
                <a:cs typeface="Times New Roman" panose="02020603050405020304" pitchFamily="18" charset="0"/>
              </a:rPr>
              <a:t>2</a:t>
            </a:r>
          </a:p>
        </p:txBody>
      </p:sp>
      <p:sp>
        <p:nvSpPr>
          <p:cNvPr id="5" name="Content Placeholder 12">
            <a:extLst>
              <a:ext uri="{FF2B5EF4-FFF2-40B4-BE49-F238E27FC236}">
                <a16:creationId xmlns:a16="http://schemas.microsoft.com/office/drawing/2014/main" id="{6DD34700-CBB6-3E2D-88F3-5DBDDCCFE5D1}"/>
              </a:ext>
            </a:extLst>
          </p:cNvPr>
          <p:cNvSpPr txBox="1">
            <a:spLocks/>
          </p:cNvSpPr>
          <p:nvPr/>
        </p:nvSpPr>
        <p:spPr>
          <a:xfrm>
            <a:off x="8176753" y="1217113"/>
            <a:ext cx="3173278" cy="5225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highlight>
                  <a:srgbClr val="FF0000"/>
                </a:highlight>
                <a:latin typeface="Times New Roman" panose="02020603050405020304" pitchFamily="18" charset="0"/>
                <a:cs typeface="Times New Roman" panose="02020603050405020304" pitchFamily="18" charset="0"/>
              </a:rPr>
              <a:t>3</a:t>
            </a:r>
          </a:p>
        </p:txBody>
      </p:sp>
      <p:sp>
        <p:nvSpPr>
          <p:cNvPr id="9" name="Content Placeholder 3">
            <a:extLst>
              <a:ext uri="{FF2B5EF4-FFF2-40B4-BE49-F238E27FC236}">
                <a16:creationId xmlns:a16="http://schemas.microsoft.com/office/drawing/2014/main" id="{A94D09DF-FDF7-A94D-1F91-BAC4CA28E38C}"/>
              </a:ext>
            </a:extLst>
          </p:cNvPr>
          <p:cNvSpPr>
            <a:spLocks noGrp="1"/>
          </p:cNvSpPr>
          <p:nvPr>
            <p:ph idx="1"/>
          </p:nvPr>
        </p:nvSpPr>
        <p:spPr>
          <a:xfrm>
            <a:off x="1167491" y="1819072"/>
            <a:ext cx="3218688" cy="4442296"/>
          </a:xfrm>
        </p:spPr>
        <p:txBody>
          <a:bodyPr vert="horz" lIns="91440" tIns="45720" rIns="91440" bIns="45720" rtlCol="0" anchor="t">
            <a:noAutofit/>
          </a:bodyPr>
          <a:lstStyle/>
          <a:p>
            <a:pPr algn="just"/>
            <a:r>
              <a:rPr lang="en-US" sz="3000">
                <a:latin typeface="Times New Roman" panose="02020603050405020304" pitchFamily="18" charset="0"/>
                <a:cs typeface="Times New Roman" panose="02020603050405020304" pitchFamily="18" charset="0"/>
              </a:rPr>
              <a:t>Nâng cao nhận thức về âm mưu, thủ đoạn của các thế lực thù địch, nắm chắc mọi diễn biến không để bị động và bất ngờ.</a:t>
            </a:r>
            <a:endParaRPr lang="en-US" sz="3000">
              <a:solidFill>
                <a:srgbClr val="FF0000"/>
              </a:solidFill>
              <a:latin typeface="Times New Roman" panose="02020603050405020304" pitchFamily="18" charset="0"/>
              <a:cs typeface="Times New Roman" panose="02020603050405020304" pitchFamily="18" charset="0"/>
            </a:endParaRPr>
          </a:p>
        </p:txBody>
      </p:sp>
      <p:sp>
        <p:nvSpPr>
          <p:cNvPr id="10" name="Content Placeholder 4">
            <a:extLst>
              <a:ext uri="{FF2B5EF4-FFF2-40B4-BE49-F238E27FC236}">
                <a16:creationId xmlns:a16="http://schemas.microsoft.com/office/drawing/2014/main" id="{D8CE248A-DAD4-1992-77FD-8DD5974F3561}"/>
              </a:ext>
            </a:extLst>
          </p:cNvPr>
          <p:cNvSpPr>
            <a:spLocks noGrp="1"/>
          </p:cNvSpPr>
          <p:nvPr>
            <p:ph idx="10"/>
          </p:nvPr>
        </p:nvSpPr>
        <p:spPr>
          <a:xfrm>
            <a:off x="4683787" y="1819071"/>
            <a:ext cx="3173279" cy="4442297"/>
          </a:xfrm>
        </p:spPr>
        <p:txBody>
          <a:bodyPr vert="horz" lIns="91440" tIns="45720" rIns="91440" bIns="45720" rtlCol="0" anchor="t">
            <a:noAutofit/>
          </a:bodyPr>
          <a:lstStyle/>
          <a:p>
            <a:pPr algn="just">
              <a:lnSpc>
                <a:spcPct val="100000"/>
              </a:lnSpc>
            </a:pPr>
            <a:r>
              <a:rPr lang="en-US" sz="3000">
                <a:latin typeface="Times New Roman" panose="02020603050405020304" pitchFamily="18" charset="0"/>
                <a:cs typeface="Times New Roman" panose="02020603050405020304" pitchFamily="18" charset="0"/>
              </a:rPr>
              <a:t>Đẩy lùi tệ quan liêu, tham nhũng, tiêu cực trong xã hội, giữ vững định hướng xã hội chủ nghĩa  trên các lĩnh vực, chống nguy cơ tụt hậu về kinh tế.</a:t>
            </a:r>
          </a:p>
        </p:txBody>
      </p:sp>
      <p:sp>
        <p:nvSpPr>
          <p:cNvPr id="11" name="Content Placeholder 10">
            <a:extLst>
              <a:ext uri="{FF2B5EF4-FFF2-40B4-BE49-F238E27FC236}">
                <a16:creationId xmlns:a16="http://schemas.microsoft.com/office/drawing/2014/main" id="{78215F25-291E-8B72-05DD-ACAB62E91EE1}"/>
              </a:ext>
            </a:extLst>
          </p:cNvPr>
          <p:cNvSpPr txBox="1">
            <a:spLocks/>
          </p:cNvSpPr>
          <p:nvPr/>
        </p:nvSpPr>
        <p:spPr>
          <a:xfrm>
            <a:off x="8200082" y="2176121"/>
            <a:ext cx="3173279" cy="39328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pPr>
            <a:endParaRPr lang="en-US" sz="2600">
              <a:latin typeface="Times New Roman" panose="02020603050405020304" pitchFamily="18" charset="0"/>
              <a:cs typeface="Times New Roman" panose="02020603050405020304" pitchFamily="18" charset="0"/>
            </a:endParaRPr>
          </a:p>
        </p:txBody>
      </p:sp>
      <p:sp>
        <p:nvSpPr>
          <p:cNvPr id="12" name="Content Placeholder 10">
            <a:extLst>
              <a:ext uri="{FF2B5EF4-FFF2-40B4-BE49-F238E27FC236}">
                <a16:creationId xmlns:a16="http://schemas.microsoft.com/office/drawing/2014/main" id="{AF3D7C5B-B34B-53FB-A8E6-1E24DABF561A}"/>
              </a:ext>
            </a:extLst>
          </p:cNvPr>
          <p:cNvSpPr txBox="1">
            <a:spLocks/>
          </p:cNvSpPr>
          <p:nvPr/>
        </p:nvSpPr>
        <p:spPr>
          <a:xfrm>
            <a:off x="8352482" y="1808877"/>
            <a:ext cx="3173279" cy="44524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endParaRPr lang="en-US" sz="2600">
              <a:latin typeface="Times New Roman" panose="02020603050405020304" pitchFamily="18" charset="0"/>
              <a:cs typeface="Times New Roman" panose="02020603050405020304" pitchFamily="18" charset="0"/>
            </a:endParaRPr>
          </a:p>
        </p:txBody>
      </p:sp>
      <p:sp>
        <p:nvSpPr>
          <p:cNvPr id="13" name="Content Placeholder 10">
            <a:extLst>
              <a:ext uri="{FF2B5EF4-FFF2-40B4-BE49-F238E27FC236}">
                <a16:creationId xmlns:a16="http://schemas.microsoft.com/office/drawing/2014/main" id="{8F2A7A1B-C36F-5C40-8F6C-D39D8AC9F039}"/>
              </a:ext>
            </a:extLst>
          </p:cNvPr>
          <p:cNvSpPr txBox="1">
            <a:spLocks/>
          </p:cNvSpPr>
          <p:nvPr/>
        </p:nvSpPr>
        <p:spPr>
          <a:xfrm>
            <a:off x="8352482" y="1834609"/>
            <a:ext cx="3173279" cy="4426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en-US" sz="3000">
                <a:latin typeface="Times New Roman" panose="02020603050405020304" pitchFamily="18" charset="0"/>
                <a:cs typeface="Times New Roman" panose="02020603050405020304" pitchFamily="18" charset="0"/>
              </a:rPr>
              <a:t>Xây dựng ý thức bảo vệ Tổ quốc cho toàn dân.</a:t>
            </a:r>
          </a:p>
        </p:txBody>
      </p:sp>
    </p:spTree>
    <p:extLst>
      <p:ext uri="{BB962C8B-B14F-4D97-AF65-F5344CB8AC3E}">
        <p14:creationId xmlns:p14="http://schemas.microsoft.com/office/powerpoint/2010/main" val="294131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heel(1)">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circle(in)">
                                      <p:cBhvr>
                                        <p:cTn id="12" dur="2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heel(1)">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heel(1)">
                                      <p:cBhvr>
                                        <p:cTn id="22" dur="20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heel(1)">
                                      <p:cBhvr>
                                        <p:cTn id="27" dur="20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wheel(1)">
                                      <p:cBhvr>
                                        <p:cTn id="32" dur="2000"/>
                                        <p:tgtEl>
                                          <p:spTgt spid="1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nodePh="1">
                                  <p:stCondLst>
                                    <p:cond delay="0"/>
                                  </p:stCondLst>
                                  <p:endCondLst>
                                    <p:cond evt="begin" delay="0">
                                      <p:tn val="35"/>
                                    </p:cond>
                                  </p:end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wheel(1)">
                                      <p:cBhvr>
                                        <p:cTn id="37" dur="2000"/>
                                        <p:tgtEl>
                                          <p:spTgt spid="1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nodePh="1">
                                  <p:stCondLst>
                                    <p:cond delay="0"/>
                                  </p:stCondLst>
                                  <p:endCondLst>
                                    <p:cond evt="begin" delay="0">
                                      <p:tn val="40"/>
                                    </p:cond>
                                  </p:end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wheel(1)">
                                      <p:cBhvr>
                                        <p:cTn id="42" dur="2000"/>
                                        <p:tgtEl>
                                          <p:spTgt spid="1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nodeType="click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wheel(1)">
                                      <p:cBhvr>
                                        <p:cTn id="47" dur="20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8EC4F70-882F-F76B-53F8-E19E2F8A1621}"/>
              </a:ext>
            </a:extLst>
          </p:cNvPr>
          <p:cNvSpPr>
            <a:spLocks noGrp="1"/>
          </p:cNvSpPr>
          <p:nvPr>
            <p:ph type="sldNum" sz="quarter" idx="4"/>
          </p:nvPr>
        </p:nvSpPr>
        <p:spPr/>
        <p:txBody>
          <a:bodyPr/>
          <a:lstStyle/>
          <a:p>
            <a:fld id="{294A09A9-5501-47C1-A89A-A340965A2BE2}" type="slidenum">
              <a:rPr lang="en-US" smtClean="0"/>
              <a:pPr/>
              <a:t>33</a:t>
            </a:fld>
            <a:endParaRPr lang="en-US"/>
          </a:p>
        </p:txBody>
      </p:sp>
      <p:sp>
        <p:nvSpPr>
          <p:cNvPr id="8" name="Content Placeholder 7">
            <a:extLst>
              <a:ext uri="{FF2B5EF4-FFF2-40B4-BE49-F238E27FC236}">
                <a16:creationId xmlns:a16="http://schemas.microsoft.com/office/drawing/2014/main" id="{F042B4D7-FCCE-9988-61A0-F4B15093571F}"/>
              </a:ext>
            </a:extLst>
          </p:cNvPr>
          <p:cNvSpPr>
            <a:spLocks noGrp="1"/>
          </p:cNvSpPr>
          <p:nvPr>
            <p:ph idx="11"/>
          </p:nvPr>
        </p:nvSpPr>
        <p:spPr>
          <a:xfrm>
            <a:off x="1280981" y="136525"/>
            <a:ext cx="10530017" cy="1011339"/>
          </a:xfrm>
        </p:spPr>
        <p:txBody>
          <a:bodyPr/>
          <a:lstStyle/>
          <a:p>
            <a:pPr algn="just"/>
            <a:r>
              <a:rPr lang="en-US" sz="3200" i="1">
                <a:solidFill>
                  <a:srgbClr val="FF0000"/>
                </a:solidFill>
                <a:latin typeface="Times New Roman" panose="02020603050405020304" pitchFamily="18" charset="0"/>
                <a:cs typeface="Times New Roman" panose="02020603050405020304" pitchFamily="18" charset="0"/>
              </a:rPr>
              <a:t>Những giải pháp </a:t>
            </a:r>
            <a:r>
              <a:rPr lang="en-US" sz="3200">
                <a:latin typeface="Times New Roman" panose="02020603050405020304" pitchFamily="18" charset="0"/>
                <a:cs typeface="Times New Roman" panose="02020603050405020304" pitchFamily="18" charset="0"/>
              </a:rPr>
              <a:t>phòng chống chiến lược “Diễn biến hòa bình”, bạo loạn lật đổ ở Việt Nam hiện nay </a:t>
            </a:r>
            <a:r>
              <a:rPr lang="en-US" sz="3200">
                <a:solidFill>
                  <a:srgbClr val="FF0000"/>
                </a:solidFill>
                <a:latin typeface="Times New Roman" panose="02020603050405020304" pitchFamily="18" charset="0"/>
                <a:cs typeface="Times New Roman" panose="02020603050405020304" pitchFamily="18" charset="0"/>
              </a:rPr>
              <a:t>(tiếp)</a:t>
            </a:r>
            <a:endParaRPr lang="en-US" sz="4400" i="1">
              <a:solidFill>
                <a:srgbClr val="FF0000"/>
              </a:solidFill>
              <a:latin typeface="Times New Roman" panose="02020603050405020304" pitchFamily="18" charset="0"/>
              <a:cs typeface="Times New Roman" panose="02020603050405020304" pitchFamily="18" charset="0"/>
            </a:endParaRPr>
          </a:p>
        </p:txBody>
      </p:sp>
      <p:sp>
        <p:nvSpPr>
          <p:cNvPr id="2" name="Content Placeholder 8">
            <a:extLst>
              <a:ext uri="{FF2B5EF4-FFF2-40B4-BE49-F238E27FC236}">
                <a16:creationId xmlns:a16="http://schemas.microsoft.com/office/drawing/2014/main" id="{0954597C-DE02-D097-FB29-03F468E53C07}"/>
              </a:ext>
            </a:extLst>
          </p:cNvPr>
          <p:cNvSpPr txBox="1">
            <a:spLocks/>
          </p:cNvSpPr>
          <p:nvPr/>
        </p:nvSpPr>
        <p:spPr>
          <a:xfrm>
            <a:off x="1167491" y="1178296"/>
            <a:ext cx="1925905"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highlight>
                  <a:srgbClr val="FF0000"/>
                </a:highlight>
                <a:latin typeface="Times New Roman" panose="02020603050405020304" pitchFamily="18" charset="0"/>
                <a:cs typeface="Times New Roman" panose="02020603050405020304" pitchFamily="18" charset="0"/>
              </a:rPr>
              <a:t>4</a:t>
            </a:r>
          </a:p>
        </p:txBody>
      </p:sp>
      <p:sp>
        <p:nvSpPr>
          <p:cNvPr id="4" name="Content Placeholder 9">
            <a:extLst>
              <a:ext uri="{FF2B5EF4-FFF2-40B4-BE49-F238E27FC236}">
                <a16:creationId xmlns:a16="http://schemas.microsoft.com/office/drawing/2014/main" id="{62755EC7-4A2B-1825-61D0-B1780044A175}"/>
              </a:ext>
            </a:extLst>
          </p:cNvPr>
          <p:cNvSpPr txBox="1">
            <a:spLocks/>
          </p:cNvSpPr>
          <p:nvPr/>
        </p:nvSpPr>
        <p:spPr>
          <a:xfrm>
            <a:off x="3372711" y="1217113"/>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highlight>
                  <a:srgbClr val="FF0000"/>
                </a:highlight>
                <a:latin typeface="Times New Roman" panose="02020603050405020304" pitchFamily="18" charset="0"/>
                <a:cs typeface="Times New Roman" panose="02020603050405020304" pitchFamily="18" charset="0"/>
              </a:rPr>
              <a:t>5</a:t>
            </a:r>
          </a:p>
        </p:txBody>
      </p:sp>
      <p:sp>
        <p:nvSpPr>
          <p:cNvPr id="5" name="Content Placeholder 12">
            <a:extLst>
              <a:ext uri="{FF2B5EF4-FFF2-40B4-BE49-F238E27FC236}">
                <a16:creationId xmlns:a16="http://schemas.microsoft.com/office/drawing/2014/main" id="{6DD34700-CBB6-3E2D-88F3-5DBDDCCFE5D1}"/>
              </a:ext>
            </a:extLst>
          </p:cNvPr>
          <p:cNvSpPr txBox="1">
            <a:spLocks/>
          </p:cNvSpPr>
          <p:nvPr/>
        </p:nvSpPr>
        <p:spPr>
          <a:xfrm>
            <a:off x="6876357" y="1296557"/>
            <a:ext cx="1297987" cy="5225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highlight>
                  <a:srgbClr val="FF0000"/>
                </a:highlight>
                <a:latin typeface="Times New Roman" panose="02020603050405020304" pitchFamily="18" charset="0"/>
                <a:cs typeface="Times New Roman" panose="02020603050405020304" pitchFamily="18" charset="0"/>
              </a:rPr>
              <a:t>6</a:t>
            </a:r>
          </a:p>
        </p:txBody>
      </p:sp>
      <p:sp>
        <p:nvSpPr>
          <p:cNvPr id="9" name="Content Placeholder 3">
            <a:extLst>
              <a:ext uri="{FF2B5EF4-FFF2-40B4-BE49-F238E27FC236}">
                <a16:creationId xmlns:a16="http://schemas.microsoft.com/office/drawing/2014/main" id="{A94D09DF-FDF7-A94D-1F91-BAC4CA28E38C}"/>
              </a:ext>
            </a:extLst>
          </p:cNvPr>
          <p:cNvSpPr>
            <a:spLocks noGrp="1"/>
          </p:cNvSpPr>
          <p:nvPr>
            <p:ph idx="1"/>
          </p:nvPr>
        </p:nvSpPr>
        <p:spPr>
          <a:xfrm>
            <a:off x="1167491" y="1838528"/>
            <a:ext cx="2032909" cy="4422840"/>
          </a:xfrm>
        </p:spPr>
        <p:txBody>
          <a:bodyPr vert="horz" lIns="91440" tIns="45720" rIns="91440" bIns="45720" rtlCol="0" anchor="t">
            <a:noAutofit/>
          </a:bodyPr>
          <a:lstStyle/>
          <a:p>
            <a:pPr algn="just"/>
            <a:r>
              <a:rPr lang="en-US" sz="3000">
                <a:latin typeface="Times New Roman" panose="02020603050405020304" pitchFamily="18" charset="0"/>
                <a:cs typeface="Times New Roman" panose="02020603050405020304" pitchFamily="18" charset="0"/>
              </a:rPr>
              <a:t>Xây dựng cơ sở chính trị - xã hội vững mạnh về mọi mặt.</a:t>
            </a:r>
            <a:endParaRPr lang="en-US" sz="3000">
              <a:solidFill>
                <a:srgbClr val="FF0000"/>
              </a:solidFill>
              <a:latin typeface="Times New Roman" panose="02020603050405020304" pitchFamily="18" charset="0"/>
              <a:cs typeface="Times New Roman" panose="02020603050405020304" pitchFamily="18" charset="0"/>
            </a:endParaRPr>
          </a:p>
        </p:txBody>
      </p:sp>
      <p:sp>
        <p:nvSpPr>
          <p:cNvPr id="10" name="Content Placeholder 4">
            <a:extLst>
              <a:ext uri="{FF2B5EF4-FFF2-40B4-BE49-F238E27FC236}">
                <a16:creationId xmlns:a16="http://schemas.microsoft.com/office/drawing/2014/main" id="{D8CE248A-DAD4-1992-77FD-8DD5974F3561}"/>
              </a:ext>
            </a:extLst>
          </p:cNvPr>
          <p:cNvSpPr>
            <a:spLocks noGrp="1"/>
          </p:cNvSpPr>
          <p:nvPr>
            <p:ph idx="10"/>
          </p:nvPr>
        </p:nvSpPr>
        <p:spPr>
          <a:xfrm>
            <a:off x="3761092" y="1866562"/>
            <a:ext cx="2194872" cy="4394806"/>
          </a:xfrm>
        </p:spPr>
        <p:txBody>
          <a:bodyPr vert="horz" lIns="91440" tIns="45720" rIns="91440" bIns="45720" rtlCol="0" anchor="t">
            <a:noAutofit/>
          </a:bodyPr>
          <a:lstStyle/>
          <a:p>
            <a:pPr algn="just">
              <a:lnSpc>
                <a:spcPct val="100000"/>
              </a:lnSpc>
            </a:pPr>
            <a:r>
              <a:rPr lang="en-US" sz="3000">
                <a:latin typeface="Times New Roman" panose="02020603050405020304" pitchFamily="18" charset="0"/>
                <a:cs typeface="Times New Roman" panose="02020603050405020304" pitchFamily="18" charset="0"/>
              </a:rPr>
              <a:t>Chăm lo xây dựng lực lượng vũ trang ở địa phương vững mạnh.</a:t>
            </a:r>
          </a:p>
        </p:txBody>
      </p:sp>
      <p:sp>
        <p:nvSpPr>
          <p:cNvPr id="11" name="Content Placeholder 10">
            <a:extLst>
              <a:ext uri="{FF2B5EF4-FFF2-40B4-BE49-F238E27FC236}">
                <a16:creationId xmlns:a16="http://schemas.microsoft.com/office/drawing/2014/main" id="{78215F25-291E-8B72-05DD-ACAB62E91EE1}"/>
              </a:ext>
            </a:extLst>
          </p:cNvPr>
          <p:cNvSpPr txBox="1">
            <a:spLocks/>
          </p:cNvSpPr>
          <p:nvPr/>
        </p:nvSpPr>
        <p:spPr>
          <a:xfrm>
            <a:off x="8200082" y="2176121"/>
            <a:ext cx="3173279" cy="39328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pPr>
            <a:endParaRPr lang="en-US" sz="2600">
              <a:latin typeface="Times New Roman" panose="02020603050405020304" pitchFamily="18" charset="0"/>
              <a:cs typeface="Times New Roman" panose="02020603050405020304" pitchFamily="18" charset="0"/>
            </a:endParaRPr>
          </a:p>
        </p:txBody>
      </p:sp>
      <p:sp>
        <p:nvSpPr>
          <p:cNvPr id="12" name="Content Placeholder 10">
            <a:extLst>
              <a:ext uri="{FF2B5EF4-FFF2-40B4-BE49-F238E27FC236}">
                <a16:creationId xmlns:a16="http://schemas.microsoft.com/office/drawing/2014/main" id="{AF3D7C5B-B34B-53FB-A8E6-1E24DABF561A}"/>
              </a:ext>
            </a:extLst>
          </p:cNvPr>
          <p:cNvSpPr txBox="1">
            <a:spLocks/>
          </p:cNvSpPr>
          <p:nvPr/>
        </p:nvSpPr>
        <p:spPr>
          <a:xfrm>
            <a:off x="8352482" y="1808877"/>
            <a:ext cx="3173279" cy="44524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endParaRPr lang="en-US" sz="2600">
              <a:latin typeface="Times New Roman" panose="02020603050405020304" pitchFamily="18" charset="0"/>
              <a:cs typeface="Times New Roman" panose="02020603050405020304" pitchFamily="18" charset="0"/>
            </a:endParaRPr>
          </a:p>
        </p:txBody>
      </p:sp>
      <p:sp>
        <p:nvSpPr>
          <p:cNvPr id="13" name="Content Placeholder 10">
            <a:extLst>
              <a:ext uri="{FF2B5EF4-FFF2-40B4-BE49-F238E27FC236}">
                <a16:creationId xmlns:a16="http://schemas.microsoft.com/office/drawing/2014/main" id="{8F2A7A1B-C36F-5C40-8F6C-D39D8AC9F039}"/>
              </a:ext>
            </a:extLst>
          </p:cNvPr>
          <p:cNvSpPr txBox="1">
            <a:spLocks/>
          </p:cNvSpPr>
          <p:nvPr/>
        </p:nvSpPr>
        <p:spPr>
          <a:xfrm>
            <a:off x="6545990" y="1834609"/>
            <a:ext cx="2194872" cy="4426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en-US" sz="3000">
                <a:latin typeface="Times New Roman" panose="02020603050405020304" pitchFamily="18" charset="0"/>
                <a:cs typeface="Times New Roman" panose="02020603050405020304" pitchFamily="18" charset="0"/>
              </a:rPr>
              <a:t>Xây dựng, luyện tập các phương án, các tình huống chống “Diễn biến hoà bình”, bạo loạn lật đổ của địch.</a:t>
            </a:r>
          </a:p>
        </p:txBody>
      </p:sp>
      <p:sp>
        <p:nvSpPr>
          <p:cNvPr id="3" name="Content Placeholder 9">
            <a:extLst>
              <a:ext uri="{FF2B5EF4-FFF2-40B4-BE49-F238E27FC236}">
                <a16:creationId xmlns:a16="http://schemas.microsoft.com/office/drawing/2014/main" id="{26201CC5-3B84-2785-62A6-8EA83630881F}"/>
              </a:ext>
            </a:extLst>
          </p:cNvPr>
          <p:cNvSpPr txBox="1">
            <a:spLocks/>
          </p:cNvSpPr>
          <p:nvPr/>
        </p:nvSpPr>
        <p:spPr>
          <a:xfrm>
            <a:off x="9581746" y="1284068"/>
            <a:ext cx="1643974"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highlight>
                  <a:srgbClr val="FF0000"/>
                </a:highlight>
                <a:latin typeface="Times New Roman" panose="02020603050405020304" pitchFamily="18" charset="0"/>
                <a:cs typeface="Times New Roman" panose="02020603050405020304" pitchFamily="18" charset="0"/>
              </a:rPr>
              <a:t>7</a:t>
            </a:r>
          </a:p>
        </p:txBody>
      </p:sp>
      <p:sp>
        <p:nvSpPr>
          <p:cNvPr id="7" name="Content Placeholder 4">
            <a:extLst>
              <a:ext uri="{FF2B5EF4-FFF2-40B4-BE49-F238E27FC236}">
                <a16:creationId xmlns:a16="http://schemas.microsoft.com/office/drawing/2014/main" id="{5E1AA55A-D410-2569-2B69-7CC106427496}"/>
              </a:ext>
            </a:extLst>
          </p:cNvPr>
          <p:cNvSpPr txBox="1">
            <a:spLocks/>
          </p:cNvSpPr>
          <p:nvPr/>
        </p:nvSpPr>
        <p:spPr>
          <a:xfrm>
            <a:off x="9168239" y="1866562"/>
            <a:ext cx="2642760" cy="444229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sz="3000">
              <a:latin typeface="Times New Roman" panose="02020603050405020304" pitchFamily="18" charset="0"/>
              <a:cs typeface="Times New Roman" panose="02020603050405020304" pitchFamily="18" charset="0"/>
            </a:endParaRPr>
          </a:p>
        </p:txBody>
      </p:sp>
      <p:sp>
        <p:nvSpPr>
          <p:cNvPr id="14" name="Content Placeholder 3">
            <a:extLst>
              <a:ext uri="{FF2B5EF4-FFF2-40B4-BE49-F238E27FC236}">
                <a16:creationId xmlns:a16="http://schemas.microsoft.com/office/drawing/2014/main" id="{C1A71426-4D3F-9DFE-9C7B-3F9B948E6754}"/>
              </a:ext>
            </a:extLst>
          </p:cNvPr>
          <p:cNvSpPr txBox="1">
            <a:spLocks/>
          </p:cNvSpPr>
          <p:nvPr/>
        </p:nvSpPr>
        <p:spPr>
          <a:xfrm>
            <a:off x="9139765" y="1834608"/>
            <a:ext cx="2671233" cy="436400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000">
                <a:latin typeface="Times New Roman" panose="02020603050405020304" pitchFamily="18" charset="0"/>
                <a:cs typeface="Times New Roman" panose="02020603050405020304" pitchFamily="18" charset="0"/>
              </a:rPr>
              <a:t>Đẩy mạnh sự nghiệp công nghiệp hoá, hiện đại hoá đất nước và chăm lo nâng cao đời sống vật chất, tinh thần cho nhân dân lao động.</a:t>
            </a:r>
            <a:endParaRPr lang="en-US" sz="30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06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heel(1)">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circle(in)">
                                      <p:cBhvr>
                                        <p:cTn id="12" dur="2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heel(1)">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heel(1)">
                                      <p:cBhvr>
                                        <p:cTn id="22" dur="20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heel(1)">
                                      <p:cBhvr>
                                        <p:cTn id="27" dur="20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wheel(1)">
                                      <p:cBhvr>
                                        <p:cTn id="32" dur="2000"/>
                                        <p:tgtEl>
                                          <p:spTgt spid="1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nodePh="1">
                                  <p:stCondLst>
                                    <p:cond delay="0"/>
                                  </p:stCondLst>
                                  <p:endCondLst>
                                    <p:cond evt="begin" delay="0">
                                      <p:tn val="35"/>
                                    </p:cond>
                                  </p:end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wheel(1)">
                                      <p:cBhvr>
                                        <p:cTn id="37" dur="2000"/>
                                        <p:tgtEl>
                                          <p:spTgt spid="1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nodePh="1">
                                  <p:stCondLst>
                                    <p:cond delay="0"/>
                                  </p:stCondLst>
                                  <p:endCondLst>
                                    <p:cond evt="begin" delay="0">
                                      <p:tn val="40"/>
                                    </p:cond>
                                  </p:end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wheel(1)">
                                      <p:cBhvr>
                                        <p:cTn id="42" dur="2000"/>
                                        <p:tgtEl>
                                          <p:spTgt spid="1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nodeType="click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wheel(1)">
                                      <p:cBhvr>
                                        <p:cTn id="47" dur="2000"/>
                                        <p:tgtEl>
                                          <p:spTgt spid="1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nodeType="clickEffect">
                                  <p:stCondLst>
                                    <p:cond delay="0"/>
                                  </p:stCondLst>
                                  <p:childTnLst>
                                    <p:set>
                                      <p:cBhvr>
                                        <p:cTn id="51" dur="1" fill="hold">
                                          <p:stCondLst>
                                            <p:cond delay="0"/>
                                          </p:stCondLst>
                                        </p:cTn>
                                        <p:tgtEl>
                                          <p:spTgt spid="3">
                                            <p:txEl>
                                              <p:pRg st="0" end="0"/>
                                            </p:txEl>
                                          </p:spTgt>
                                        </p:tgtEl>
                                        <p:attrNameLst>
                                          <p:attrName>style.visibility</p:attrName>
                                        </p:attrNameLst>
                                      </p:cBhvr>
                                      <p:to>
                                        <p:strVal val="visible"/>
                                      </p:to>
                                    </p:set>
                                    <p:animEffect transition="in" filter="wheel(1)">
                                      <p:cBhvr>
                                        <p:cTn id="52" dur="2000"/>
                                        <p:tgtEl>
                                          <p:spTgt spid="3">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nodeType="clickEffect" nodePh="1">
                                  <p:stCondLst>
                                    <p:cond delay="0"/>
                                  </p:stCondLst>
                                  <p:endCondLst>
                                    <p:cond evt="begin" delay="0">
                                      <p:tn val="55"/>
                                    </p:cond>
                                  </p:endCondLst>
                                  <p:childTnLst>
                                    <p:set>
                                      <p:cBhvr>
                                        <p:cTn id="56" dur="1" fill="hold">
                                          <p:stCondLst>
                                            <p:cond delay="0"/>
                                          </p:stCondLst>
                                        </p:cTn>
                                        <p:tgtEl>
                                          <p:spTgt spid="7">
                                            <p:txEl>
                                              <p:pRg st="0" end="0"/>
                                            </p:txEl>
                                          </p:spTgt>
                                        </p:tgtEl>
                                        <p:attrNameLst>
                                          <p:attrName>style.visibility</p:attrName>
                                        </p:attrNameLst>
                                      </p:cBhvr>
                                      <p:to>
                                        <p:strVal val="visible"/>
                                      </p:to>
                                    </p:set>
                                    <p:animEffect transition="in" filter="wheel(1)">
                                      <p:cBhvr>
                                        <p:cTn id="57" dur="2000"/>
                                        <p:tgtEl>
                                          <p:spTgt spid="7">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nodeType="clickEffect">
                                  <p:stCondLst>
                                    <p:cond delay="0"/>
                                  </p:stCondLst>
                                  <p:childTnLst>
                                    <p:set>
                                      <p:cBhvr>
                                        <p:cTn id="61" dur="1" fill="hold">
                                          <p:stCondLst>
                                            <p:cond delay="0"/>
                                          </p:stCondLst>
                                        </p:cTn>
                                        <p:tgtEl>
                                          <p:spTgt spid="14">
                                            <p:txEl>
                                              <p:pRg st="0" end="0"/>
                                            </p:txEl>
                                          </p:spTgt>
                                        </p:tgtEl>
                                        <p:attrNameLst>
                                          <p:attrName>style.visibility</p:attrName>
                                        </p:attrNameLst>
                                      </p:cBhvr>
                                      <p:to>
                                        <p:strVal val="visible"/>
                                      </p:to>
                                    </p:set>
                                    <p:animEffect transition="in" filter="wheel(1)">
                                      <p:cBhvr>
                                        <p:cTn id="62" dur="20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3" y="1122362"/>
            <a:ext cx="8365613" cy="2729791"/>
          </a:xfrm>
        </p:spPr>
        <p:txBody>
          <a:bodyPr/>
          <a:lstStyle/>
          <a:p>
            <a:r>
              <a:rPr lang="en-US" sz="8000"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Cảm ơn sinh viên đã lắng nghe!</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4688732"/>
            <a:ext cx="6220277" cy="1160525"/>
          </a:xfrm>
        </p:spPr>
        <p:txBody>
          <a:bodyPr>
            <a:normAutofit/>
          </a:bodyPr>
          <a:lstStyle/>
          <a:p>
            <a:r>
              <a:rPr lang="en-US">
                <a:latin typeface="Times New Roman" panose="02020603050405020304" pitchFamily="18" charset="0"/>
                <a:cs typeface="Times New Roman" panose="02020603050405020304" pitchFamily="18" charset="0"/>
              </a:rPr>
              <a:t>Giảng viên: Ma Văn Giang</a:t>
            </a:r>
          </a:p>
          <a:p>
            <a:r>
              <a:rPr lang="en-US">
                <a:latin typeface="Times New Roman" panose="02020603050405020304" pitchFamily="18" charset="0"/>
                <a:cs typeface="Times New Roman" panose="02020603050405020304" pitchFamily="18" charset="0"/>
              </a:rPr>
              <a:t>Điện thoại: 0332 456 345</a:t>
            </a:r>
          </a:p>
        </p:txBody>
      </p:sp>
    </p:spTree>
    <p:extLst>
      <p:ext uri="{BB962C8B-B14F-4D97-AF65-F5344CB8AC3E}">
        <p14:creationId xmlns:p14="http://schemas.microsoft.com/office/powerpoint/2010/main" val="92618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10184687" cy="1325563"/>
          </a:xfrm>
        </p:spPr>
        <p:txBody>
          <a:bodyPr/>
          <a:lstStyle/>
          <a:p>
            <a:pPr algn="just"/>
            <a:r>
              <a:rPr lang="en-US" i="1" err="1">
                <a:solidFill>
                  <a:srgbClr val="002060"/>
                </a:solidFill>
                <a:latin typeface="Times New Roman" panose="02020603050405020304" pitchFamily="18" charset="0"/>
                <a:cs typeface="Times New Roman" panose="02020603050405020304" pitchFamily="18" charset="0"/>
              </a:rPr>
              <a:t>Vị</a:t>
            </a:r>
            <a:r>
              <a:rPr lang="en-US" i="1">
                <a:solidFill>
                  <a:srgbClr val="002060"/>
                </a:solidFill>
                <a:latin typeface="Times New Roman" panose="02020603050405020304" pitchFamily="18" charset="0"/>
                <a:cs typeface="Times New Roman" panose="02020603050405020304" pitchFamily="18" charset="0"/>
              </a:rPr>
              <a:t> </a:t>
            </a:r>
            <a:r>
              <a:rPr lang="en-US" i="1" err="1">
                <a:solidFill>
                  <a:srgbClr val="002060"/>
                </a:solidFill>
                <a:latin typeface="Times New Roman" panose="02020603050405020304" pitchFamily="18" charset="0"/>
                <a:cs typeface="Times New Roman" panose="02020603050405020304" pitchFamily="18" charset="0"/>
              </a:rPr>
              <a:t>trí</a:t>
            </a:r>
            <a:r>
              <a:rPr lang="en-US" i="1">
                <a:solidFill>
                  <a:srgbClr val="002060"/>
                </a:solidFill>
                <a:latin typeface="Times New Roman" panose="02020603050405020304" pitchFamily="18" charset="0"/>
                <a:cs typeface="Times New Roman" panose="02020603050405020304" pitchFamily="18" charset="0"/>
              </a:rPr>
              <a:t> </a:t>
            </a:r>
            <a:r>
              <a:rPr lang="en-US" i="1" err="1">
                <a:solidFill>
                  <a:srgbClr val="002060"/>
                </a:solidFill>
                <a:latin typeface="Times New Roman" panose="02020603050405020304" pitchFamily="18" charset="0"/>
                <a:cs typeface="Times New Roman" panose="02020603050405020304" pitchFamily="18" charset="0"/>
              </a:rPr>
              <a:t>của</a:t>
            </a:r>
            <a:r>
              <a:rPr lang="en-US" i="1">
                <a:solidFill>
                  <a:srgbClr val="002060"/>
                </a:solidFill>
                <a:latin typeface="Times New Roman" panose="02020603050405020304" pitchFamily="18" charset="0"/>
                <a:cs typeface="Times New Roman" panose="02020603050405020304" pitchFamily="18" charset="0"/>
              </a:rPr>
              <a:t> </a:t>
            </a:r>
            <a:r>
              <a:rPr lang="en-US" i="1" err="1">
                <a:solidFill>
                  <a:srgbClr val="002060"/>
                </a:solidFill>
                <a:latin typeface="Times New Roman" panose="02020603050405020304" pitchFamily="18" charset="0"/>
                <a:cs typeface="Times New Roman" panose="02020603050405020304" pitchFamily="18" charset="0"/>
              </a:rPr>
              <a:t>môn</a:t>
            </a:r>
            <a:r>
              <a:rPr lang="en-US" i="1">
                <a:solidFill>
                  <a:srgbClr val="002060"/>
                </a:solidFill>
                <a:latin typeface="Times New Roman" panose="02020603050405020304" pitchFamily="18" charset="0"/>
                <a:cs typeface="Times New Roman" panose="02020603050405020304" pitchFamily="18" charset="0"/>
              </a:rPr>
              <a:t> </a:t>
            </a:r>
            <a:r>
              <a:rPr lang="en-US" i="1" err="1">
                <a:solidFill>
                  <a:srgbClr val="002060"/>
                </a:solidFill>
                <a:latin typeface="Times New Roman" panose="02020603050405020304" pitchFamily="18" charset="0"/>
                <a:cs typeface="Times New Roman" panose="02020603050405020304" pitchFamily="18" charset="0"/>
              </a:rPr>
              <a:t>Giáo</a:t>
            </a:r>
            <a:r>
              <a:rPr lang="en-US" i="1">
                <a:solidFill>
                  <a:srgbClr val="002060"/>
                </a:solidFill>
                <a:latin typeface="Times New Roman" panose="02020603050405020304" pitchFamily="18" charset="0"/>
                <a:cs typeface="Times New Roman" panose="02020603050405020304" pitchFamily="18" charset="0"/>
              </a:rPr>
              <a:t> </a:t>
            </a:r>
            <a:r>
              <a:rPr lang="en-US" i="1" err="1">
                <a:solidFill>
                  <a:srgbClr val="002060"/>
                </a:solidFill>
                <a:latin typeface="Times New Roman" panose="02020603050405020304" pitchFamily="18" charset="0"/>
                <a:cs typeface="Times New Roman" panose="02020603050405020304" pitchFamily="18" charset="0"/>
              </a:rPr>
              <a:t>dục</a:t>
            </a:r>
            <a:r>
              <a:rPr lang="en-US" i="1">
                <a:solidFill>
                  <a:srgbClr val="002060"/>
                </a:solidFill>
                <a:latin typeface="Times New Roman" panose="02020603050405020304" pitchFamily="18" charset="0"/>
                <a:cs typeface="Times New Roman" panose="02020603050405020304" pitchFamily="18" charset="0"/>
              </a:rPr>
              <a:t> </a:t>
            </a:r>
            <a:r>
              <a:rPr lang="en-US" i="1" err="1">
                <a:solidFill>
                  <a:srgbClr val="002060"/>
                </a:solidFill>
                <a:latin typeface="Times New Roman" panose="02020603050405020304" pitchFamily="18" charset="0"/>
                <a:cs typeface="Times New Roman" panose="02020603050405020304" pitchFamily="18" charset="0"/>
              </a:rPr>
              <a:t>quốc</a:t>
            </a:r>
            <a:r>
              <a:rPr lang="en-US" i="1">
                <a:solidFill>
                  <a:srgbClr val="002060"/>
                </a:solidFill>
                <a:latin typeface="Times New Roman" panose="02020603050405020304" pitchFamily="18" charset="0"/>
                <a:cs typeface="Times New Roman" panose="02020603050405020304" pitchFamily="18" charset="0"/>
              </a:rPr>
              <a:t> </a:t>
            </a:r>
            <a:r>
              <a:rPr lang="en-US" i="1" err="1">
                <a:solidFill>
                  <a:srgbClr val="002060"/>
                </a:solidFill>
                <a:latin typeface="Times New Roman" panose="02020603050405020304" pitchFamily="18" charset="0"/>
                <a:cs typeface="Times New Roman" panose="02020603050405020304" pitchFamily="18" charset="0"/>
              </a:rPr>
              <a:t>phòng</a:t>
            </a:r>
            <a:r>
              <a:rPr lang="en-US" i="1">
                <a:solidFill>
                  <a:srgbClr val="002060"/>
                </a:solidFill>
                <a:latin typeface="Times New Roman" panose="02020603050405020304" pitchFamily="18" charset="0"/>
                <a:cs typeface="Times New Roman" panose="02020603050405020304" pitchFamily="18" charset="0"/>
              </a:rPr>
              <a:t> </a:t>
            </a:r>
            <a:r>
              <a:rPr lang="en-US" i="1" err="1">
                <a:solidFill>
                  <a:srgbClr val="002060"/>
                </a:solidFill>
                <a:latin typeface="Times New Roman" panose="02020603050405020304" pitchFamily="18" charset="0"/>
                <a:cs typeface="Times New Roman" panose="02020603050405020304" pitchFamily="18" charset="0"/>
              </a:rPr>
              <a:t>và</a:t>
            </a:r>
            <a:r>
              <a:rPr lang="en-US" i="1">
                <a:solidFill>
                  <a:srgbClr val="002060"/>
                </a:solidFill>
                <a:latin typeface="Times New Roman" panose="02020603050405020304" pitchFamily="18" charset="0"/>
                <a:cs typeface="Times New Roman" panose="02020603050405020304" pitchFamily="18" charset="0"/>
              </a:rPr>
              <a:t> an </a:t>
            </a:r>
            <a:r>
              <a:rPr lang="en-US" i="1" err="1">
                <a:solidFill>
                  <a:srgbClr val="002060"/>
                </a:solidFill>
                <a:latin typeface="Times New Roman" panose="02020603050405020304" pitchFamily="18" charset="0"/>
                <a:cs typeface="Times New Roman" panose="02020603050405020304" pitchFamily="18" charset="0"/>
              </a:rPr>
              <a:t>ninh</a:t>
            </a:r>
            <a:r>
              <a:rPr lang="en-US" i="1">
                <a:solidFill>
                  <a:srgbClr val="002060"/>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500009"/>
            <a:ext cx="10301418" cy="2884273"/>
          </a:xfrm>
        </p:spPr>
        <p:txBody>
          <a:bodyPr vert="horz" lIns="91440" tIns="45720" rIns="91440" bIns="45720" rtlCol="0" anchor="t">
            <a:normAutofit/>
          </a:bodyPr>
          <a:lstStyle/>
          <a:p>
            <a:pPr algn="just"/>
            <a:r>
              <a:rPr lang="en-US" sz="3600">
                <a:effectLst/>
                <a:latin typeface="Times New Roman" panose="02020603050405020304" pitchFamily="18" charset="0"/>
                <a:ea typeface="Calibri" panose="020F0502020204030204" pitchFamily="34" charset="0"/>
              </a:rPr>
              <a:t>- </a:t>
            </a:r>
            <a:r>
              <a:rPr lang="en-US" sz="3600" err="1">
                <a:effectLst/>
                <a:latin typeface="Times New Roman" panose="02020603050405020304" pitchFamily="18" charset="0"/>
                <a:ea typeface="Calibri" panose="020F0502020204030204" pitchFamily="34" charset="0"/>
              </a:rPr>
              <a:t>Là</a:t>
            </a:r>
            <a:r>
              <a:rPr lang="en-US" sz="3600">
                <a:effectLst/>
                <a:latin typeface="Times New Roman" panose="02020603050405020304" pitchFamily="18" charset="0"/>
                <a:ea typeface="Calibri" panose="020F0502020204030204" pitchFamily="34" charset="0"/>
              </a:rPr>
              <a:t> </a:t>
            </a:r>
            <a:r>
              <a:rPr lang="en-US" sz="3600" err="1">
                <a:effectLst/>
                <a:latin typeface="Times New Roman" panose="02020603050405020304" pitchFamily="18" charset="0"/>
                <a:ea typeface="Calibri" panose="020F0502020204030204" pitchFamily="34" charset="0"/>
              </a:rPr>
              <a:t>một</a:t>
            </a:r>
            <a:r>
              <a:rPr lang="en-US" sz="3600">
                <a:effectLst/>
                <a:latin typeface="Times New Roman" panose="02020603050405020304" pitchFamily="18" charset="0"/>
                <a:ea typeface="Calibri" panose="020F0502020204030204" pitchFamily="34" charset="0"/>
              </a:rPr>
              <a:t> </a:t>
            </a:r>
            <a:r>
              <a:rPr lang="en-US" sz="3600" err="1">
                <a:effectLst/>
                <a:latin typeface="Times New Roman" panose="02020603050405020304" pitchFamily="18" charset="0"/>
                <a:ea typeface="Calibri" panose="020F0502020204030204" pitchFamily="34" charset="0"/>
              </a:rPr>
              <a:t>bộ</a:t>
            </a:r>
            <a:r>
              <a:rPr lang="en-US" sz="3600">
                <a:effectLst/>
                <a:latin typeface="Times New Roman" panose="02020603050405020304" pitchFamily="18" charset="0"/>
                <a:ea typeface="Calibri" panose="020F0502020204030204" pitchFamily="34" charset="0"/>
              </a:rPr>
              <a:t> </a:t>
            </a:r>
            <a:r>
              <a:rPr lang="en-US" sz="3600" err="1">
                <a:effectLst/>
                <a:latin typeface="Times New Roman" panose="02020603050405020304" pitchFamily="18" charset="0"/>
                <a:ea typeface="Calibri" panose="020F0502020204030204" pitchFamily="34" charset="0"/>
              </a:rPr>
              <a:t>phận</a:t>
            </a:r>
            <a:r>
              <a:rPr lang="en-US" sz="3600">
                <a:effectLst/>
                <a:latin typeface="Times New Roman" panose="02020603050405020304" pitchFamily="18" charset="0"/>
                <a:ea typeface="Calibri" panose="020F0502020204030204" pitchFamily="34" charset="0"/>
              </a:rPr>
              <a:t> </a:t>
            </a:r>
            <a:r>
              <a:rPr lang="en-US" sz="3600" err="1">
                <a:effectLst/>
                <a:latin typeface="Times New Roman" panose="02020603050405020304" pitchFamily="18" charset="0"/>
                <a:ea typeface="Calibri" panose="020F0502020204030204" pitchFamily="34" charset="0"/>
              </a:rPr>
              <a:t>của</a:t>
            </a:r>
            <a:r>
              <a:rPr lang="en-US" sz="3600">
                <a:effectLst/>
                <a:latin typeface="Times New Roman" panose="02020603050405020304" pitchFamily="18" charset="0"/>
                <a:ea typeface="Calibri" panose="020F0502020204030204" pitchFamily="34" charset="0"/>
              </a:rPr>
              <a:t> </a:t>
            </a:r>
            <a:r>
              <a:rPr lang="en-US" sz="3600" err="1">
                <a:effectLst/>
                <a:latin typeface="Times New Roman" panose="02020603050405020304" pitchFamily="18" charset="0"/>
                <a:ea typeface="Calibri" panose="020F0502020204030204" pitchFamily="34" charset="0"/>
              </a:rPr>
              <a:t>nền</a:t>
            </a:r>
            <a:r>
              <a:rPr lang="en-US" sz="3600">
                <a:effectLst/>
                <a:latin typeface="Times New Roman" panose="02020603050405020304" pitchFamily="18" charset="0"/>
                <a:ea typeface="Calibri" panose="020F0502020204030204" pitchFamily="34" charset="0"/>
              </a:rPr>
              <a:t> </a:t>
            </a:r>
            <a:r>
              <a:rPr lang="en-US" sz="3600" err="1">
                <a:effectLst/>
                <a:latin typeface="Times New Roman" panose="02020603050405020304" pitchFamily="18" charset="0"/>
                <a:ea typeface="Calibri" panose="020F0502020204030204" pitchFamily="34" charset="0"/>
              </a:rPr>
              <a:t>giáo</a:t>
            </a:r>
            <a:r>
              <a:rPr lang="en-US" sz="3600">
                <a:effectLst/>
                <a:latin typeface="Times New Roman" panose="02020603050405020304" pitchFamily="18" charset="0"/>
                <a:ea typeface="Calibri" panose="020F0502020204030204" pitchFamily="34" charset="0"/>
              </a:rPr>
              <a:t> </a:t>
            </a:r>
            <a:r>
              <a:rPr lang="en-US" sz="3600" err="1">
                <a:effectLst/>
                <a:latin typeface="Times New Roman" panose="02020603050405020304" pitchFamily="18" charset="0"/>
                <a:ea typeface="Calibri" panose="020F0502020204030204" pitchFamily="34" charset="0"/>
              </a:rPr>
              <a:t>dục</a:t>
            </a:r>
            <a:r>
              <a:rPr lang="en-US" sz="3600">
                <a:effectLst/>
                <a:latin typeface="Times New Roman" panose="02020603050405020304" pitchFamily="18" charset="0"/>
                <a:ea typeface="Calibri" panose="020F0502020204030204" pitchFamily="34" charset="0"/>
              </a:rPr>
              <a:t> </a:t>
            </a:r>
            <a:r>
              <a:rPr lang="en-US" sz="3600" err="1">
                <a:effectLst/>
                <a:latin typeface="Times New Roman" panose="02020603050405020304" pitchFamily="18" charset="0"/>
                <a:ea typeface="Calibri" panose="020F0502020204030204" pitchFamily="34" charset="0"/>
              </a:rPr>
              <a:t>quốc</a:t>
            </a:r>
            <a:r>
              <a:rPr lang="en-US" sz="3600">
                <a:effectLst/>
                <a:latin typeface="Times New Roman" panose="02020603050405020304" pitchFamily="18" charset="0"/>
                <a:ea typeface="Calibri" panose="020F0502020204030204" pitchFamily="34" charset="0"/>
              </a:rPr>
              <a:t> </a:t>
            </a:r>
            <a:r>
              <a:rPr lang="en-US" sz="3600" err="1">
                <a:effectLst/>
                <a:latin typeface="Times New Roman" panose="02020603050405020304" pitchFamily="18" charset="0"/>
                <a:ea typeface="Calibri" panose="020F0502020204030204" pitchFamily="34" charset="0"/>
              </a:rPr>
              <a:t>dân</a:t>
            </a:r>
            <a:r>
              <a:rPr lang="en-US" sz="3600">
                <a:effectLst/>
                <a:latin typeface="Times New Roman" panose="02020603050405020304" pitchFamily="18" charset="0"/>
                <a:ea typeface="Calibri" panose="020F0502020204030204" pitchFamily="34" charset="0"/>
              </a:rPr>
              <a:t>.</a:t>
            </a:r>
          </a:p>
          <a:p>
            <a:pPr algn="just"/>
            <a:r>
              <a:rPr lang="en-US" sz="3600" i="1">
                <a:solidFill>
                  <a:srgbClr val="FF0000"/>
                </a:solidFill>
                <a:effectLst/>
                <a:latin typeface="Times New Roman" panose="02020603050405020304" pitchFamily="18" charset="0"/>
                <a:ea typeface="Calibri" panose="020F0502020204030204" pitchFamily="34" charset="0"/>
              </a:rPr>
              <a:t>- </a:t>
            </a:r>
            <a:r>
              <a:rPr lang="en-US" sz="3600" i="1" err="1">
                <a:solidFill>
                  <a:srgbClr val="FF0000"/>
                </a:solidFill>
                <a:effectLst/>
                <a:latin typeface="Times New Roman" panose="02020603050405020304" pitchFamily="18" charset="0"/>
                <a:ea typeface="Calibri" panose="020F0502020204030204" pitchFamily="34" charset="0"/>
              </a:rPr>
              <a:t>Là</a:t>
            </a:r>
            <a:r>
              <a:rPr lang="en-US" sz="3600" i="1">
                <a:solidFill>
                  <a:srgbClr val="FF0000"/>
                </a:solidFill>
                <a:effectLst/>
                <a:latin typeface="Times New Roman" panose="02020603050405020304" pitchFamily="18" charset="0"/>
                <a:ea typeface="Calibri" panose="020F0502020204030204" pitchFamily="34" charset="0"/>
              </a:rPr>
              <a:t> </a:t>
            </a:r>
            <a:r>
              <a:rPr lang="en-US" sz="3600" i="1" err="1">
                <a:solidFill>
                  <a:srgbClr val="FF0000"/>
                </a:solidFill>
                <a:effectLst/>
                <a:latin typeface="Times New Roman" panose="02020603050405020304" pitchFamily="18" charset="0"/>
                <a:ea typeface="Calibri" panose="020F0502020204030204" pitchFamily="34" charset="0"/>
              </a:rPr>
              <a:t>môn</a:t>
            </a:r>
            <a:r>
              <a:rPr lang="en-US" sz="3600" i="1">
                <a:solidFill>
                  <a:srgbClr val="FF0000"/>
                </a:solidFill>
                <a:effectLst/>
                <a:latin typeface="Times New Roman" panose="02020603050405020304" pitchFamily="18" charset="0"/>
                <a:ea typeface="Calibri" panose="020F0502020204030204" pitchFamily="34" charset="0"/>
              </a:rPr>
              <a:t> </a:t>
            </a:r>
            <a:r>
              <a:rPr lang="en-US" sz="3600" i="1" err="1">
                <a:solidFill>
                  <a:srgbClr val="FF0000"/>
                </a:solidFill>
                <a:effectLst/>
                <a:latin typeface="Times New Roman" panose="02020603050405020304" pitchFamily="18" charset="0"/>
                <a:ea typeface="Calibri" panose="020F0502020204030204" pitchFamily="34" charset="0"/>
              </a:rPr>
              <a:t>học</a:t>
            </a:r>
            <a:r>
              <a:rPr lang="en-US" sz="3600" i="1">
                <a:solidFill>
                  <a:srgbClr val="FF0000"/>
                </a:solidFill>
                <a:effectLst/>
                <a:latin typeface="Times New Roman" panose="02020603050405020304" pitchFamily="18" charset="0"/>
                <a:ea typeface="Calibri" panose="020F0502020204030204" pitchFamily="34" charset="0"/>
              </a:rPr>
              <a:t> </a:t>
            </a:r>
            <a:r>
              <a:rPr lang="en-US" sz="3600" i="1" err="1">
                <a:solidFill>
                  <a:srgbClr val="FF0000"/>
                </a:solidFill>
                <a:effectLst/>
                <a:latin typeface="Times New Roman" panose="02020603050405020304" pitchFamily="18" charset="0"/>
                <a:ea typeface="Calibri" panose="020F0502020204030204" pitchFamily="34" charset="0"/>
              </a:rPr>
              <a:t>chính</a:t>
            </a:r>
            <a:r>
              <a:rPr lang="en-US" sz="3600" i="1">
                <a:solidFill>
                  <a:srgbClr val="FF0000"/>
                </a:solidFill>
                <a:effectLst/>
                <a:latin typeface="Times New Roman" panose="02020603050405020304" pitchFamily="18" charset="0"/>
                <a:ea typeface="Calibri" panose="020F0502020204030204" pitchFamily="34" charset="0"/>
              </a:rPr>
              <a:t> </a:t>
            </a:r>
            <a:r>
              <a:rPr lang="en-US" sz="3600" i="1" err="1">
                <a:solidFill>
                  <a:srgbClr val="FF0000"/>
                </a:solidFill>
                <a:effectLst/>
                <a:latin typeface="Times New Roman" panose="02020603050405020304" pitchFamily="18" charset="0"/>
                <a:ea typeface="Calibri" panose="020F0502020204030204" pitchFamily="34" charset="0"/>
              </a:rPr>
              <a:t>khoá</a:t>
            </a:r>
            <a:r>
              <a:rPr lang="en-US" sz="3600" i="1">
                <a:solidFill>
                  <a:srgbClr val="FF0000"/>
                </a:solidFill>
                <a:effectLst/>
                <a:latin typeface="Times New Roman" panose="02020603050405020304" pitchFamily="18" charset="0"/>
                <a:ea typeface="Calibri" panose="020F0502020204030204" pitchFamily="34" charset="0"/>
              </a:rPr>
              <a:t>, </a:t>
            </a:r>
            <a:r>
              <a:rPr lang="en-US" sz="3600" i="1" err="1">
                <a:solidFill>
                  <a:srgbClr val="FF0000"/>
                </a:solidFill>
                <a:effectLst/>
                <a:latin typeface="Times New Roman" panose="02020603050405020304" pitchFamily="18" charset="0"/>
                <a:ea typeface="Calibri" panose="020F0502020204030204" pitchFamily="34" charset="0"/>
              </a:rPr>
              <a:t>thuộc</a:t>
            </a:r>
            <a:r>
              <a:rPr lang="en-US" sz="3600" i="1">
                <a:solidFill>
                  <a:srgbClr val="FF0000"/>
                </a:solidFill>
                <a:effectLst/>
                <a:latin typeface="Times New Roman" panose="02020603050405020304" pitchFamily="18" charset="0"/>
                <a:ea typeface="Calibri" panose="020F0502020204030204" pitchFamily="34" charset="0"/>
              </a:rPr>
              <a:t> </a:t>
            </a:r>
            <a:r>
              <a:rPr lang="en-US" sz="3600" i="1" err="1">
                <a:solidFill>
                  <a:srgbClr val="FF0000"/>
                </a:solidFill>
                <a:effectLst/>
                <a:latin typeface="Times New Roman" panose="02020603050405020304" pitchFamily="18" charset="0"/>
                <a:ea typeface="Calibri" panose="020F0502020204030204" pitchFamily="34" charset="0"/>
              </a:rPr>
              <a:t>nhóm</a:t>
            </a:r>
            <a:r>
              <a:rPr lang="en-US" sz="3600" i="1">
                <a:solidFill>
                  <a:srgbClr val="FF0000"/>
                </a:solidFill>
                <a:effectLst/>
                <a:latin typeface="Times New Roman" panose="02020603050405020304" pitchFamily="18" charset="0"/>
                <a:ea typeface="Calibri" panose="020F0502020204030204" pitchFamily="34" charset="0"/>
              </a:rPr>
              <a:t> </a:t>
            </a:r>
            <a:r>
              <a:rPr lang="en-US" sz="3600" i="1" err="1">
                <a:solidFill>
                  <a:srgbClr val="FF0000"/>
                </a:solidFill>
                <a:effectLst/>
                <a:latin typeface="Times New Roman" panose="02020603050405020304" pitchFamily="18" charset="0"/>
                <a:ea typeface="Calibri" panose="020F0502020204030204" pitchFamily="34" charset="0"/>
              </a:rPr>
              <a:t>các</a:t>
            </a:r>
            <a:r>
              <a:rPr lang="en-US" sz="3600" i="1">
                <a:solidFill>
                  <a:srgbClr val="FF0000"/>
                </a:solidFill>
                <a:effectLst/>
                <a:latin typeface="Times New Roman" panose="02020603050405020304" pitchFamily="18" charset="0"/>
                <a:ea typeface="Calibri" panose="020F0502020204030204" pitchFamily="34" charset="0"/>
              </a:rPr>
              <a:t> </a:t>
            </a:r>
            <a:r>
              <a:rPr lang="en-US" sz="3600" i="1" err="1">
                <a:solidFill>
                  <a:srgbClr val="FF0000"/>
                </a:solidFill>
                <a:effectLst/>
                <a:latin typeface="Times New Roman" panose="02020603050405020304" pitchFamily="18" charset="0"/>
                <a:ea typeface="Calibri" panose="020F0502020204030204" pitchFamily="34" charset="0"/>
              </a:rPr>
              <a:t>môn</a:t>
            </a:r>
            <a:r>
              <a:rPr lang="en-US" sz="3600" i="1">
                <a:solidFill>
                  <a:srgbClr val="FF0000"/>
                </a:solidFill>
                <a:effectLst/>
                <a:latin typeface="Times New Roman" panose="02020603050405020304" pitchFamily="18" charset="0"/>
                <a:ea typeface="Calibri" panose="020F0502020204030204" pitchFamily="34" charset="0"/>
              </a:rPr>
              <a:t> </a:t>
            </a:r>
            <a:r>
              <a:rPr lang="en-US" sz="3600" i="1" err="1">
                <a:solidFill>
                  <a:srgbClr val="FF0000"/>
                </a:solidFill>
                <a:effectLst/>
                <a:latin typeface="Times New Roman" panose="02020603050405020304" pitchFamily="18" charset="0"/>
                <a:ea typeface="Calibri" panose="020F0502020204030204" pitchFamily="34" charset="0"/>
              </a:rPr>
              <a:t>học</a:t>
            </a:r>
            <a:r>
              <a:rPr lang="en-US" sz="3600" i="1">
                <a:solidFill>
                  <a:srgbClr val="FF0000"/>
                </a:solidFill>
                <a:effectLst/>
                <a:latin typeface="Times New Roman" panose="02020603050405020304" pitchFamily="18" charset="0"/>
                <a:ea typeface="Calibri" panose="020F0502020204030204" pitchFamily="34" charset="0"/>
              </a:rPr>
              <a:t> </a:t>
            </a:r>
            <a:r>
              <a:rPr lang="en-US" sz="3600" i="1" err="1">
                <a:solidFill>
                  <a:srgbClr val="FF0000"/>
                </a:solidFill>
                <a:effectLst/>
                <a:latin typeface="Times New Roman" panose="02020603050405020304" pitchFamily="18" charset="0"/>
                <a:ea typeface="Calibri" panose="020F0502020204030204" pitchFamily="34" charset="0"/>
              </a:rPr>
              <a:t>chung</a:t>
            </a:r>
            <a:r>
              <a:rPr lang="en-US" sz="3600" i="1">
                <a:solidFill>
                  <a:srgbClr val="FF0000"/>
                </a:solidFill>
                <a:effectLst/>
                <a:latin typeface="Times New Roman" panose="02020603050405020304" pitchFamily="18" charset="0"/>
                <a:ea typeface="Calibri" panose="020F0502020204030204" pitchFamily="34" charset="0"/>
              </a:rPr>
              <a:t> </a:t>
            </a:r>
            <a:r>
              <a:rPr lang="en-US" sz="3600" i="1" err="1">
                <a:solidFill>
                  <a:srgbClr val="FF0000"/>
                </a:solidFill>
                <a:effectLst/>
                <a:latin typeface="Times New Roman" panose="02020603050405020304" pitchFamily="18" charset="0"/>
                <a:ea typeface="Calibri" panose="020F0502020204030204" pitchFamily="34" charset="0"/>
              </a:rPr>
              <a:t>trong</a:t>
            </a:r>
            <a:r>
              <a:rPr lang="en-US" sz="3600" i="1">
                <a:solidFill>
                  <a:srgbClr val="FF0000"/>
                </a:solidFill>
                <a:effectLst/>
                <a:latin typeface="Times New Roman" panose="02020603050405020304" pitchFamily="18" charset="0"/>
                <a:ea typeface="Calibri" panose="020F0502020204030204" pitchFamily="34" charset="0"/>
              </a:rPr>
              <a:t> </a:t>
            </a:r>
            <a:r>
              <a:rPr lang="en-US" sz="3600" i="1" err="1">
                <a:solidFill>
                  <a:srgbClr val="FF0000"/>
                </a:solidFill>
                <a:effectLst/>
                <a:latin typeface="Times New Roman" panose="02020603050405020304" pitchFamily="18" charset="0"/>
                <a:ea typeface="Calibri" panose="020F0502020204030204" pitchFamily="34" charset="0"/>
              </a:rPr>
              <a:t>chương</a:t>
            </a:r>
            <a:r>
              <a:rPr lang="en-US" sz="3600" i="1">
                <a:solidFill>
                  <a:srgbClr val="FF0000"/>
                </a:solidFill>
                <a:effectLst/>
                <a:latin typeface="Times New Roman" panose="02020603050405020304" pitchFamily="18" charset="0"/>
                <a:ea typeface="Calibri" panose="020F0502020204030204" pitchFamily="34" charset="0"/>
              </a:rPr>
              <a:t> </a:t>
            </a:r>
            <a:r>
              <a:rPr lang="en-US" sz="3600" i="1" err="1">
                <a:solidFill>
                  <a:srgbClr val="FF0000"/>
                </a:solidFill>
                <a:effectLst/>
                <a:latin typeface="Times New Roman" panose="02020603050405020304" pitchFamily="18" charset="0"/>
                <a:ea typeface="Calibri" panose="020F0502020204030204" pitchFamily="34" charset="0"/>
              </a:rPr>
              <a:t>trình</a:t>
            </a:r>
            <a:r>
              <a:rPr lang="en-US" sz="3600" i="1">
                <a:solidFill>
                  <a:srgbClr val="FF0000"/>
                </a:solidFill>
                <a:effectLst/>
                <a:latin typeface="Times New Roman" panose="02020603050405020304" pitchFamily="18" charset="0"/>
                <a:ea typeface="Calibri" panose="020F0502020204030204" pitchFamily="34" charset="0"/>
              </a:rPr>
              <a:t> </a:t>
            </a:r>
            <a:r>
              <a:rPr lang="en-US" sz="3600" i="1" err="1">
                <a:solidFill>
                  <a:srgbClr val="FF0000"/>
                </a:solidFill>
                <a:effectLst/>
                <a:latin typeface="Times New Roman" panose="02020603050405020304" pitchFamily="18" charset="0"/>
                <a:ea typeface="Calibri" panose="020F0502020204030204" pitchFamily="34" charset="0"/>
              </a:rPr>
              <a:t>dạy</a:t>
            </a:r>
            <a:r>
              <a:rPr lang="en-US" sz="3600" i="1">
                <a:solidFill>
                  <a:srgbClr val="FF0000"/>
                </a:solidFill>
                <a:effectLst/>
                <a:latin typeface="Times New Roman" panose="02020603050405020304" pitchFamily="18" charset="0"/>
                <a:ea typeface="Calibri" panose="020F0502020204030204" pitchFamily="34" charset="0"/>
              </a:rPr>
              <a:t> </a:t>
            </a:r>
            <a:r>
              <a:rPr lang="en-US" sz="3600" i="1" err="1">
                <a:solidFill>
                  <a:srgbClr val="FF0000"/>
                </a:solidFill>
                <a:effectLst/>
                <a:latin typeface="Times New Roman" panose="02020603050405020304" pitchFamily="18" charset="0"/>
                <a:ea typeface="Calibri" panose="020F0502020204030204" pitchFamily="34" charset="0"/>
              </a:rPr>
              <a:t>nghề</a:t>
            </a:r>
            <a:r>
              <a:rPr lang="en-US" sz="3600" i="1">
                <a:solidFill>
                  <a:srgbClr val="FF0000"/>
                </a:solidFill>
                <a:effectLst/>
                <a:latin typeface="Times New Roman" panose="02020603050405020304" pitchFamily="18" charset="0"/>
                <a:ea typeface="Calibri" panose="020F0502020204030204" pitchFamily="34" charset="0"/>
              </a:rPr>
              <a:t> </a:t>
            </a:r>
            <a:r>
              <a:rPr lang="en-US" sz="3600" i="1" err="1">
                <a:solidFill>
                  <a:srgbClr val="FF0000"/>
                </a:solidFill>
                <a:effectLst/>
                <a:latin typeface="Times New Roman" panose="02020603050405020304" pitchFamily="18" charset="0"/>
                <a:ea typeface="Calibri" panose="020F0502020204030204" pitchFamily="34" charset="0"/>
              </a:rPr>
              <a:t>trình</a:t>
            </a:r>
            <a:r>
              <a:rPr lang="en-US" sz="3600" i="1">
                <a:solidFill>
                  <a:srgbClr val="FF0000"/>
                </a:solidFill>
                <a:effectLst/>
                <a:latin typeface="Times New Roman" panose="02020603050405020304" pitchFamily="18" charset="0"/>
                <a:ea typeface="Calibri" panose="020F0502020204030204" pitchFamily="34" charset="0"/>
              </a:rPr>
              <a:t> </a:t>
            </a:r>
            <a:r>
              <a:rPr lang="en-US" sz="3600" i="1" err="1">
                <a:solidFill>
                  <a:srgbClr val="FF0000"/>
                </a:solidFill>
                <a:effectLst/>
                <a:latin typeface="Times New Roman" panose="02020603050405020304" pitchFamily="18" charset="0"/>
                <a:ea typeface="Calibri" panose="020F0502020204030204" pitchFamily="34" charset="0"/>
              </a:rPr>
              <a:t>độ</a:t>
            </a:r>
            <a:r>
              <a:rPr lang="en-US" sz="3600" i="1">
                <a:solidFill>
                  <a:srgbClr val="FF0000"/>
                </a:solidFill>
                <a:effectLst/>
                <a:latin typeface="Times New Roman" panose="02020603050405020304" pitchFamily="18" charset="0"/>
                <a:ea typeface="Calibri" panose="020F0502020204030204" pitchFamily="34" charset="0"/>
              </a:rPr>
              <a:t> </a:t>
            </a:r>
            <a:r>
              <a:rPr lang="en-US" sz="3600" i="1">
                <a:solidFill>
                  <a:srgbClr val="FF0000"/>
                </a:solidFill>
                <a:latin typeface="Times New Roman" panose="02020603050405020304" pitchFamily="18" charset="0"/>
                <a:ea typeface="Calibri" panose="020F0502020204030204" pitchFamily="34" charset="0"/>
              </a:rPr>
              <a:t>C</a:t>
            </a:r>
            <a:r>
              <a:rPr lang="en-US" sz="3600" i="1">
                <a:solidFill>
                  <a:srgbClr val="FF0000"/>
                </a:solidFill>
                <a:effectLst/>
                <a:latin typeface="Times New Roman" panose="02020603050405020304" pitchFamily="18" charset="0"/>
                <a:ea typeface="Calibri" panose="020F0502020204030204" pitchFamily="34" charset="0"/>
              </a:rPr>
              <a:t>ao </a:t>
            </a:r>
            <a:r>
              <a:rPr lang="en-US" sz="3600" i="1" err="1">
                <a:solidFill>
                  <a:srgbClr val="FF0000"/>
                </a:solidFill>
                <a:effectLst/>
                <a:latin typeface="Times New Roman" panose="02020603050405020304" pitchFamily="18" charset="0"/>
                <a:ea typeface="Calibri" panose="020F0502020204030204" pitchFamily="34" charset="0"/>
              </a:rPr>
              <a:t>đẳng</a:t>
            </a:r>
            <a:r>
              <a:rPr lang="en-US" sz="3600" i="1">
                <a:solidFill>
                  <a:srgbClr val="FF0000"/>
                </a:solidFill>
                <a:effectLst/>
                <a:latin typeface="Times New Roman" panose="02020603050405020304" pitchFamily="18" charset="0"/>
                <a:ea typeface="Calibri" panose="020F0502020204030204" pitchFamily="34" charset="0"/>
              </a:rPr>
              <a:t>.</a:t>
            </a:r>
            <a:endParaRPr lang="en-US" sz="3600" i="1">
              <a:solidFill>
                <a:srgbClr val="FF0000"/>
              </a:solidFill>
              <a:latin typeface="Times New Roman" panose="02020603050405020304" pitchFamily="18" charset="0"/>
              <a:ea typeface="Calibri" panose="020F0502020204030204" pitchFamily="34" charset="0"/>
            </a:endParaRP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a:p>
        </p:txBody>
      </p:sp>
    </p:spTree>
    <p:extLst>
      <p:ext uri="{BB962C8B-B14F-4D97-AF65-F5344CB8AC3E}">
        <p14:creationId xmlns:p14="http://schemas.microsoft.com/office/powerpoint/2010/main" val="132560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10165231" cy="1165697"/>
          </a:xfrm>
        </p:spPr>
        <p:txBody>
          <a:bodyPr/>
          <a:lstStyle/>
          <a:p>
            <a:pPr algn="just"/>
            <a:r>
              <a:rPr lang="en-US" i="1">
                <a:latin typeface="Times New Roman" panose="02020603050405020304" pitchFamily="18" charset="0"/>
                <a:cs typeface="Times New Roman" panose="02020603050405020304" pitchFamily="18" charset="0"/>
              </a:rPr>
              <a:t>Những kiến thức quan trọng trong học phần lý thuyết: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1712069"/>
            <a:ext cx="10311146" cy="4377582"/>
          </a:xfrm>
        </p:spPr>
        <p:txBody>
          <a:bodyPr vert="horz" lIns="91440" tIns="45720" rIns="91440" bIns="45720" rtlCol="0" anchor="t">
            <a:noAutofit/>
          </a:bodyPr>
          <a:lstStyle/>
          <a:p>
            <a:pPr algn="just"/>
            <a:r>
              <a:rPr lang="en-US" sz="3000" b="1" i="1">
                <a:solidFill>
                  <a:srgbClr val="FF0000"/>
                </a:solidFill>
                <a:latin typeface="Times New Roman" panose="02020603050405020304" pitchFamily="18" charset="0"/>
                <a:cs typeface="Times New Roman" panose="02020603050405020304" pitchFamily="18" charset="0"/>
              </a:rPr>
              <a:t>Về</a:t>
            </a:r>
            <a:r>
              <a:rPr lang="vi-VN" sz="3000" b="1" i="1">
                <a:solidFill>
                  <a:srgbClr val="FF0000"/>
                </a:solidFill>
                <a:latin typeface="Times New Roman" panose="02020603050405020304" pitchFamily="18" charset="0"/>
                <a:cs typeface="Times New Roman" panose="02020603050405020304" pitchFamily="18" charset="0"/>
              </a:rPr>
              <a:t> công tác quốc phòng, an ninh </a:t>
            </a:r>
            <a:r>
              <a:rPr lang="vi-VN" sz="3000">
                <a:solidFill>
                  <a:schemeClr val="tx1"/>
                </a:solidFill>
                <a:latin typeface="Times New Roman" panose="02020603050405020304" pitchFamily="18" charset="0"/>
                <a:cs typeface="Times New Roman" panose="02020603050405020304" pitchFamily="18" charset="0"/>
              </a:rPr>
              <a:t>của Đảng hiện nay như: </a:t>
            </a:r>
            <a:endParaRPr lang="en-US" sz="3000">
              <a:solidFill>
                <a:schemeClr val="tx1"/>
              </a:solidFill>
              <a:latin typeface="Times New Roman" panose="02020603050405020304" pitchFamily="18" charset="0"/>
              <a:cs typeface="Times New Roman" panose="02020603050405020304" pitchFamily="18" charset="0"/>
            </a:endParaRPr>
          </a:p>
          <a:p>
            <a:pPr algn="just"/>
            <a:r>
              <a:rPr lang="en-US" sz="3000">
                <a:solidFill>
                  <a:schemeClr val="tx1"/>
                </a:solidFill>
                <a:latin typeface="Times New Roman" panose="02020603050405020304" pitchFamily="18" charset="0"/>
                <a:cs typeface="Times New Roman" panose="02020603050405020304" pitchFamily="18" charset="0"/>
              </a:rPr>
              <a:t>	+ </a:t>
            </a:r>
            <a:r>
              <a:rPr lang="vi-VN" sz="3000">
                <a:solidFill>
                  <a:schemeClr val="tx1"/>
                </a:solidFill>
                <a:latin typeface="Times New Roman" panose="02020603050405020304" pitchFamily="18" charset="0"/>
                <a:cs typeface="Times New Roman" panose="02020603050405020304" pitchFamily="18" charset="0"/>
              </a:rPr>
              <a:t>Xây dựng lực lượng quân tự vệ, lực lượng dự bị động viên và động viên công nghiệp, phòng tránh, đánh trả chiến tranh có sử dụng vũ khí công nghệ cao của đối phương, </a:t>
            </a:r>
            <a:r>
              <a:rPr lang="vi-VN" sz="3000" b="1" i="1">
                <a:solidFill>
                  <a:srgbClr val="FF0000"/>
                </a:solidFill>
                <a:latin typeface="Times New Roman" panose="02020603050405020304" pitchFamily="18" charset="0"/>
                <a:cs typeface="Times New Roman" panose="02020603050405020304" pitchFamily="18" charset="0"/>
              </a:rPr>
              <a:t>đánh bại chiến lược “Diễn biến hòa bình”, bạo loạn lật đổ của các thế lực thù đối với cách mạng Việt Nam;</a:t>
            </a:r>
            <a:endParaRPr lang="en-US" sz="3000" b="1" i="1">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a:t>
            </a:fld>
            <a:endParaRPr lang="en-US"/>
          </a:p>
        </p:txBody>
      </p:sp>
    </p:spTree>
    <p:extLst>
      <p:ext uri="{BB962C8B-B14F-4D97-AF65-F5344CB8AC3E}">
        <p14:creationId xmlns:p14="http://schemas.microsoft.com/office/powerpoint/2010/main" val="163979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93AFA-60B0-5D1A-42F8-0855F5389472}"/>
              </a:ext>
            </a:extLst>
          </p:cNvPr>
          <p:cNvSpPr>
            <a:spLocks noGrp="1"/>
          </p:cNvSpPr>
          <p:nvPr>
            <p:ph type="title"/>
          </p:nvPr>
        </p:nvSpPr>
        <p:spPr/>
        <p:txBody>
          <a:bodyPr/>
          <a:lstStyle/>
          <a:p>
            <a:pPr algn="just"/>
            <a:r>
              <a:rPr lang="en-US" i="1">
                <a:latin typeface="Times New Roman" panose="02020603050405020304" pitchFamily="18" charset="0"/>
                <a:cs typeface="Times New Roman" panose="02020603050405020304" pitchFamily="18" charset="0"/>
              </a:rPr>
              <a:t>Những kiến thức cơ bản cần quan trọng trong học phần lý thuyết (tiếp)</a:t>
            </a:r>
            <a:endParaRPr lang="en-US"/>
          </a:p>
        </p:txBody>
      </p:sp>
      <p:sp>
        <p:nvSpPr>
          <p:cNvPr id="3" name="Text Placeholder 2">
            <a:extLst>
              <a:ext uri="{FF2B5EF4-FFF2-40B4-BE49-F238E27FC236}">
                <a16:creationId xmlns:a16="http://schemas.microsoft.com/office/drawing/2014/main" id="{BE21BE4A-5DDB-4A4B-B20B-8A43ACECA8C3}"/>
              </a:ext>
            </a:extLst>
          </p:cNvPr>
          <p:cNvSpPr>
            <a:spLocks noGrp="1"/>
          </p:cNvSpPr>
          <p:nvPr>
            <p:ph type="body" idx="1"/>
          </p:nvPr>
        </p:nvSpPr>
        <p:spPr>
          <a:xfrm>
            <a:off x="1167492" y="1819073"/>
            <a:ext cx="10145776" cy="4270578"/>
          </a:xfrm>
        </p:spPr>
        <p:txBody>
          <a:bodyPr/>
          <a:lstStyle/>
          <a:p>
            <a:pPr algn="just"/>
            <a:r>
              <a:rPr lang="en-US" sz="3400">
                <a:solidFill>
                  <a:schemeClr val="tx1"/>
                </a:solidFill>
                <a:latin typeface="Times New Roman" panose="02020603050405020304" pitchFamily="18" charset="0"/>
                <a:cs typeface="Times New Roman" panose="02020603050405020304" pitchFamily="18" charset="0"/>
              </a:rPr>
              <a:t>	+ M</a:t>
            </a:r>
            <a:r>
              <a:rPr lang="vi-VN" sz="3400">
                <a:solidFill>
                  <a:schemeClr val="tx1"/>
                </a:solidFill>
                <a:latin typeface="Times New Roman" panose="02020603050405020304" pitchFamily="18" charset="0"/>
                <a:cs typeface="Times New Roman" panose="02020603050405020304" pitchFamily="18" charset="0"/>
              </a:rPr>
              <a:t>ột số vấn đề về </a:t>
            </a:r>
            <a:r>
              <a:rPr lang="vi-VN" sz="3400" b="1" i="1">
                <a:solidFill>
                  <a:srgbClr val="FF0000"/>
                </a:solidFill>
                <a:latin typeface="Times New Roman" panose="02020603050405020304" pitchFamily="18" charset="0"/>
                <a:cs typeface="Times New Roman" panose="02020603050405020304" pitchFamily="18" charset="0"/>
              </a:rPr>
              <a:t>dân tộc, tôn giáo </a:t>
            </a:r>
            <a:r>
              <a:rPr lang="vi-VN" sz="3400">
                <a:solidFill>
                  <a:schemeClr val="tx1"/>
                </a:solidFill>
                <a:latin typeface="Times New Roman" panose="02020603050405020304" pitchFamily="18" charset="0"/>
                <a:cs typeface="Times New Roman" panose="02020603050405020304" pitchFamily="18" charset="0"/>
              </a:rPr>
              <a:t>và đấu tranh phòng chống </a:t>
            </a:r>
            <a:r>
              <a:rPr lang="vi-VN" sz="3400" b="1" i="1">
                <a:solidFill>
                  <a:srgbClr val="FF0000"/>
                </a:solidFill>
                <a:latin typeface="Times New Roman" panose="02020603050405020304" pitchFamily="18" charset="0"/>
                <a:cs typeface="Times New Roman" panose="02020603050405020304" pitchFamily="18" charset="0"/>
              </a:rPr>
              <a:t>lợi dụng vấn đề dân tộc, tôn giáo </a:t>
            </a:r>
            <a:r>
              <a:rPr lang="vi-VN" sz="3400">
                <a:solidFill>
                  <a:schemeClr val="tx1"/>
                </a:solidFill>
                <a:latin typeface="Times New Roman" panose="02020603050405020304" pitchFamily="18" charset="0"/>
                <a:cs typeface="Times New Roman" panose="02020603050405020304" pitchFamily="18" charset="0"/>
              </a:rPr>
              <a:t>chống phá cách mạng Việt Nam;</a:t>
            </a:r>
            <a:endParaRPr lang="en-US" sz="3400">
              <a:solidFill>
                <a:schemeClr val="tx1"/>
              </a:solidFill>
              <a:latin typeface="Times New Roman" panose="02020603050405020304" pitchFamily="18" charset="0"/>
              <a:cs typeface="Times New Roman" panose="02020603050405020304" pitchFamily="18" charset="0"/>
            </a:endParaRPr>
          </a:p>
          <a:p>
            <a:pPr algn="just"/>
            <a:r>
              <a:rPr lang="en-US" sz="3400">
                <a:solidFill>
                  <a:schemeClr val="tx1"/>
                </a:solidFill>
                <a:latin typeface="Times New Roman" panose="02020603050405020304" pitchFamily="18" charset="0"/>
                <a:cs typeface="Times New Roman" panose="02020603050405020304" pitchFamily="18" charset="0"/>
              </a:rPr>
              <a:t>	+ X</a:t>
            </a:r>
            <a:r>
              <a:rPr lang="vi-VN" sz="3400">
                <a:solidFill>
                  <a:schemeClr val="tx1"/>
                </a:solidFill>
                <a:latin typeface="Times New Roman" panose="02020603050405020304" pitchFamily="18" charset="0"/>
                <a:cs typeface="Times New Roman" panose="02020603050405020304" pitchFamily="18" charset="0"/>
              </a:rPr>
              <a:t>ây dựng, </a:t>
            </a:r>
            <a:r>
              <a:rPr lang="vi-VN" sz="3400" b="1" i="1">
                <a:solidFill>
                  <a:srgbClr val="FF0000"/>
                </a:solidFill>
                <a:latin typeface="Times New Roman" panose="02020603050405020304" pitchFamily="18" charset="0"/>
                <a:cs typeface="Times New Roman" panose="02020603050405020304" pitchFamily="18" charset="0"/>
              </a:rPr>
              <a:t>bảo vệ chủ quyền lãnh thổ, chủ quyền an ninh biên giới quốc gia</a:t>
            </a:r>
            <a:r>
              <a:rPr lang="vi-VN" sz="3400">
                <a:solidFill>
                  <a:schemeClr val="tx1"/>
                </a:solidFill>
                <a:latin typeface="Times New Roman" panose="02020603050405020304" pitchFamily="18" charset="0"/>
                <a:cs typeface="Times New Roman" panose="02020603050405020304" pitchFamily="18" charset="0"/>
              </a:rPr>
              <a:t>; đấu tranh phòng chống tội phạm và giữ gìn trật tự, an toàn xã hội.</a:t>
            </a:r>
            <a:endParaRPr lang="en-US" sz="3400"/>
          </a:p>
        </p:txBody>
      </p:sp>
      <p:sp>
        <p:nvSpPr>
          <p:cNvPr id="6" name="Slide Number Placeholder 5">
            <a:extLst>
              <a:ext uri="{FF2B5EF4-FFF2-40B4-BE49-F238E27FC236}">
                <a16:creationId xmlns:a16="http://schemas.microsoft.com/office/drawing/2014/main" id="{B1C0FF62-CC42-E935-7A6E-530F1DBE7EDD}"/>
              </a:ext>
            </a:extLst>
          </p:cNvPr>
          <p:cNvSpPr>
            <a:spLocks noGrp="1"/>
          </p:cNvSpPr>
          <p:nvPr>
            <p:ph type="sldNum" sz="quarter" idx="12"/>
          </p:nvPr>
        </p:nvSpPr>
        <p:spPr/>
        <p:txBody>
          <a:bodyPr/>
          <a:lstStyle/>
          <a:p>
            <a:fld id="{294A09A9-5501-47C1-A89A-A340965A2BE2}" type="slidenum">
              <a:rPr lang="en-US" smtClean="0"/>
              <a:pPr/>
              <a:t>6</a:t>
            </a:fld>
            <a:endParaRPr lang="en-US"/>
          </a:p>
        </p:txBody>
      </p:sp>
    </p:spTree>
    <p:extLst>
      <p:ext uri="{BB962C8B-B14F-4D97-AF65-F5344CB8AC3E}">
        <p14:creationId xmlns:p14="http://schemas.microsoft.com/office/powerpoint/2010/main" val="425708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1929-E113-1216-2F00-724221F06FBF}"/>
              </a:ext>
            </a:extLst>
          </p:cNvPr>
          <p:cNvSpPr>
            <a:spLocks noGrp="1"/>
          </p:cNvSpPr>
          <p:nvPr>
            <p:ph type="title"/>
          </p:nvPr>
        </p:nvSpPr>
        <p:spPr>
          <a:xfrm>
            <a:off x="1167492" y="381000"/>
            <a:ext cx="9779183" cy="1126787"/>
          </a:xfrm>
        </p:spPr>
        <p:txBody>
          <a:bodyPr/>
          <a:lstStyle/>
          <a:p>
            <a:r>
              <a:rPr lang="en-US" i="1">
                <a:latin typeface="Times New Roman" panose="02020603050405020304" pitchFamily="18" charset="0"/>
                <a:cs typeface="Times New Roman" panose="02020603050405020304" pitchFamily="18" charset="0"/>
              </a:rPr>
              <a:t>Những kiến thức cơ bản cần quan trọng trong học phần lý thuyết (tiếp)</a:t>
            </a:r>
            <a:endParaRPr lang="en-US"/>
          </a:p>
        </p:txBody>
      </p:sp>
      <p:sp>
        <p:nvSpPr>
          <p:cNvPr id="3" name="Text Placeholder 2">
            <a:extLst>
              <a:ext uri="{FF2B5EF4-FFF2-40B4-BE49-F238E27FC236}">
                <a16:creationId xmlns:a16="http://schemas.microsoft.com/office/drawing/2014/main" id="{56C2202A-1375-9DC8-BA7E-A504C8C31BA0}"/>
              </a:ext>
            </a:extLst>
          </p:cNvPr>
          <p:cNvSpPr>
            <a:spLocks noGrp="1"/>
          </p:cNvSpPr>
          <p:nvPr>
            <p:ph type="body" idx="1"/>
          </p:nvPr>
        </p:nvSpPr>
        <p:spPr>
          <a:xfrm>
            <a:off x="1011678" y="1507787"/>
            <a:ext cx="10262680" cy="4581864"/>
          </a:xfrm>
        </p:spPr>
        <p:txBody>
          <a:bodyPr/>
          <a:lstStyle/>
          <a:p>
            <a:pPr algn="just">
              <a:spcBef>
                <a:spcPts val="0"/>
              </a:spcBef>
            </a:pPr>
            <a:r>
              <a:rPr lang="en-US" sz="3000" b="1" i="1">
                <a:solidFill>
                  <a:srgbClr val="FF0000"/>
                </a:solidFill>
                <a:latin typeface="Times New Roman" panose="02020603050405020304" pitchFamily="18" charset="0"/>
                <a:cs typeface="Times New Roman" panose="02020603050405020304" pitchFamily="18" charset="0"/>
              </a:rPr>
              <a:t>V</a:t>
            </a:r>
            <a:r>
              <a:rPr lang="vi-VN" sz="3000" b="1" i="1">
                <a:solidFill>
                  <a:srgbClr val="FF0000"/>
                </a:solidFill>
                <a:latin typeface="Times New Roman" panose="02020603050405020304" pitchFamily="18" charset="0"/>
                <a:cs typeface="Times New Roman" panose="02020603050405020304" pitchFamily="18" charset="0"/>
              </a:rPr>
              <a:t>ề quân sự và kĩ năng quân sự cần thiết</a:t>
            </a:r>
            <a:r>
              <a:rPr lang="en-US" sz="3000" b="1" i="1">
                <a:solidFill>
                  <a:srgbClr val="FF0000"/>
                </a:solidFill>
                <a:latin typeface="Times New Roman" panose="02020603050405020304" pitchFamily="18" charset="0"/>
                <a:cs typeface="Times New Roman" panose="02020603050405020304" pitchFamily="18" charset="0"/>
              </a:rPr>
              <a:t>:</a:t>
            </a:r>
            <a:endParaRPr lang="vi-VN" sz="3000" b="1" i="1">
              <a:solidFill>
                <a:srgbClr val="FF0000"/>
              </a:solidFill>
              <a:latin typeface="Times New Roman" panose="02020603050405020304" pitchFamily="18" charset="0"/>
              <a:cs typeface="Times New Roman" panose="02020603050405020304" pitchFamily="18" charset="0"/>
            </a:endParaRPr>
          </a:p>
          <a:p>
            <a:pPr algn="just">
              <a:spcBef>
                <a:spcPts val="0"/>
              </a:spcBef>
            </a:pPr>
            <a:r>
              <a:rPr lang="vi-VN" sz="2800">
                <a:solidFill>
                  <a:schemeClr val="tx1"/>
                </a:solidFill>
                <a:latin typeface="Times New Roman" panose="02020603050405020304" pitchFamily="18" charset="0"/>
                <a:cs typeface="Times New Roman" panose="02020603050405020304" pitchFamily="18" charset="0"/>
              </a:rPr>
              <a:t>	</a:t>
            </a:r>
            <a:r>
              <a:rPr lang="en-US" sz="2800">
                <a:solidFill>
                  <a:schemeClr val="tx1"/>
                </a:solidFill>
                <a:latin typeface="Times New Roman" panose="02020603050405020304" pitchFamily="18" charset="0"/>
                <a:cs typeface="Times New Roman" panose="02020603050405020304" pitchFamily="18" charset="0"/>
              </a:rPr>
              <a:t>+ </a:t>
            </a:r>
            <a:r>
              <a:rPr lang="vi-VN" sz="2800">
                <a:solidFill>
                  <a:schemeClr val="tx1"/>
                </a:solidFill>
                <a:latin typeface="Times New Roman" panose="02020603050405020304" pitchFamily="18" charset="0"/>
                <a:cs typeface="Times New Roman" panose="02020603050405020304" pitchFamily="18" charset="0"/>
              </a:rPr>
              <a:t>Những kiến thức cơ bản về bản đồ, địa hình quân sự, các phương tiện chỉ huy chiến thuật và chiến đấu; </a:t>
            </a:r>
            <a:endParaRPr lang="en-US" sz="2800">
              <a:solidFill>
                <a:schemeClr val="tx1"/>
              </a:solidFill>
              <a:latin typeface="Times New Roman" panose="02020603050405020304" pitchFamily="18" charset="0"/>
              <a:cs typeface="Times New Roman" panose="02020603050405020304" pitchFamily="18" charset="0"/>
            </a:endParaRPr>
          </a:p>
          <a:p>
            <a:pPr algn="just">
              <a:spcBef>
                <a:spcPts val="0"/>
              </a:spcBef>
            </a:pPr>
            <a:r>
              <a:rPr lang="en-US" sz="2800">
                <a:solidFill>
                  <a:schemeClr val="tx1"/>
                </a:solidFill>
                <a:latin typeface="Times New Roman" panose="02020603050405020304" pitchFamily="18" charset="0"/>
                <a:cs typeface="Times New Roman" panose="02020603050405020304" pitchFamily="18" charset="0"/>
              </a:rPr>
              <a:t>	+ T</a:t>
            </a:r>
            <a:r>
              <a:rPr lang="vi-VN" sz="2800">
                <a:solidFill>
                  <a:schemeClr val="tx1"/>
                </a:solidFill>
                <a:latin typeface="Times New Roman" panose="02020603050405020304" pitchFamily="18" charset="0"/>
                <a:cs typeface="Times New Roman" panose="02020603050405020304" pitchFamily="18" charset="0"/>
              </a:rPr>
              <a:t>ính năng, cấu tạo, tác dụng, sử dụng và bảo quản các loại vũ khí bộ binh AK, CKC, một số loại vũ khí thông thường;</a:t>
            </a:r>
            <a:endParaRPr lang="en-US" sz="2800">
              <a:solidFill>
                <a:schemeClr val="tx1"/>
              </a:solidFill>
              <a:latin typeface="Times New Roman" panose="02020603050405020304" pitchFamily="18" charset="0"/>
              <a:cs typeface="Times New Roman" panose="02020603050405020304" pitchFamily="18" charset="0"/>
            </a:endParaRPr>
          </a:p>
          <a:p>
            <a:pPr algn="just">
              <a:spcBef>
                <a:spcPts val="0"/>
              </a:spcBef>
            </a:pPr>
            <a:r>
              <a:rPr lang="en-US" sz="2800">
                <a:solidFill>
                  <a:schemeClr val="tx1"/>
                </a:solidFill>
                <a:latin typeface="Times New Roman" panose="02020603050405020304" pitchFamily="18" charset="0"/>
                <a:cs typeface="Times New Roman" panose="02020603050405020304" pitchFamily="18" charset="0"/>
              </a:rPr>
              <a:t>	+ T</a:t>
            </a:r>
            <a:r>
              <a:rPr lang="vi-VN" sz="2800">
                <a:solidFill>
                  <a:schemeClr val="tx1"/>
                </a:solidFill>
                <a:latin typeface="Times New Roman" panose="02020603050405020304" pitchFamily="18" charset="0"/>
                <a:cs typeface="Times New Roman" panose="02020603050405020304" pitchFamily="18" charset="0"/>
              </a:rPr>
              <a:t>ính năng, kĩ thuật sử dụng thuốc nổ; phòng chống vũ khí hủy diệt lớn; vết thương chiến tranh và phương pháp xử lí; một số vấn đề về điều lệnh đội ngũ và chiến thuật chiến đấu bộ binh.</a:t>
            </a:r>
          </a:p>
        </p:txBody>
      </p:sp>
      <p:sp>
        <p:nvSpPr>
          <p:cNvPr id="6" name="Slide Number Placeholder 5">
            <a:extLst>
              <a:ext uri="{FF2B5EF4-FFF2-40B4-BE49-F238E27FC236}">
                <a16:creationId xmlns:a16="http://schemas.microsoft.com/office/drawing/2014/main" id="{4DC99FC6-E1C1-D1AA-E57E-2CA24DE48D53}"/>
              </a:ext>
            </a:extLst>
          </p:cNvPr>
          <p:cNvSpPr>
            <a:spLocks noGrp="1"/>
          </p:cNvSpPr>
          <p:nvPr>
            <p:ph type="sldNum" sz="quarter" idx="12"/>
          </p:nvPr>
        </p:nvSpPr>
        <p:spPr/>
        <p:txBody>
          <a:bodyPr/>
          <a:lstStyle/>
          <a:p>
            <a:fld id="{294A09A9-5501-47C1-A89A-A340965A2BE2}" type="slidenum">
              <a:rPr lang="en-US" smtClean="0"/>
              <a:pPr/>
              <a:t>7</a:t>
            </a:fld>
            <a:endParaRPr lang="en-US"/>
          </a:p>
        </p:txBody>
      </p:sp>
    </p:spTree>
    <p:extLst>
      <p:ext uri="{BB962C8B-B14F-4D97-AF65-F5344CB8AC3E}">
        <p14:creationId xmlns:p14="http://schemas.microsoft.com/office/powerpoint/2010/main" val="202117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013791" y="1113183"/>
            <a:ext cx="10446026" cy="4303643"/>
          </a:xfrm>
        </p:spPr>
        <p:txBody>
          <a:bodyPr vert="horz" lIns="91440" tIns="45720" rIns="91440" bIns="45720" rtlCol="0" anchor="t">
            <a:normAutofit/>
          </a:bodyPr>
          <a:lstStyle/>
          <a:p>
            <a:pPr algn="ctr"/>
            <a:r>
              <a:rPr lang="en-US" altLang="en-US" sz="5400" b="1">
                <a:solidFill>
                  <a:srgbClr val="FF0000"/>
                </a:solidFill>
                <a:latin typeface="Times New Roman Bold" panose="02020803070505020304" pitchFamily="18" charset="0"/>
                <a:ea typeface="Calibri" panose="020F0502020204030204" pitchFamily="34" charset="0"/>
                <a:cs typeface="Times New Roman" panose="02020603050405020304" pitchFamily="18" charset="0"/>
              </a:rPr>
              <a:t>NỘI DUNG</a:t>
            </a:r>
            <a:r>
              <a:rPr kumimoji="0" lang="en-US" altLang="en-US" sz="5400" b="1" i="0" u="none" strike="noStrike" cap="none" normalizeH="0" baseline="0">
                <a:ln>
                  <a:noFill/>
                </a:ln>
                <a:solidFill>
                  <a:srgbClr val="FF0000"/>
                </a:solidFill>
                <a:effectLst/>
                <a:latin typeface="Times New Roman Bold" panose="02020803070505020304" pitchFamily="18" charset="0"/>
                <a:ea typeface="Calibri" panose="020F0502020204030204" pitchFamily="34" charset="0"/>
                <a:cs typeface="Times New Roman" panose="02020603050405020304" pitchFamily="18" charset="0"/>
              </a:rPr>
              <a:t> 1</a:t>
            </a:r>
          </a:p>
          <a:p>
            <a:pPr algn="ctr"/>
            <a:r>
              <a:rPr kumimoji="0" lang="en-US" altLang="en-US" sz="4800" b="1" i="0" u="none" strike="noStrike" cap="none" normalizeH="0" baseline="0">
                <a:ln>
                  <a:noFill/>
                </a:ln>
                <a:solidFill>
                  <a:srgbClr val="000000"/>
                </a:solidFill>
                <a:effectLst/>
                <a:latin typeface="Times New Roman Bold" panose="02020803070505020304" pitchFamily="18" charset="0"/>
                <a:ea typeface="Calibri" panose="020F0502020204030204" pitchFamily="34" charset="0"/>
                <a:cs typeface="Times New Roman" panose="02020603050405020304" pitchFamily="18" charset="0"/>
              </a:rPr>
              <a:t>PHÒNG CHỐNG CHIẾN LƯỢC</a:t>
            </a:r>
          </a:p>
          <a:p>
            <a:pPr algn="ctr"/>
            <a:r>
              <a:rPr kumimoji="0" lang="en-US" altLang="en-US" sz="4800" b="1" i="1" u="none" strike="noStrike" cap="none" normalizeH="0" baseline="0">
                <a:ln>
                  <a:noFill/>
                </a:ln>
                <a:solidFill>
                  <a:srgbClr val="FF0000"/>
                </a:solidFill>
                <a:effectLst/>
                <a:latin typeface="Times New Roman Bold" panose="02020803070505020304" pitchFamily="18" charset="0"/>
                <a:ea typeface="Calibri" panose="020F0502020204030204" pitchFamily="34" charset="0"/>
                <a:cs typeface="Times New Roman" panose="02020603050405020304" pitchFamily="18" charset="0"/>
              </a:rPr>
              <a:t>“DIỄN BIẾN HÒA BÌNH”, </a:t>
            </a:r>
            <a:r>
              <a:rPr kumimoji="0" lang="en-US" altLang="en-US" sz="4800" b="1" i="0" u="none" strike="noStrike" cap="none" normalizeH="0" baseline="0">
                <a:ln>
                  <a:noFill/>
                </a:ln>
                <a:solidFill>
                  <a:srgbClr val="000000"/>
                </a:solidFill>
                <a:effectLst/>
                <a:latin typeface="Times New Roman Bold" panose="02020803070505020304" pitchFamily="18" charset="0"/>
                <a:ea typeface="Calibri" panose="020F0502020204030204" pitchFamily="34" charset="0"/>
                <a:cs typeface="Times New Roman" panose="02020603050405020304" pitchFamily="18" charset="0"/>
              </a:rPr>
              <a:t>BẠO LOẠN LẬT ĐỔ CỦA CÁC THẾ LỰC THÙ ĐỊCH ĐỐI VỚI VIỆT NAM</a:t>
            </a:r>
            <a:endParaRPr lang="en-US" sz="4800"/>
          </a:p>
        </p:txBody>
      </p:sp>
    </p:spTree>
    <p:extLst>
      <p:ext uri="{BB962C8B-B14F-4D97-AF65-F5344CB8AC3E}">
        <p14:creationId xmlns:p14="http://schemas.microsoft.com/office/powerpoint/2010/main" val="344679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797841" y="157682"/>
            <a:ext cx="10194414" cy="1325563"/>
          </a:xfrm>
        </p:spPr>
        <p:txBody>
          <a:bodyPr/>
          <a:lstStyle/>
          <a:p>
            <a:pPr algn="just"/>
            <a:r>
              <a:rPr lang="en-US" sz="4400" b="1" i="1">
                <a:solidFill>
                  <a:srgbClr val="FF0000"/>
                </a:solidFill>
                <a:effectLst/>
                <a:latin typeface="Times New Roman" panose="02020603050405020304" pitchFamily="18" charset="0"/>
                <a:ea typeface="Calibri" panose="020F0502020204030204" pitchFamily="34" charset="0"/>
              </a:rPr>
              <a:t>Câu hỏi 1: Em hãy nêu khái niệm chiến lược “Diễn biến hòa bình” là gì?</a:t>
            </a:r>
            <a:endParaRPr lang="en-US" sz="4400" i="1"/>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9</a:t>
            </a:fld>
            <a:endParaRPr lang="en-US"/>
          </a:p>
        </p:txBody>
      </p:sp>
      <p:sp>
        <p:nvSpPr>
          <p:cNvPr id="8" name="Content Placeholder 7">
            <a:extLst>
              <a:ext uri="{FF2B5EF4-FFF2-40B4-BE49-F238E27FC236}">
                <a16:creationId xmlns:a16="http://schemas.microsoft.com/office/drawing/2014/main" id="{404D608C-007A-AE54-4F76-2210BE009C34}"/>
              </a:ext>
            </a:extLst>
          </p:cNvPr>
          <p:cNvSpPr>
            <a:spLocks noGrp="1"/>
          </p:cNvSpPr>
          <p:nvPr>
            <p:ph idx="1"/>
          </p:nvPr>
        </p:nvSpPr>
        <p:spPr>
          <a:xfrm>
            <a:off x="797841" y="1692613"/>
            <a:ext cx="6439538" cy="4863830"/>
          </a:xfrm>
        </p:spPr>
        <p:txBody>
          <a:bodyPr/>
          <a:lstStyle/>
          <a:p>
            <a:pPr algn="just"/>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Chiến lược “Diễn biến hòa bình” là chiến lược cơ bản của </a:t>
            </a:r>
            <a:r>
              <a:rPr lang="vi-VN" sz="3600" b="1" i="1">
                <a:solidFill>
                  <a:srgbClr val="FF0000"/>
                </a:solidFill>
                <a:latin typeface="Times New Roman" panose="02020603050405020304" pitchFamily="18" charset="0"/>
                <a:cs typeface="Times New Roman" panose="02020603050405020304" pitchFamily="18" charset="0"/>
              </a:rPr>
              <a:t>chủ nghĩa đế quốc và các thế lực thù địch</a:t>
            </a:r>
            <a:r>
              <a:rPr lang="vi-VN" sz="3600">
                <a:latin typeface="Times New Roman" panose="02020603050405020304" pitchFamily="18" charset="0"/>
                <a:cs typeface="Times New Roman" panose="02020603050405020304" pitchFamily="18" charset="0"/>
              </a:rPr>
              <a:t>, sử dụng tổng hợp các biện pháp </a:t>
            </a:r>
            <a:r>
              <a:rPr lang="vi-VN" sz="3600" b="1" i="1">
                <a:solidFill>
                  <a:srgbClr val="FF0000"/>
                </a:solidFill>
                <a:latin typeface="Times New Roman" panose="02020603050405020304" pitchFamily="18" charset="0"/>
                <a:cs typeface="Times New Roman" panose="02020603050405020304" pitchFamily="18" charset="0"/>
              </a:rPr>
              <a:t>phi vũ trang</a:t>
            </a:r>
            <a:r>
              <a:rPr lang="vi-VN" sz="3600">
                <a:latin typeface="Times New Roman" panose="02020603050405020304" pitchFamily="18" charset="0"/>
                <a:cs typeface="Times New Roman" panose="02020603050405020304" pitchFamily="18" charset="0"/>
              </a:rPr>
              <a:t> nhằm làm suy yếu từ bên trong và tiến tới </a:t>
            </a:r>
            <a:r>
              <a:rPr lang="vi-VN" sz="3600" b="1" i="1">
                <a:solidFill>
                  <a:srgbClr val="FF0000"/>
                </a:solidFill>
                <a:latin typeface="Times New Roman" panose="02020603050405020304" pitchFamily="18" charset="0"/>
                <a:cs typeface="Times New Roman" panose="02020603050405020304" pitchFamily="18" charset="0"/>
              </a:rPr>
              <a:t>xoá bỏ các nước xã hội chủ nghĩa</a:t>
            </a:r>
            <a:r>
              <a:rPr lang="vi-VN" sz="3600">
                <a:latin typeface="Times New Roman" panose="02020603050405020304" pitchFamily="18" charset="0"/>
                <a:cs typeface="Times New Roman" panose="02020603050405020304" pitchFamily="18" charset="0"/>
              </a:rPr>
              <a:t>, phá hoại độc lập dân tộc của các nước.</a:t>
            </a:r>
            <a:endParaRPr lang="en-US" sz="360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01BA48B9-B4CD-1300-DD67-9EA1A5E51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116" y="1770434"/>
            <a:ext cx="4464996" cy="45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91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heel(1)">
                                      <p:cBhvr>
                                        <p:cTn id="12"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{792E8A3D-6E46-4AC6-8136-3B6D2DE7FD71}tf45331398_win32</Template>
  <TotalTime>330</TotalTime>
  <Words>4139</Words>
  <Application>Microsoft Office PowerPoint</Application>
  <PresentationFormat>Widescreen</PresentationFormat>
  <Paragraphs>181</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Tenorite</vt:lpstr>
      <vt:lpstr>Times New Roman</vt:lpstr>
      <vt:lpstr>Times New Roman Bold</vt:lpstr>
      <vt:lpstr>Office Theme</vt:lpstr>
      <vt:lpstr>GIỚI THIỆU SƠ LƯỢC VỀ MÔN GIÁO DỤC QUỐC PHÒNG – AN NINH</vt:lpstr>
      <vt:lpstr>Giáo dục quốc phòng và an ninh là gì?</vt:lpstr>
      <vt:lpstr>PowerPoint Presentation</vt:lpstr>
      <vt:lpstr>Vị trí của môn Giáo dục quốc phòng và an ninh?</vt:lpstr>
      <vt:lpstr>Những kiến thức quan trọng trong học phần lý thuyết:</vt:lpstr>
      <vt:lpstr>Những kiến thức cơ bản cần quan trọng trong học phần lý thuyết (tiếp)</vt:lpstr>
      <vt:lpstr>Những kiến thức cơ bản cần quan trọng trong học phần lý thuyết (tiếp)</vt:lpstr>
      <vt:lpstr>PowerPoint Presentation</vt:lpstr>
      <vt:lpstr>Câu hỏi 1: Em hãy nêu khái niệm chiến lược “Diễn biến hòa bình” là gì?</vt:lpstr>
      <vt:lpstr>Câu hỏi 2: Em hãy nêu khái niệm bạo loạn lật đổ là gì?</vt:lpstr>
      <vt:lpstr>* Âm mưu của chiến lược “Diễn biến hòa bình”, bạo loạn lật đổ:</vt:lpstr>
      <vt:lpstr>* Âm mưu của chiến lược “Diễn biến hòa bình”, bạo loạn lật đổ (tiếp)</vt:lpstr>
      <vt:lpstr>Câu hỏi 3: Mục tiêu nhất quán của chủ nghĩa đế quốc và các thế lực thù địch trong sử dụng chiến lược “Diễn biến hòa bình” đối với Việt Nam?</vt:lpstr>
      <vt:lpstr>* Thủ đoạn của chiến lược “Diễn biến hòa bình”, bạo loạn lật đổ:</vt:lpstr>
      <vt:lpstr>* Thủ đoạn của chiến lược “Diễn biến hòa bình”, bạo loạn lật đổ (tiếp)</vt:lpstr>
      <vt:lpstr>* Thủ đoạn của chiến lược “Diễn biến hòa bình”, bạo loạn lật đổ (tiếp)</vt:lpstr>
      <vt:lpstr>* Hoạt động bạo loạn lật đổ của các thế lực thù địch chống phá Việt Nam</vt:lpstr>
      <vt:lpstr>* Hoạt động bạo loạn lật đổ của các thế lực thù địch chống phá Việt Nam (tiếp)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“Nhà nước Đề ga độc lập” dùng tổ chức “Tin lành Đề ga” làm công cụ phát triển lực lượng chống phá trong nước (gây ra các vụ bạo loạn năm 2001, 2004, 2008)</vt:lpstr>
      <vt:lpstr>“Nhà nước Đề ga độc lập” ở Tây Nguyên (tiếp)</vt:lpstr>
      <vt:lpstr>PowerPoint Presentation</vt:lpstr>
      <vt:lpstr>PowerPoint Presentation</vt:lpstr>
      <vt:lpstr>Quan điểm chỉ đạo của Đảng, Nhà nước về phòng chống chiến lược “Diễn biến hòa bình”, bạo loạn lật đổ:</vt:lpstr>
      <vt:lpstr>Phương châm tiến hành của Đảng, Nhà nước về phòng chống chiến lược “Diễn biến hòa bình”, bạo loạn lật đổ:</vt:lpstr>
      <vt:lpstr>PowerPoint Presentation</vt:lpstr>
      <vt:lpstr>PowerPoint Presentation</vt:lpstr>
      <vt:lpstr>Cảm ơn sinh viên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SƠ LƯỢC VỀ MÔN GIÁO DỤC QUỐC PHÒNG – AN NINH</dc:title>
  <dc:creator>Giang</dc:creator>
  <cp:lastModifiedBy>Giang</cp:lastModifiedBy>
  <cp:revision>179</cp:revision>
  <dcterms:created xsi:type="dcterms:W3CDTF">2023-06-14T15:20:18Z</dcterms:created>
  <dcterms:modified xsi:type="dcterms:W3CDTF">2023-10-14T06:53:03Z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