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7" r:id="rId5"/>
    <p:sldId id="301" r:id="rId6"/>
    <p:sldId id="262" r:id="rId7"/>
    <p:sldId id="265" r:id="rId8"/>
    <p:sldId id="270" r:id="rId9"/>
    <p:sldId id="272" r:id="rId10"/>
    <p:sldId id="273" r:id="rId11"/>
    <p:sldId id="274" r:id="rId12"/>
    <p:sldId id="279" r:id="rId13"/>
    <p:sldId id="280" r:id="rId14"/>
    <p:sldId id="285" r:id="rId15"/>
    <p:sldId id="286" r:id="rId16"/>
    <p:sldId id="287" r:id="rId17"/>
    <p:sldId id="288" r:id="rId18"/>
    <p:sldId id="293" r:id="rId19"/>
    <p:sldId id="294" r:id="rId20"/>
    <p:sldId id="29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3/30/2024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3/30/2024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3/30/2024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3/30/2024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3/30/2024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08870" y="2519265"/>
            <a:ext cx="10357757" cy="2185112"/>
          </a:xfrm>
        </p:spPr>
        <p:txBody>
          <a:bodyPr vert="horz" lIns="91440" tIns="45720" rIns="91440" bIns="45720" rtlCol="0" anchor="t">
            <a:noAutofit/>
          </a:bodyPr>
          <a:lstStyle/>
          <a:p>
            <a:pPr algn="just"/>
            <a:r>
              <a:rPr lang="en-US" sz="4000" b="1">
                <a:effectLst>
                  <a:outerShdw blurRad="38100" dist="38100" dir="2700000" algn="tl">
                    <a:srgbClr val="000000">
                      <a:alpha val="43137"/>
                    </a:srgbClr>
                  </a:outerShdw>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Câu hỏi:</a:t>
            </a:r>
          </a:p>
          <a:p>
            <a:pPr algn="just"/>
            <a:r>
              <a:rPr lang="en-US" sz="3600">
                <a:effectLst/>
                <a:latin typeface="Times New Roman" panose="02020603050405020304" pitchFamily="18" charset="0"/>
                <a:ea typeface="Calibri" panose="020F0502020204030204" pitchFamily="34" charset="0"/>
                <a:cs typeface="Times New Roman" panose="02020603050405020304" pitchFamily="18" charset="0"/>
              </a:rPr>
              <a:t>Anh (chị) hãy nêu mục tiêu, quan điểm chỉ đạo của Đảng về Chiến lược bảo vệ Tổ quốc Việt Nam xã hội chủ nghĩa trong tình hình mới?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lstStyle/>
          <a:p>
            <a:fld id="{495D8227-9DE4-4D42-8C1B-E10C828BC634}" type="datetime1">
              <a:rPr lang="en-US" smtClean="0"/>
              <a:pPr/>
              <a:t>3/30/2024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mtClean="0"/>
              <a:pPr/>
              <a:t>1</a:t>
            </a:fld>
            <a:endParaRPr lang="en-US" dirty="0"/>
          </a:p>
        </p:txBody>
      </p:sp>
      <p:sp>
        <p:nvSpPr>
          <p:cNvPr id="9" name="Content Placeholder 2">
            <a:extLst>
              <a:ext uri="{FF2B5EF4-FFF2-40B4-BE49-F238E27FC236}">
                <a16:creationId xmlns:a16="http://schemas.microsoft.com/office/drawing/2014/main" id="{A66CE5DF-7EF7-104B-2E87-9A22B6960407}"/>
              </a:ext>
            </a:extLst>
          </p:cNvPr>
          <p:cNvSpPr txBox="1">
            <a:spLocks/>
          </p:cNvSpPr>
          <p:nvPr/>
        </p:nvSpPr>
        <p:spPr>
          <a:xfrm>
            <a:off x="1008870" y="390558"/>
            <a:ext cx="10589081" cy="167150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Aft>
                <a:spcPts val="800"/>
              </a:spcAft>
            </a:pPr>
            <a:r>
              <a:rPr lang="en-US" sz="3200" b="1">
                <a:effectLst/>
                <a:latin typeface="Times New Roman" panose="02020603050405020304" pitchFamily="18" charset="0"/>
                <a:ea typeface="Calibri" panose="020F0502020204030204" pitchFamily="34" charset="0"/>
                <a:cs typeface="Times New Roman" panose="02020603050405020304" pitchFamily="18" charset="0"/>
              </a:rPr>
              <a:t>A- MỘT SỐ NỘI DUNG CHIẾN LƯỢC BẢO VỆ TỔ QUỐC VIỆT NAM XÃ HỘI CHỦ NGHĨA TRONG TÌNH HÌNH MỚI</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560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531845" y="205273"/>
            <a:ext cx="11279153" cy="6326156"/>
          </a:xfrm>
        </p:spPr>
        <p:txBody>
          <a:bodyPr/>
          <a:lstStyle/>
          <a:p>
            <a:pPr algn="just">
              <a:lnSpc>
                <a:spcPct val="130000"/>
              </a:lnSpc>
              <a:spcBef>
                <a:spcPts val="0"/>
              </a:spcBef>
            </a:pPr>
            <a:r>
              <a:rPr lang="vi-VN" sz="2300" b="1">
                <a:highlight>
                  <a:srgbClr val="FFFF00"/>
                </a:highlight>
                <a:latin typeface="Times New Roman" panose="02020603050405020304" pitchFamily="18" charset="0"/>
                <a:cs typeface="Times New Roman" panose="02020603050405020304" pitchFamily="18" charset="0"/>
              </a:rPr>
              <a:t>- Biên giới quốc gia của nước Cộng hòa xã hội chủ nghĩa Việt Nam là </a:t>
            </a:r>
            <a:r>
              <a:rPr lang="vi-VN" sz="2300">
                <a:latin typeface="Times New Roman" panose="02020603050405020304" pitchFamily="18" charset="0"/>
                <a:cs typeface="Times New Roman" panose="02020603050405020304" pitchFamily="18" charset="0"/>
              </a:rPr>
              <a:t>đường và mặt thẳng đứng theo đường đó để xác định giới hạn lãnh thổ đất liền, các đảo, các quần đảo trong đó có quần đảo Hoàng Sa và quần đảo Trường Sa, vùng biển, lòng đất, vùng trời của nước Cộng hòa xã hội chủ nghĩa Việt Nam.</a:t>
            </a:r>
          </a:p>
          <a:p>
            <a:pPr algn="just">
              <a:lnSpc>
                <a:spcPct val="130000"/>
              </a:lnSpc>
              <a:spcBef>
                <a:spcPts val="0"/>
              </a:spcBef>
            </a:pPr>
            <a:r>
              <a:rPr lang="vi-VN" sz="2300" b="1">
                <a:highlight>
                  <a:srgbClr val="FFFF00"/>
                </a:highlight>
                <a:latin typeface="Times New Roman" panose="02020603050405020304" pitchFamily="18" charset="0"/>
                <a:cs typeface="Times New Roman" panose="02020603050405020304" pitchFamily="18" charset="0"/>
              </a:rPr>
              <a:t>- Biên giới quốc gia trên đất liền </a:t>
            </a:r>
            <a:r>
              <a:rPr lang="vi-VN" sz="2300">
                <a:latin typeface="Times New Roman" panose="02020603050405020304" pitchFamily="18" charset="0"/>
                <a:cs typeface="Times New Roman" panose="02020603050405020304" pitchFamily="18" charset="0"/>
              </a:rPr>
              <a:t>được hoạch định và đánh dấu trên thực địa bằng hệ thống mốc quốc giới.</a:t>
            </a:r>
          </a:p>
          <a:p>
            <a:pPr algn="just">
              <a:lnSpc>
                <a:spcPct val="130000"/>
              </a:lnSpc>
              <a:spcBef>
                <a:spcPts val="0"/>
              </a:spcBef>
            </a:pPr>
            <a:r>
              <a:rPr lang="vi-VN" sz="2300" b="1">
                <a:highlight>
                  <a:srgbClr val="FFFF00"/>
                </a:highlight>
                <a:latin typeface="Times New Roman" panose="02020603050405020304" pitchFamily="18" charset="0"/>
                <a:cs typeface="Times New Roman" panose="02020603050405020304" pitchFamily="18" charset="0"/>
              </a:rPr>
              <a:t>- Biên giới quốc gia trên biển </a:t>
            </a:r>
            <a:r>
              <a:rPr lang="vi-VN" sz="2300">
                <a:latin typeface="Times New Roman" panose="02020603050405020304" pitchFamily="18" charset="0"/>
                <a:cs typeface="Times New Roman" panose="02020603050405020304" pitchFamily="18" charset="0"/>
              </a:rPr>
              <a:t>được hoạch định và đánh dấu bằng các tọa độ trên hải đồ là ranh giới phía ngoài lãnh hải của đất liền, lãnh hải của đảo, lãnh hải của quần đảo của Việt Nam được xác định theo Công ước của Liên hợp quốc về Luật Biển năm 1982 và các điều ước quốc tế giữa Cộng hòa xã hội chủ nghĩa Việt Nam và các quốc gia hữu quan.</a:t>
            </a:r>
          </a:p>
          <a:p>
            <a:pPr algn="just">
              <a:lnSpc>
                <a:spcPct val="130000"/>
              </a:lnSpc>
              <a:spcBef>
                <a:spcPts val="0"/>
              </a:spcBef>
            </a:pPr>
            <a:r>
              <a:rPr lang="vi-VN" sz="2300" b="1">
                <a:highlight>
                  <a:srgbClr val="FFFF00"/>
                </a:highlight>
                <a:latin typeface="Times New Roman" panose="02020603050405020304" pitchFamily="18" charset="0"/>
                <a:cs typeface="Times New Roman" panose="02020603050405020304" pitchFamily="18" charset="0"/>
              </a:rPr>
              <a:t>- Biên giới quốc gia trong lòng đất là </a:t>
            </a:r>
            <a:r>
              <a:rPr lang="vi-VN" sz="2300">
                <a:latin typeface="Times New Roman" panose="02020603050405020304" pitchFamily="18" charset="0"/>
                <a:cs typeface="Times New Roman" panose="02020603050405020304" pitchFamily="18" charset="0"/>
              </a:rPr>
              <a:t>mặt thẳng đứng từ biên giới quốc gia trên đất liền và biên giới quốc gia trên biển xuống lòng đất.</a:t>
            </a:r>
          </a:p>
          <a:p>
            <a:pPr algn="just">
              <a:lnSpc>
                <a:spcPct val="130000"/>
              </a:lnSpc>
              <a:spcBef>
                <a:spcPts val="0"/>
              </a:spcBef>
            </a:pPr>
            <a:r>
              <a:rPr lang="vi-VN" sz="2300" b="1">
                <a:highlight>
                  <a:srgbClr val="FFFF00"/>
                </a:highlight>
                <a:latin typeface="Times New Roman" panose="02020603050405020304" pitchFamily="18" charset="0"/>
                <a:cs typeface="Times New Roman" panose="02020603050405020304" pitchFamily="18" charset="0"/>
              </a:rPr>
              <a:t>- Biên giới quốc gia trên không là </a:t>
            </a:r>
            <a:r>
              <a:rPr lang="vi-VN" sz="2300">
                <a:latin typeface="Times New Roman" panose="02020603050405020304" pitchFamily="18" charset="0"/>
                <a:cs typeface="Times New Roman" panose="02020603050405020304" pitchFamily="18" charset="0"/>
              </a:rPr>
              <a:t>mặt thẳng đứng từ biên giới quốc gia trên đất liền và biên giới quốc gia trên biển lên vùng trời.</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33714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5C2-6255-D968-333D-C857B6B0E99A}"/>
              </a:ext>
            </a:extLst>
          </p:cNvPr>
          <p:cNvSpPr>
            <a:spLocks noGrp="1"/>
          </p:cNvSpPr>
          <p:nvPr>
            <p:ph type="title"/>
          </p:nvPr>
        </p:nvSpPr>
        <p:spPr>
          <a:xfrm>
            <a:off x="1167493" y="205869"/>
            <a:ext cx="10311145" cy="1389467"/>
          </a:xfrm>
        </p:spPr>
        <p:txBody>
          <a:bodyPr/>
          <a:lstStyle/>
          <a:p>
            <a:pPr algn="just"/>
            <a:r>
              <a:rPr lang="en-US" sz="2800">
                <a:latin typeface="Times New Roman" panose="02020603050405020304" pitchFamily="18" charset="0"/>
                <a:cs typeface="Times New Roman" panose="02020603050405020304" pitchFamily="18" charset="0"/>
              </a:rPr>
              <a:t>C - </a:t>
            </a:r>
            <a:r>
              <a:rPr lang="vi-VN" sz="2800">
                <a:latin typeface="Times New Roman" panose="02020603050405020304" pitchFamily="18" charset="0"/>
                <a:cs typeface="Times New Roman" panose="02020603050405020304" pitchFamily="18" charset="0"/>
              </a:rPr>
              <a:t>MỘT SỐ NỘI DUNG VỀ CHỦ QUYỀN LÃNH THỔ, BIÊN GIỚI QUỐC GIA NƯỚC CỘNG HÒA XÃ HỘI CHỦ NGHĨA VIỆT NAM</a:t>
            </a:r>
            <a:r>
              <a:rPr lang="en-US" sz="2800">
                <a:latin typeface="Times New Roman" panose="02020603050405020304" pitchFamily="18" charset="0"/>
                <a:cs typeface="Times New Roman" panose="02020603050405020304" pitchFamily="18" charset="0"/>
              </a:rPr>
              <a:t> (tiếp)</a:t>
            </a:r>
            <a:endParaRPr lang="vi-VN"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1167493" y="2013626"/>
            <a:ext cx="10643506" cy="4114799"/>
          </a:xfrm>
        </p:spPr>
        <p:txBody>
          <a:bodyPr/>
          <a:lstStyle/>
          <a:p>
            <a:pPr algn="just">
              <a:lnSpc>
                <a:spcPct val="130000"/>
              </a:lnSpc>
              <a:spcBef>
                <a:spcPts val="0"/>
              </a:spcBef>
            </a:pPr>
            <a:r>
              <a:rPr lang="en-US" sz="3200">
                <a:latin typeface="Times New Roman" panose="02020603050405020304" pitchFamily="18" charset="0"/>
                <a:cs typeface="Times New Roman" panose="02020603050405020304" pitchFamily="18" charset="0"/>
              </a:rPr>
              <a:t>Anh (chị) hãy trình bày </a:t>
            </a:r>
            <a:r>
              <a:rPr lang="en-US" sz="3200" b="1">
                <a:latin typeface="Times New Roman" panose="02020603050405020304" pitchFamily="18" charset="0"/>
                <a:cs typeface="Times New Roman" panose="02020603050405020304" pitchFamily="18" charset="0"/>
              </a:rPr>
              <a:t>k</a:t>
            </a:r>
            <a:r>
              <a:rPr lang="vi-VN" sz="3200" b="1">
                <a:latin typeface="Times New Roman" panose="02020603050405020304" pitchFamily="18" charset="0"/>
                <a:cs typeface="Times New Roman" panose="02020603050405020304" pitchFamily="18" charset="0"/>
              </a:rPr>
              <a:t>hu vực biên giới trên đất liền, trên biển và trên không</a:t>
            </a:r>
            <a:r>
              <a:rPr lang="vi-VN" sz="3200">
                <a:latin typeface="Times New Roman" panose="02020603050405020304" pitchFamily="18" charset="0"/>
                <a:cs typeface="Times New Roman" panose="02020603050405020304" pitchFamily="18" charset="0"/>
              </a:rPr>
              <a:t> của Việt Nam được xác định như thế nào?</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8906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858416" y="298580"/>
            <a:ext cx="10561855" cy="5829846"/>
          </a:xfrm>
        </p:spPr>
        <p:txBody>
          <a:bodyPr/>
          <a:lstStyle/>
          <a:p>
            <a:pPr algn="just">
              <a:lnSpc>
                <a:spcPct val="130000"/>
              </a:lnSpc>
              <a:spcBef>
                <a:spcPts val="0"/>
              </a:spcBef>
            </a:pPr>
            <a:r>
              <a:rPr lang="vi-VN" sz="3200">
                <a:latin typeface="Times New Roman" panose="02020603050405020304" pitchFamily="18" charset="0"/>
                <a:cs typeface="Times New Roman" panose="02020603050405020304" pitchFamily="18" charset="0"/>
              </a:rPr>
              <a:t>- Khu vực biên giới trên đất liền gồm xã, phường, thị trấn có một phần địa giới hành chính trùng hợp với biên giới quốc gia trên đất liền.</a:t>
            </a:r>
          </a:p>
          <a:p>
            <a:pPr algn="just">
              <a:lnSpc>
                <a:spcPct val="130000"/>
              </a:lnSpc>
              <a:spcBef>
                <a:spcPts val="0"/>
              </a:spcBef>
            </a:pPr>
            <a:r>
              <a:rPr lang="vi-VN" sz="3200">
                <a:latin typeface="Times New Roman" panose="02020603050405020304" pitchFamily="18" charset="0"/>
                <a:cs typeface="Times New Roman" panose="02020603050405020304" pitchFamily="18" charset="0"/>
              </a:rPr>
              <a:t>- Khu vực biên giới trên biển tính từ biên giới quốc gia trên biển vào hết địa giới hành chính xã, phường, thị trấn giáp biển và đảo, quần đảo.</a:t>
            </a:r>
          </a:p>
          <a:p>
            <a:pPr algn="just">
              <a:lnSpc>
                <a:spcPct val="130000"/>
              </a:lnSpc>
              <a:spcBef>
                <a:spcPts val="0"/>
              </a:spcBef>
            </a:pPr>
            <a:r>
              <a:rPr lang="vi-VN" sz="3200">
                <a:latin typeface="Times New Roman" panose="02020603050405020304" pitchFamily="18" charset="0"/>
                <a:cs typeface="Times New Roman" panose="02020603050405020304" pitchFamily="18" charset="0"/>
              </a:rPr>
              <a:t>- Khu vực biên giới trên không gồm phần không gian dọc theo biên giới quốc gia có chiều rộng 10 km tính từ biên giới quốc gia trở vào.</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14024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5C2-6255-D968-333D-C857B6B0E99A}"/>
              </a:ext>
            </a:extLst>
          </p:cNvPr>
          <p:cNvSpPr>
            <a:spLocks noGrp="1"/>
          </p:cNvSpPr>
          <p:nvPr>
            <p:ph type="title"/>
          </p:nvPr>
        </p:nvSpPr>
        <p:spPr>
          <a:xfrm>
            <a:off x="1167493" y="205869"/>
            <a:ext cx="10311145" cy="1389467"/>
          </a:xfrm>
        </p:spPr>
        <p:txBody>
          <a:bodyPr/>
          <a:lstStyle/>
          <a:p>
            <a:pPr algn="just"/>
            <a:r>
              <a:rPr lang="en-US" sz="2800">
                <a:latin typeface="Times New Roman" panose="02020603050405020304" pitchFamily="18" charset="0"/>
                <a:cs typeface="Times New Roman" panose="02020603050405020304" pitchFamily="18" charset="0"/>
              </a:rPr>
              <a:t>C - </a:t>
            </a:r>
            <a:r>
              <a:rPr lang="vi-VN" sz="2800">
                <a:latin typeface="Times New Roman" panose="02020603050405020304" pitchFamily="18" charset="0"/>
                <a:cs typeface="Times New Roman" panose="02020603050405020304" pitchFamily="18" charset="0"/>
              </a:rPr>
              <a:t>MỘT SỐ NỘI DUNG VỀ CHỦ QUYỀN LÃNH THỔ, BIÊN GIỚI QUỐC GIA NƯỚC CỘNG HÒA XÃ HỘI CHỦ NGHĨA VIỆT NAM</a:t>
            </a:r>
            <a:r>
              <a:rPr lang="en-US" sz="2800">
                <a:latin typeface="Times New Roman" panose="02020603050405020304" pitchFamily="18" charset="0"/>
                <a:cs typeface="Times New Roman" panose="02020603050405020304" pitchFamily="18" charset="0"/>
              </a:rPr>
              <a:t> (tiếp)</a:t>
            </a:r>
            <a:endParaRPr lang="vi-VN"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1167493" y="2013626"/>
            <a:ext cx="10311144" cy="4114799"/>
          </a:xfrm>
        </p:spPr>
        <p:txBody>
          <a:bodyPr/>
          <a:lstStyle/>
          <a:p>
            <a:pPr algn="just">
              <a:lnSpc>
                <a:spcPct val="130000"/>
              </a:lnSpc>
              <a:spcBef>
                <a:spcPts val="0"/>
              </a:spcBef>
            </a:pPr>
            <a:r>
              <a:rPr lang="vi-VN" sz="3200">
                <a:latin typeface="Times New Roman" panose="02020603050405020304" pitchFamily="18" charset="0"/>
                <a:cs typeface="Times New Roman" panose="02020603050405020304" pitchFamily="18" charset="0"/>
              </a:rPr>
              <a:t>Nước ta có bao nhiêu tỉnh, thành phố vừa có khu vực biên giới trên đất liền, vừa có khu vực biên giới trên biển?</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3437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886408" y="438539"/>
            <a:ext cx="10924591" cy="5689887"/>
          </a:xfrm>
        </p:spPr>
        <p:txBody>
          <a:bodyPr/>
          <a:lstStyle/>
          <a:p>
            <a:pPr algn="just">
              <a:lnSpc>
                <a:spcPct val="150000"/>
              </a:lnSpc>
              <a:spcBef>
                <a:spcPts val="0"/>
              </a:spcBef>
            </a:pPr>
            <a:r>
              <a:rPr lang="vi-VN" sz="3200">
                <a:latin typeface="Times New Roman" panose="02020603050405020304" pitchFamily="18" charset="0"/>
                <a:cs typeface="Times New Roman" panose="02020603050405020304" pitchFamily="18" charset="0"/>
              </a:rPr>
              <a:t>- Việt Nam có 9 tỉnh vừa có biên giới trên đất liền, vừa có biên giới trên biển. Cụ thể là:</a:t>
            </a:r>
          </a:p>
          <a:p>
            <a:pPr algn="just">
              <a:lnSpc>
                <a:spcPct val="150000"/>
              </a:lnSpc>
              <a:spcBef>
                <a:spcPts val="0"/>
              </a:spcBef>
            </a:pPr>
            <a:r>
              <a:rPr lang="vi-VN" sz="3200">
                <a:latin typeface="Times New Roman" panose="02020603050405020304" pitchFamily="18" charset="0"/>
                <a:cs typeface="Times New Roman" panose="02020603050405020304" pitchFamily="18" charset="0"/>
              </a:rPr>
              <a:t>+ Tỉnh Quảng Ninh (giáp biển và Trung Quốc)</a:t>
            </a:r>
          </a:p>
          <a:p>
            <a:pPr algn="just">
              <a:lnSpc>
                <a:spcPct val="150000"/>
              </a:lnSpc>
              <a:spcBef>
                <a:spcPts val="0"/>
              </a:spcBef>
            </a:pPr>
            <a:r>
              <a:rPr lang="vi-VN" sz="3200">
                <a:latin typeface="Times New Roman" panose="02020603050405020304" pitchFamily="18" charset="0"/>
                <a:cs typeface="Times New Roman" panose="02020603050405020304" pitchFamily="18" charset="0"/>
              </a:rPr>
              <a:t>+ Các tỉnh: Thanh Hóa, Nghệ An, Hà Tĩnh, Quảng Bình, Quảng Trị, Thừa Thiên Huế, Quảng Nam (giáp biển và Lào).</a:t>
            </a:r>
          </a:p>
          <a:p>
            <a:pPr algn="just">
              <a:lnSpc>
                <a:spcPct val="150000"/>
              </a:lnSpc>
              <a:spcBef>
                <a:spcPts val="0"/>
              </a:spcBef>
            </a:pPr>
            <a:r>
              <a:rPr lang="vi-VN" sz="3200">
                <a:latin typeface="Times New Roman" panose="02020603050405020304" pitchFamily="18" charset="0"/>
                <a:cs typeface="Times New Roman" panose="02020603050405020304" pitchFamily="18" charset="0"/>
              </a:rPr>
              <a:t>+ Tỉnh Kiên Giang (giáp biển và Campuchia)</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38831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5C2-6255-D968-333D-C857B6B0E99A}"/>
              </a:ext>
            </a:extLst>
          </p:cNvPr>
          <p:cNvSpPr>
            <a:spLocks noGrp="1"/>
          </p:cNvSpPr>
          <p:nvPr>
            <p:ph type="title"/>
          </p:nvPr>
        </p:nvSpPr>
        <p:spPr>
          <a:xfrm>
            <a:off x="1167493" y="205869"/>
            <a:ext cx="10311145" cy="941995"/>
          </a:xfrm>
        </p:spPr>
        <p:txBody>
          <a:bodyPr/>
          <a:lstStyle/>
          <a:p>
            <a:pPr algn="just"/>
            <a:r>
              <a:rPr lang="en-US" sz="2800">
                <a:latin typeface="Times New Roman" panose="02020603050405020304" pitchFamily="18" charset="0"/>
                <a:cs typeface="Times New Roman" panose="02020603050405020304" pitchFamily="18" charset="0"/>
              </a:rPr>
              <a:t>D - </a:t>
            </a:r>
            <a:r>
              <a:rPr lang="vi-VN" sz="2800">
                <a:latin typeface="Times New Roman" panose="02020603050405020304" pitchFamily="18" charset="0"/>
                <a:cs typeface="Times New Roman" panose="02020603050405020304" pitchFamily="18" charset="0"/>
              </a:rPr>
              <a:t>TRÁCH NHIỆM QUẢN LÍ, XÂY DỰNG VÀ BẢO VỆ BIÊN GIỚI QUỐC GIA</a:t>
            </a:r>
          </a:p>
        </p:txBody>
      </p:sp>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1167493" y="1507788"/>
            <a:ext cx="10126320" cy="4620638"/>
          </a:xfrm>
        </p:spPr>
        <p:txBody>
          <a:bodyPr/>
          <a:lstStyle/>
          <a:p>
            <a:pPr algn="just">
              <a:lnSpc>
                <a:spcPct val="130000"/>
              </a:lnSpc>
              <a:spcBef>
                <a:spcPts val="0"/>
              </a:spcBef>
            </a:pPr>
            <a:r>
              <a:rPr lang="en-US">
                <a:latin typeface="Times New Roman" panose="02020603050405020304" pitchFamily="18" charset="0"/>
                <a:cs typeface="Times New Roman" panose="02020603050405020304" pitchFamily="18" charset="0"/>
              </a:rPr>
              <a:t>Anh (chị) </a:t>
            </a:r>
            <a:r>
              <a:rPr lang="vi-VN">
                <a:latin typeface="Times New Roman" panose="02020603050405020304" pitchFamily="18" charset="0"/>
                <a:cs typeface="Times New Roman" panose="02020603050405020304" pitchFamily="18" charset="0"/>
              </a:rPr>
              <a:t>hãy nêu trách nhiệm của công dân trong quản lí, xây dựng và bảo vệ biên giới quốc gia.</a:t>
            </a:r>
            <a:endParaRPr lang="vi-VN">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47278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503853" y="136525"/>
            <a:ext cx="11307146" cy="6385573"/>
          </a:xfrm>
        </p:spPr>
        <p:txBody>
          <a:bodyPr/>
          <a:lstStyle/>
          <a:p>
            <a:pPr algn="just">
              <a:lnSpc>
                <a:spcPct val="130000"/>
              </a:lnSpc>
              <a:spcBef>
                <a:spcPts val="0"/>
              </a:spcBef>
            </a:pPr>
            <a:r>
              <a:rPr lang="vi-VN" sz="2200" b="1">
                <a:latin typeface="Times New Roman" panose="02020603050405020304" pitchFamily="18" charset="0"/>
                <a:cs typeface="Times New Roman" panose="02020603050405020304" pitchFamily="18" charset="0"/>
              </a:rPr>
              <a:t>- Trách nhiệm của công dân trong quản lí, xây dựng và bảo vệ biên giới quốc gia:</a:t>
            </a:r>
          </a:p>
          <a:p>
            <a:pPr algn="just">
              <a:lnSpc>
                <a:spcPct val="130000"/>
              </a:lnSpc>
              <a:spcBef>
                <a:spcPts val="0"/>
              </a:spcBef>
            </a:pPr>
            <a:r>
              <a:rPr lang="vi-VN" sz="2200">
                <a:latin typeface="Times New Roman" panose="02020603050405020304" pitchFamily="18" charset="0"/>
                <a:cs typeface="Times New Roman" panose="02020603050405020304" pitchFamily="18" charset="0"/>
              </a:rPr>
              <a:t>+ Chấp hành các quy định của pháp luật về biên giới quốc gia. Mọi hoạt động của công dân có liên quan đến biên giới tại khu du lịch, dịch vụ, thương mại, khu kinh tế cửa khẩu và các khu kinh tế khác trong khu vực biên giới phải tuân theo quy chế khu vực biên giới.</a:t>
            </a:r>
          </a:p>
          <a:p>
            <a:pPr algn="just">
              <a:lnSpc>
                <a:spcPct val="130000"/>
              </a:lnSpc>
              <a:spcBef>
                <a:spcPts val="0"/>
              </a:spcBef>
            </a:pPr>
            <a:r>
              <a:rPr lang="vi-VN" sz="2200">
                <a:latin typeface="Times New Roman" panose="02020603050405020304" pitchFamily="18" charset="0"/>
                <a:cs typeface="Times New Roman" panose="02020603050405020304" pitchFamily="18" charset="0"/>
              </a:rPr>
              <a:t>+ Tham gia quản lí, bảo vệ lãnh thổ, biên giới; xây dựng, giữ gìn an ninh chính trị, trật tự, an toàn xã hội ở khu vực biên giới; tuyên truyền, phổ biến, giáo dục pháp luật về biên giới quốc gia, phát hiện, ngăn chặn những hành vi vi phạm pháp luật về biên giới quốc gia của người thân, bạn bè và những người xung quanh.</a:t>
            </a:r>
          </a:p>
          <a:p>
            <a:pPr algn="just">
              <a:lnSpc>
                <a:spcPct val="130000"/>
              </a:lnSpc>
              <a:spcBef>
                <a:spcPts val="0"/>
              </a:spcBef>
            </a:pPr>
            <a:r>
              <a:rPr lang="vi-VN" sz="2200">
                <a:latin typeface="Times New Roman" panose="02020603050405020304" pitchFamily="18" charset="0"/>
                <a:cs typeface="Times New Roman" panose="02020603050405020304" pitchFamily="18" charset="0"/>
              </a:rPr>
              <a:t>+ Thông báo kịp thời cho Bộ đội biên phòng, chính quyền địa phương, cơ quan nơi gần nhất: mốc quốc giới bị hư hại, bị mất, bị sai lệch vị trí làm chệch hướng đi của đường biên giới quốc gia, công trình biên giới bị hư hại. Tích cực tham gia và vận động nhân dân tham gia phong trào tự quản đường biên, mốc quốc giới.</a:t>
            </a:r>
          </a:p>
          <a:p>
            <a:pPr algn="just">
              <a:lnSpc>
                <a:spcPct val="130000"/>
              </a:lnSpc>
              <a:spcBef>
                <a:spcPts val="0"/>
              </a:spcBef>
            </a:pPr>
            <a:r>
              <a:rPr lang="vi-VN" sz="2200">
                <a:latin typeface="Times New Roman" panose="02020603050405020304" pitchFamily="18" charset="0"/>
                <a:cs typeface="Times New Roman" panose="02020603050405020304" pitchFamily="18" charset="0"/>
              </a:rPr>
              <a:t>+ Tham gia bảo vệ chủ quyền, quyền chủ quyền, quyền tài phán quốc gia trên các vùng biển, đảo và quần đảo; tài nguyên và môi trường biển.</a:t>
            </a:r>
          </a:p>
          <a:p>
            <a:pPr algn="just">
              <a:lnSpc>
                <a:spcPct val="130000"/>
              </a:lnSpc>
              <a:spcBef>
                <a:spcPts val="0"/>
              </a:spcBef>
            </a:pPr>
            <a:r>
              <a:rPr lang="vi-VN" sz="2200">
                <a:latin typeface="Times New Roman" panose="02020603050405020304" pitchFamily="18" charset="0"/>
                <a:cs typeface="Times New Roman" panose="02020603050405020304" pitchFamily="18" charset="0"/>
              </a:rPr>
              <a:t>+ Thực hiện các nghĩa vụ khác theo quy định của pháp luật.</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185349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5C2-6255-D968-333D-C857B6B0E99A}"/>
              </a:ext>
            </a:extLst>
          </p:cNvPr>
          <p:cNvSpPr>
            <a:spLocks noGrp="1"/>
          </p:cNvSpPr>
          <p:nvPr>
            <p:ph type="title"/>
          </p:nvPr>
        </p:nvSpPr>
        <p:spPr>
          <a:xfrm>
            <a:off x="1167493" y="205869"/>
            <a:ext cx="10311145" cy="941995"/>
          </a:xfrm>
        </p:spPr>
        <p:txBody>
          <a:bodyPr/>
          <a:lstStyle/>
          <a:p>
            <a:pPr algn="just"/>
            <a:r>
              <a:rPr lang="en-US" sz="2800">
                <a:latin typeface="Times New Roman" panose="02020603050405020304" pitchFamily="18" charset="0"/>
                <a:cs typeface="Times New Roman" panose="02020603050405020304" pitchFamily="18" charset="0"/>
              </a:rPr>
              <a:t>D - </a:t>
            </a:r>
            <a:r>
              <a:rPr lang="vi-VN" sz="2800">
                <a:latin typeface="Times New Roman" panose="02020603050405020304" pitchFamily="18" charset="0"/>
                <a:cs typeface="Times New Roman" panose="02020603050405020304" pitchFamily="18" charset="0"/>
              </a:rPr>
              <a:t>TRÁCH NHIỆM QUẢN LÍ, XÂY DỰNG VÀ BẢO VỆ BIÊN GIỚI QUỐC GIA</a:t>
            </a:r>
          </a:p>
        </p:txBody>
      </p:sp>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1167492" y="1507788"/>
            <a:ext cx="10533095" cy="4620638"/>
          </a:xfrm>
        </p:spPr>
        <p:txBody>
          <a:bodyPr/>
          <a:lstStyle/>
          <a:p>
            <a:pPr algn="just">
              <a:lnSpc>
                <a:spcPct val="100000"/>
              </a:lnSpc>
              <a:spcBef>
                <a:spcPts val="0"/>
              </a:spcBef>
            </a:pPr>
            <a:r>
              <a:rPr lang="en-US" sz="4000">
                <a:latin typeface="Times New Roman" panose="02020603050405020304" pitchFamily="18" charset="0"/>
                <a:cs typeface="Times New Roman" panose="02020603050405020304" pitchFamily="18" charset="0"/>
              </a:rPr>
              <a:t>Là </a:t>
            </a:r>
            <a:r>
              <a:rPr lang="vi-VN" sz="4000">
                <a:latin typeface="Times New Roman" panose="02020603050405020304" pitchFamily="18" charset="0"/>
                <a:cs typeface="Times New Roman" panose="02020603050405020304" pitchFamily="18" charset="0"/>
              </a:rPr>
              <a:t>học sinh</a:t>
            </a:r>
            <a:r>
              <a:rPr lang="en-US" sz="4000">
                <a:latin typeface="Times New Roman" panose="02020603050405020304" pitchFamily="18" charset="0"/>
                <a:cs typeface="Times New Roman" panose="02020603050405020304" pitchFamily="18" charset="0"/>
              </a:rPr>
              <a:t> - sinh viên</a:t>
            </a:r>
            <a:r>
              <a:rPr lang="vi-VN" sz="4000">
                <a:latin typeface="Times New Roman" panose="02020603050405020304" pitchFamily="18" charset="0"/>
                <a:cs typeface="Times New Roman" panose="02020603050405020304" pitchFamily="18" charset="0"/>
              </a:rPr>
              <a:t>, </a:t>
            </a:r>
            <a:r>
              <a:rPr lang="en-US" sz="4000">
                <a:latin typeface="Times New Roman" panose="02020603050405020304" pitchFamily="18" charset="0"/>
                <a:cs typeface="Times New Roman" panose="02020603050405020304" pitchFamily="18" charset="0"/>
              </a:rPr>
              <a:t>anh (chị)</a:t>
            </a:r>
            <a:r>
              <a:rPr lang="vi-VN" sz="4000">
                <a:latin typeface="Times New Roman" panose="02020603050405020304" pitchFamily="18" charset="0"/>
                <a:cs typeface="Times New Roman" panose="02020603050405020304" pitchFamily="18" charset="0"/>
              </a:rPr>
              <a:t> đã làm gì để góp phần bảo vệ biên giới quốc gia của Việt Nam?</a:t>
            </a:r>
            <a:endParaRPr lang="vi-VN" sz="400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16198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867747" y="279919"/>
            <a:ext cx="10842171" cy="5848508"/>
          </a:xfrm>
        </p:spPr>
        <p:txBody>
          <a:bodyPr/>
          <a:lstStyle/>
          <a:p>
            <a:pPr marL="457200" indent="-457200" algn="just">
              <a:lnSpc>
                <a:spcPct val="130000"/>
              </a:lnSpc>
              <a:spcBef>
                <a:spcPts val="0"/>
              </a:spcBef>
              <a:buFontTx/>
              <a:buChar char="-"/>
            </a:pPr>
            <a:r>
              <a:rPr lang="vi-VN" sz="3200" b="1">
                <a:latin typeface="Times New Roman" panose="02020603050405020304" pitchFamily="18" charset="0"/>
                <a:cs typeface="Times New Roman" panose="02020603050405020304" pitchFamily="18" charset="0"/>
              </a:rPr>
              <a:t>Để góp phần bảo vệ biên giới quốc gia của Việt Nam</a:t>
            </a:r>
            <a:r>
              <a:rPr lang="en-US" sz="3200" b="1">
                <a:latin typeface="Times New Roman" panose="02020603050405020304" pitchFamily="18" charset="0"/>
                <a:cs typeface="Times New Roman" panose="02020603050405020304" pitchFamily="18" charset="0"/>
              </a:rPr>
              <a:t>:</a:t>
            </a:r>
          </a:p>
          <a:p>
            <a:pPr algn="just">
              <a:lnSpc>
                <a:spcPct val="130000"/>
              </a:lnSpc>
              <a:spcBef>
                <a:spcPts val="0"/>
              </a:spcBef>
            </a:pPr>
            <a:r>
              <a:rPr lang="vi-VN" sz="3200">
                <a:latin typeface="Times New Roman" panose="02020603050405020304" pitchFamily="18" charset="0"/>
                <a:cs typeface="Times New Roman" panose="02020603050405020304" pitchFamily="18" charset="0"/>
              </a:rPr>
              <a:t>+ Tham gia học tập đầy đủ các nội dung về bảo vệ chủ quyền, biên giới quốc gia và tuyên truyền, phổ biến pháp luật về biên giới quốc gia do nhà trường tổ chức;</a:t>
            </a:r>
          </a:p>
          <a:p>
            <a:pPr algn="just">
              <a:lnSpc>
                <a:spcPct val="130000"/>
              </a:lnSpc>
              <a:spcBef>
                <a:spcPts val="0"/>
              </a:spcBef>
            </a:pPr>
            <a:r>
              <a:rPr lang="vi-VN" sz="3200">
                <a:latin typeface="Times New Roman" panose="02020603050405020304" pitchFamily="18" charset="0"/>
                <a:cs typeface="Times New Roman" panose="02020603050405020304" pitchFamily="18" charset="0"/>
              </a:rPr>
              <a:t>+ Thực hiện trách nhiệm của công dân trong quản lí, xây dựng và bảo vệ biên giới quốc gia.</a:t>
            </a:r>
          </a:p>
          <a:p>
            <a:pPr algn="just">
              <a:lnSpc>
                <a:spcPct val="130000"/>
              </a:lnSpc>
              <a:spcBef>
                <a:spcPts val="0"/>
              </a:spcBef>
            </a:pPr>
            <a:r>
              <a:rPr lang="vi-VN" sz="3200">
                <a:latin typeface="Times New Roman" panose="02020603050405020304" pitchFamily="18" charset="0"/>
                <a:cs typeface="Times New Roman" panose="02020603050405020304" pitchFamily="18" charset="0"/>
              </a:rPr>
              <a:t>+ Phê phán những hành vi xâm phạm biên giới quốc gia, chủ quyền lãnh thổ của Việt Nam.</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08118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475861"/>
            <a:ext cx="10357757" cy="5553464"/>
          </a:xfrm>
        </p:spPr>
        <p:txBody>
          <a:bodyPr vert="horz" lIns="91440" tIns="45720" rIns="91440" bIns="45720" rtlCol="0" anchor="t">
            <a:noAutofit/>
          </a:bodyPr>
          <a:lstStyle/>
          <a:p>
            <a:pPr algn="just"/>
            <a:r>
              <a:rPr lang="vi-VN" sz="3600" b="1">
                <a:latin typeface="Times New Roman" panose="02020603050405020304" pitchFamily="18" charset="0"/>
                <a:cs typeface="Times New Roman" panose="02020603050405020304" pitchFamily="18" charset="0"/>
              </a:rPr>
              <a:t>- Mục tiêu:</a:t>
            </a:r>
          </a:p>
          <a:p>
            <a:pPr algn="just"/>
            <a:r>
              <a:rPr lang="vi-VN" sz="3600">
                <a:latin typeface="Times New Roman" panose="02020603050405020304" pitchFamily="18" charset="0"/>
                <a:cs typeface="Times New Roman" panose="02020603050405020304" pitchFamily="18" charset="0"/>
              </a:rPr>
              <a:t>+ Bảo vệ vững chắc độc lập, chủ quyền, thống nhất, toàn vẹn lãnh thổ của Tổ quốc, bảo vệ Đảng, Nhà nước, nhân dân, chế độ xã hội chủ nghĩa, nền văn hoá và lợi ích quốc gia - dân tộc;</a:t>
            </a:r>
          </a:p>
          <a:p>
            <a:pPr algn="just"/>
            <a:r>
              <a:rPr lang="vi-VN" sz="3600">
                <a:latin typeface="Times New Roman" panose="02020603050405020304" pitchFamily="18" charset="0"/>
                <a:cs typeface="Times New Roman" panose="02020603050405020304" pitchFamily="18" charset="0"/>
              </a:rPr>
              <a:t>+ Giữ vững môi trường hòa bình, ổn định chính trị, an ninh quốc gia, an ninh con người;</a:t>
            </a:r>
          </a:p>
          <a:p>
            <a:pPr algn="just"/>
            <a:r>
              <a:rPr lang="vi-VN" sz="3600">
                <a:latin typeface="Times New Roman" panose="02020603050405020304" pitchFamily="18" charset="0"/>
                <a:cs typeface="Times New Roman" panose="02020603050405020304" pitchFamily="18" charset="0"/>
              </a:rPr>
              <a:t>+ Xây dựng xã hội trật tự, kỉ cương, an toàn, lành mạnh để phát triển đất nước theo định hướng xã hội chủ nghĩa.</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p:txBody>
          <a:bodyPr/>
          <a:lstStyle/>
          <a:p>
            <a:fld id="{495D8227-9DE4-4D42-8C1B-E10C828BC634}" type="datetime1">
              <a:rPr lang="en-US" smtClean="0"/>
              <a:pPr/>
              <a:t>3/30/2024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7446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44E73-52A4-D6B5-3867-6BEE60F223A2}"/>
              </a:ext>
            </a:extLst>
          </p:cNvPr>
          <p:cNvSpPr>
            <a:spLocks noGrp="1"/>
          </p:cNvSpPr>
          <p:nvPr>
            <p:ph idx="1"/>
          </p:nvPr>
        </p:nvSpPr>
        <p:spPr>
          <a:xfrm>
            <a:off x="457200" y="0"/>
            <a:ext cx="11523305" cy="6447453"/>
          </a:xfrm>
        </p:spPr>
        <p:txBody>
          <a:bodyPr/>
          <a:lstStyle/>
          <a:p>
            <a:pPr algn="just"/>
            <a:r>
              <a:rPr lang="vi-VN" b="1">
                <a:latin typeface="Times New Roman" panose="02020603050405020304" pitchFamily="18" charset="0"/>
                <a:cs typeface="Times New Roman" panose="02020603050405020304" pitchFamily="18" charset="0"/>
              </a:rPr>
              <a:t>- Quan điểm chỉ đạo:</a:t>
            </a:r>
          </a:p>
          <a:p>
            <a:pPr algn="just"/>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Giữ vững sự lãnh đạo trực tiếp, tuyệt đối về mọi mặt của Đảng đối với sự nghiệp bảo vệ Tổ quốc.</a:t>
            </a:r>
          </a:p>
          <a:p>
            <a:pPr algn="just"/>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Kiên định mục tiêu độc lập dân tộc gắn liền với chủ nghĩa xã hội. Giữ vững môi trường hòa bình, ổn định để phát triển kinh tế - xã hội là lợi ích cao nhất của đất nước.</a:t>
            </a:r>
          </a:p>
          <a:p>
            <a:pPr algn="just"/>
            <a:r>
              <a:rPr lang="vi-VN" sz="2400" b="1">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Kết hợp chặt chẽ hai nhiệm vụ chiến lược xây dựng và bảo vệ Tổ quốc. Phát huy cao nhất sức mạnh của dân tộc kết hợp với sức mạnh của thời đại. Phát huy mạnh mẽ nội lực là nhân tố quyết định, đồng thời tranh thủ tối đa mọi thuận lợi từ bên ngoài.</a:t>
            </a:r>
          </a:p>
          <a:p>
            <a:pPr algn="just"/>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Xây dựng sức mạnh tổng hợp của đất nước về chính trị, tư tưởng, kinh tế, xã hội, văn hoá, quốc phòng, an ninh, đối ngoại. Phát huy sức mạnh khối đại đoàn kết toàn dân tộc, của cả hệ thống chính trị, dưới sự lãnh đạo của Đảng, sự quản lí của Nhà nước, lực lượng vũ trang làm nòng cốt.</a:t>
            </a:r>
          </a:p>
          <a:p>
            <a:pPr algn="just"/>
            <a:r>
              <a:rPr lang="vi-VN"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Quán triệt đường lối độc lập, tự chủ, đồng thời chủ động, tích cực hội nhập quốc tế. Kiên trị chính sách đối ngoại rộng mở, đa phương hoá, đa dạng hoá.</a:t>
            </a:r>
          </a:p>
          <a:p>
            <a:pPr algn="just"/>
            <a:r>
              <a:rPr lang="vi-VN" sz="2400" b="1">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Vận dụng đúng đắn quan điểm về đối tác, đối tượng: những ai tôn trọng độc lập, chủ quyền, thiết lập và mở rộng quan hệ hữu nghị, hợp tác bình đẳng, cùng có lợi với Việt Nam đều là đối tác; bất kì thế lực nào có âm mưu và hành động chống phá mục tiêu của nước ta trong sự nghiệp xây dựng và bảo vệ Tổ quốc đều là đối tượng của chúng ta.</a:t>
            </a:r>
          </a:p>
          <a:p>
            <a:pPr algn="just"/>
            <a:endParaRPr lang="en-US" sz="240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85E4D3E-7373-1B7F-29AF-58A4D4ABABD4}"/>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04727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8C2-70CE-33BB-3EEE-9E58A92B426E}"/>
              </a:ext>
            </a:extLst>
          </p:cNvPr>
          <p:cNvSpPr>
            <a:spLocks noGrp="1"/>
          </p:cNvSpPr>
          <p:nvPr>
            <p:ph type="title"/>
          </p:nvPr>
        </p:nvSpPr>
        <p:spPr>
          <a:xfrm>
            <a:off x="1167492" y="381001"/>
            <a:ext cx="10529208" cy="971550"/>
          </a:xfrm>
        </p:spPr>
        <p:txBody>
          <a:bodyPr/>
          <a:lstStyle/>
          <a:p>
            <a:pPr algn="just"/>
            <a:r>
              <a:rPr lang="vi-VN" sz="3600">
                <a:solidFill>
                  <a:srgbClr val="FF0000"/>
                </a:solidFill>
                <a:latin typeface="Times New Roman" panose="02020603050405020304" pitchFamily="18" charset="0"/>
                <a:cs typeface="Times New Roman" panose="02020603050405020304" pitchFamily="18" charset="0"/>
              </a:rPr>
              <a:t>Một số nội dung công ước của Liên hợp quốc về Luật biển năm 1982 và Luật biển Việt Nam</a:t>
            </a:r>
            <a:endParaRPr lang="en-US" sz="360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0B27AE-0BC3-630B-F206-D111DDFF551B}"/>
              </a:ext>
            </a:extLst>
          </p:cNvPr>
          <p:cNvSpPr>
            <a:spLocks noGrp="1"/>
          </p:cNvSpPr>
          <p:nvPr>
            <p:ph idx="1"/>
          </p:nvPr>
        </p:nvSpPr>
        <p:spPr>
          <a:xfrm>
            <a:off x="1167492" y="1595336"/>
            <a:ext cx="10529207" cy="3788946"/>
          </a:xfrm>
        </p:spPr>
        <p:txBody>
          <a:bodyPr/>
          <a:lstStyle/>
          <a:p>
            <a:pPr algn="just"/>
            <a:r>
              <a:rPr lang="en-US" b="1">
                <a:highlight>
                  <a:srgbClr val="FF0000"/>
                </a:highlight>
                <a:latin typeface="Times New Roman" panose="02020603050405020304" pitchFamily="18" charset="0"/>
                <a:cs typeface="Times New Roman" panose="02020603050405020304" pitchFamily="18" charset="0"/>
              </a:rPr>
              <a:t>Câu hỏi:</a:t>
            </a:r>
          </a:p>
          <a:p>
            <a:pPr algn="just"/>
            <a:r>
              <a:rPr lang="en-US">
                <a:latin typeface="Times New Roman" panose="02020603050405020304" pitchFamily="18" charset="0"/>
                <a:cs typeface="Times New Roman" panose="02020603050405020304" pitchFamily="18" charset="0"/>
              </a:rPr>
              <a:t>1. </a:t>
            </a:r>
            <a:r>
              <a:rPr lang="vi-VN">
                <a:latin typeface="Times New Roman" panose="02020603050405020304" pitchFamily="18" charset="0"/>
                <a:cs typeface="Times New Roman" panose="02020603050405020304" pitchFamily="18" charset="0"/>
              </a:rPr>
              <a:t>Công ước của Liên hợp quốc về Luật Biển năm 1982 quy định về những vấn đề gì? </a:t>
            </a:r>
          </a:p>
          <a:p>
            <a:pPr algn="just"/>
            <a:r>
              <a:rPr lang="en-US">
                <a:latin typeface="Times New Roman" panose="02020603050405020304" pitchFamily="18" charset="0"/>
                <a:cs typeface="Times New Roman" panose="02020603050405020304" pitchFamily="18" charset="0"/>
              </a:rPr>
              <a:t>2. Anh (chị)</a:t>
            </a:r>
            <a:r>
              <a:rPr lang="vi-VN">
                <a:latin typeface="Times New Roman" panose="02020603050405020304" pitchFamily="18" charset="0"/>
                <a:cs typeface="Times New Roman" panose="02020603050405020304" pitchFamily="18" charset="0"/>
              </a:rPr>
              <a:t> hãy nêu ý nghĩa việc Quốc hội nước ta phê chuẩn Công ước này</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F700F89-504C-3870-0DFC-DFAD4A4E1450}"/>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505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BD6C8-6E57-0F9D-8025-62E05F925E9A}"/>
              </a:ext>
            </a:extLst>
          </p:cNvPr>
          <p:cNvSpPr>
            <a:spLocks noGrp="1"/>
          </p:cNvSpPr>
          <p:nvPr>
            <p:ph idx="1"/>
          </p:nvPr>
        </p:nvSpPr>
        <p:spPr>
          <a:xfrm>
            <a:off x="1167492" y="447869"/>
            <a:ext cx="10376807" cy="5908481"/>
          </a:xfrm>
        </p:spPr>
        <p:txBody>
          <a:bodyPr/>
          <a:lstStyle/>
          <a:p>
            <a:pPr algn="just"/>
            <a:r>
              <a:rPr lang="en-US" sz="2400" b="1">
                <a:solidFill>
                  <a:srgbClr val="FF0000"/>
                </a:solidFill>
                <a:latin typeface="Times New Roman" panose="02020603050405020304" pitchFamily="18" charset="0"/>
                <a:cs typeface="Times New Roman" panose="02020603050405020304" pitchFamily="18" charset="0"/>
              </a:rPr>
              <a:t>1. </a:t>
            </a:r>
            <a:r>
              <a:rPr lang="vi-VN" sz="2400" b="1">
                <a:solidFill>
                  <a:srgbClr val="FF0000"/>
                </a:solidFill>
                <a:latin typeface="Times New Roman" panose="02020603050405020304" pitchFamily="18" charset="0"/>
                <a:cs typeface="Times New Roman" panose="02020603050405020304" pitchFamily="18" charset="0"/>
              </a:rPr>
              <a:t>Công ước của Liên hợp quốc về Luật Biển năm 1982 quy định về</a:t>
            </a:r>
            <a:r>
              <a:rPr lang="en-US" sz="2400" b="1">
                <a:solidFill>
                  <a:srgbClr val="FF0000"/>
                </a:solidFill>
                <a:latin typeface="Times New Roman" panose="02020603050405020304" pitchFamily="18" charset="0"/>
                <a:cs typeface="Times New Roman" panose="02020603050405020304" pitchFamily="18" charset="0"/>
              </a:rPr>
              <a:t>:</a:t>
            </a:r>
          </a:p>
          <a:p>
            <a:pPr algn="just"/>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Công ước của Liên hợp quốc về Luật Biển năm 1982 gồm 320 điều và 9 phụ lục, quy định về ranh giới lãnh hải, vùng tiếp giáp, thềm lục địa; vùng biển dùng chung, giải quyết các tranh chấp trên biển; bảo vệ môi trường biển.</a:t>
            </a:r>
          </a:p>
          <a:p>
            <a:pPr algn="just"/>
            <a:r>
              <a:rPr lang="vi-VN" sz="2400">
                <a:latin typeface="Times New Roman" panose="02020603050405020304" pitchFamily="18" charset="0"/>
                <a:cs typeface="Times New Roman" panose="02020603050405020304" pitchFamily="18" charset="0"/>
              </a:rPr>
              <a:t>- Công ước này được Quốc hội nước Cộng hòa xã hội chủ nghĩa Việt Nam thông qua Nghị quyết phê chuẩn vào ngày 23-6-1994 và có hiệu lực thi hành từ ngày 16-11-1994.</a:t>
            </a:r>
          </a:p>
          <a:p>
            <a:pPr algn="just"/>
            <a:r>
              <a:rPr lang="en-US" sz="2400" b="1">
                <a:solidFill>
                  <a:srgbClr val="FF0000"/>
                </a:solidFill>
                <a:latin typeface="Times New Roman" panose="02020603050405020304" pitchFamily="18" charset="0"/>
                <a:cs typeface="Times New Roman" panose="02020603050405020304" pitchFamily="18" charset="0"/>
              </a:rPr>
              <a:t>2.</a:t>
            </a:r>
            <a:r>
              <a:rPr lang="vi-VN" sz="2400" b="1">
                <a:solidFill>
                  <a:srgbClr val="FF0000"/>
                </a:solidFill>
                <a:latin typeface="Times New Roman" panose="02020603050405020304" pitchFamily="18" charset="0"/>
                <a:cs typeface="Times New Roman" panose="02020603050405020304" pitchFamily="18" charset="0"/>
              </a:rPr>
              <a:t> Bằng việc phê chuẩn Công ước của Liên hợp quốc về Luật Biển năm 1982, Quốc hội nước Cộng hòa xã hội chủ nghĩa Việt Nam đã:</a:t>
            </a:r>
          </a:p>
          <a:p>
            <a:pPr algn="just"/>
            <a:r>
              <a:rPr lang="vi-VN" sz="2400">
                <a:latin typeface="Times New Roman" panose="02020603050405020304" pitchFamily="18" charset="0"/>
                <a:cs typeface="Times New Roman" panose="02020603050405020304" pitchFamily="18" charset="0"/>
              </a:rPr>
              <a:t>+ Khẳng định chủ quyền của nước ta đối với các vùng nội thuỷ, lãnh hải, quyền chủ quyền và quyền tài phán đối với vùng tiếp giáp lãnh hải, vùng đặc quyền kinh tế và thềm lục địa Việt Nam.</a:t>
            </a:r>
          </a:p>
          <a:p>
            <a:pPr algn="just"/>
            <a:r>
              <a:rPr lang="vi-VN" sz="2400">
                <a:latin typeface="Times New Roman" panose="02020603050405020304" pitchFamily="18" charset="0"/>
                <a:cs typeface="Times New Roman" panose="02020603050405020304" pitchFamily="18" charset="0"/>
              </a:rPr>
              <a:t>+ Khẳng định chủ quyền của Việt Nam đối với hai quần đảo Hoàng Sa và Trường Sa.</a:t>
            </a:r>
          </a:p>
        </p:txBody>
      </p:sp>
      <p:sp>
        <p:nvSpPr>
          <p:cNvPr id="4" name="Date Placeholder 3">
            <a:extLst>
              <a:ext uri="{FF2B5EF4-FFF2-40B4-BE49-F238E27FC236}">
                <a16:creationId xmlns:a16="http://schemas.microsoft.com/office/drawing/2014/main" id="{AF0E5FD6-6A1C-2365-318E-A146794D41F3}"/>
              </a:ext>
            </a:extLst>
          </p:cNvPr>
          <p:cNvSpPr>
            <a:spLocks noGrp="1"/>
          </p:cNvSpPr>
          <p:nvPr>
            <p:ph type="dt" sz="half" idx="2"/>
          </p:nvPr>
        </p:nvSpPr>
        <p:spPr/>
        <p:txBody>
          <a:bodyPr/>
          <a:lstStyle/>
          <a:p>
            <a:fld id="{DD9C8446-696E-6942-B6C8-CC9CAD0B34E0}" type="datetime1">
              <a:rPr lang="en-US" smtClean="0"/>
              <a:pPr/>
              <a:t>3/30/2024</a:t>
            </a:fld>
            <a:endParaRPr lang="en-US" dirty="0"/>
          </a:p>
        </p:txBody>
      </p:sp>
      <p:sp>
        <p:nvSpPr>
          <p:cNvPr id="5" name="Footer Placeholder 4">
            <a:extLst>
              <a:ext uri="{FF2B5EF4-FFF2-40B4-BE49-F238E27FC236}">
                <a16:creationId xmlns:a16="http://schemas.microsoft.com/office/drawing/2014/main" id="{3A1FF867-6528-A22B-FE85-8992E6404D2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89D7E4C-1386-07B0-3461-6BE41192AFC4}"/>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5107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5C2-6255-D968-333D-C857B6B0E99A}"/>
              </a:ext>
            </a:extLst>
          </p:cNvPr>
          <p:cNvSpPr>
            <a:spLocks noGrp="1"/>
          </p:cNvSpPr>
          <p:nvPr>
            <p:ph type="title"/>
          </p:nvPr>
        </p:nvSpPr>
        <p:spPr>
          <a:xfrm>
            <a:off x="1222286" y="1614196"/>
            <a:ext cx="10126321" cy="1483567"/>
          </a:xfrm>
        </p:spPr>
        <p:txBody>
          <a:bodyPr/>
          <a:lstStyle/>
          <a:p>
            <a:pPr algn="just"/>
            <a:r>
              <a:rPr lang="en-US" sz="4600" b="0">
                <a:latin typeface="Times New Roman" panose="02020603050405020304" pitchFamily="18" charset="0"/>
                <a:cs typeface="Times New Roman" panose="02020603050405020304" pitchFamily="18" charset="0"/>
              </a:rPr>
              <a:t>Anh (chị) </a:t>
            </a:r>
            <a:r>
              <a:rPr lang="vi-VN" sz="4600" b="0">
                <a:latin typeface="Times New Roman" panose="02020603050405020304" pitchFamily="18" charset="0"/>
                <a:cs typeface="Times New Roman" panose="02020603050405020304" pitchFamily="18" charset="0"/>
              </a:rPr>
              <a:t>hãy tìm hiểu một số nội dung cơ bản của Luật Biển Việt Nam</a:t>
            </a:r>
            <a:r>
              <a:rPr lang="en-US" sz="4600" b="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3" name="Title 1">
            <a:extLst>
              <a:ext uri="{FF2B5EF4-FFF2-40B4-BE49-F238E27FC236}">
                <a16:creationId xmlns:a16="http://schemas.microsoft.com/office/drawing/2014/main" id="{F2C454FF-9F36-24B6-FABD-BA3E2B588CBC}"/>
              </a:ext>
            </a:extLst>
          </p:cNvPr>
          <p:cNvSpPr txBox="1">
            <a:spLocks/>
          </p:cNvSpPr>
          <p:nvPr/>
        </p:nvSpPr>
        <p:spPr>
          <a:xfrm>
            <a:off x="905069" y="158620"/>
            <a:ext cx="8257593" cy="77607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just"/>
            <a:r>
              <a:rPr lang="en-US" sz="360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LUẬT BIỂN VIỆT NAM</a:t>
            </a:r>
          </a:p>
        </p:txBody>
      </p:sp>
    </p:spTree>
    <p:extLst>
      <p:ext uri="{BB962C8B-B14F-4D97-AF65-F5344CB8AC3E}">
        <p14:creationId xmlns:p14="http://schemas.microsoft.com/office/powerpoint/2010/main" val="116933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690465" y="261257"/>
            <a:ext cx="11120534" cy="6372808"/>
          </a:xfrm>
        </p:spPr>
        <p:txBody>
          <a:bodyPr/>
          <a:lstStyle/>
          <a:p>
            <a:pPr algn="just"/>
            <a:r>
              <a:rPr lang="vi-VN" b="1">
                <a:latin typeface="Times New Roman" panose="02020603050405020304" pitchFamily="18" charset="0"/>
                <a:cs typeface="Times New Roman" panose="02020603050405020304" pitchFamily="18" charset="0"/>
              </a:rPr>
              <a:t>- Một số nội dung cơ bản của Luật Biển Việt Nam:</a:t>
            </a:r>
          </a:p>
          <a:p>
            <a:pPr algn="just"/>
            <a:r>
              <a:rPr lang="vi-VN">
                <a:latin typeface="Times New Roman" panose="02020603050405020304" pitchFamily="18" charset="0"/>
                <a:cs typeface="Times New Roman" panose="02020603050405020304" pitchFamily="18" charset="0"/>
              </a:rPr>
              <a:t>+ Vùng biển Việt Nam bao gồm: nội thuỷ, lãnh hải, vùng tiếp giáp lãnh hải, vùng đặc quyền kinh tế và thềm lục địa thuộc chủ quyền, quyền chủ quyền và quyền tài phán quốc gia của Việt Nam, được xác định theo pháp luật Việt Nam, điều ước quốc tế về biên giới lãnh thổ mà nước Cộng hòa xã hội chủ nghĩa Việt Nam là thành viên và phù hợp với Công ước của Liên hợp quốc về Luật Biển năm 1982.</a:t>
            </a:r>
          </a:p>
          <a:p>
            <a:pPr algn="just"/>
            <a:r>
              <a:rPr lang="vi-VN" b="1">
                <a:highlight>
                  <a:srgbClr val="FFFF00"/>
                </a:highlight>
                <a:latin typeface="Times New Roman" panose="02020603050405020304" pitchFamily="18" charset="0"/>
                <a:cs typeface="Times New Roman" panose="02020603050405020304" pitchFamily="18" charset="0"/>
              </a:rPr>
              <a:t>+ Vùng biển quốc tế là </a:t>
            </a:r>
            <a:r>
              <a:rPr lang="vi-VN">
                <a:latin typeface="Times New Roman" panose="02020603050405020304" pitchFamily="18" charset="0"/>
                <a:cs typeface="Times New Roman" panose="02020603050405020304" pitchFamily="18" charset="0"/>
              </a:rPr>
              <a:t>tất cả các vùng biển nằm ngoài vùng đặc quyền kinh tế của Việt Nam và các quốc gia khác, nhưng không bao gồm đáy biển và lòng đất dưới đáy biển.</a:t>
            </a:r>
          </a:p>
          <a:p>
            <a:pPr algn="just"/>
            <a:r>
              <a:rPr lang="vi-VN">
                <a:highlight>
                  <a:srgbClr val="FF0000"/>
                </a:highlight>
                <a:latin typeface="Times New Roman" panose="02020603050405020304" pitchFamily="18" charset="0"/>
                <a:cs typeface="Times New Roman" panose="02020603050405020304" pitchFamily="18" charset="0"/>
              </a:rPr>
              <a:t>+ Đường cơ sở </a:t>
            </a:r>
            <a:r>
              <a:rPr lang="vi-VN">
                <a:latin typeface="Times New Roman" panose="02020603050405020304" pitchFamily="18" charset="0"/>
                <a:cs typeface="Times New Roman" panose="02020603050405020304" pitchFamily="18" charset="0"/>
              </a:rPr>
              <a:t>dùng để tính chiều rộng lãnh hải Việt Nam là đường cơ sở thẳng đã được Chính phủ nước Cộng hòa xã hội chủ nghĩa Việt Nam công bố.</a:t>
            </a:r>
          </a:p>
          <a:p>
            <a:pPr algn="just"/>
            <a:r>
              <a:rPr lang="vi-VN" b="1">
                <a:highlight>
                  <a:srgbClr val="FFFF00"/>
                </a:highlight>
                <a:latin typeface="Times New Roman" panose="02020603050405020304" pitchFamily="18" charset="0"/>
                <a:cs typeface="Times New Roman" panose="02020603050405020304" pitchFamily="18" charset="0"/>
              </a:rPr>
              <a:t>+ Nội thuỷ là </a:t>
            </a:r>
            <a:r>
              <a:rPr lang="vi-VN">
                <a:latin typeface="Times New Roman" panose="02020603050405020304" pitchFamily="18" charset="0"/>
                <a:cs typeface="Times New Roman" panose="02020603050405020304" pitchFamily="18" charset="0"/>
              </a:rPr>
              <a:t>vùng nước tiếp giáp với bờ biển, ở phía trong đường cơ sở và là bộ phận lãnh thổ của Việt Nam.</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804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541176" y="223935"/>
            <a:ext cx="11430000" cy="6428792"/>
          </a:xfrm>
        </p:spPr>
        <p:txBody>
          <a:bodyPr/>
          <a:lstStyle/>
          <a:p>
            <a:pPr algn="just"/>
            <a:r>
              <a:rPr lang="vi-VN" sz="2600" b="1">
                <a:latin typeface="Times New Roman" panose="02020603050405020304" pitchFamily="18" charset="0"/>
                <a:cs typeface="Times New Roman" panose="02020603050405020304" pitchFamily="18" charset="0"/>
              </a:rPr>
              <a:t>- Một số nội dung cơ bản của Luật Biển Việt Nam</a:t>
            </a:r>
            <a:r>
              <a:rPr lang="en-US" sz="2600" b="1">
                <a:latin typeface="Times New Roman" panose="02020603050405020304" pitchFamily="18" charset="0"/>
                <a:cs typeface="Times New Roman" panose="02020603050405020304" pitchFamily="18" charset="0"/>
              </a:rPr>
              <a:t> (tiếp)</a:t>
            </a:r>
            <a:endParaRPr lang="vi-VN" sz="2600" b="1">
              <a:latin typeface="Times New Roman" panose="02020603050405020304" pitchFamily="18" charset="0"/>
              <a:cs typeface="Times New Roman" panose="02020603050405020304" pitchFamily="18" charset="0"/>
            </a:endParaRPr>
          </a:p>
          <a:p>
            <a:pPr algn="just"/>
            <a:r>
              <a:rPr lang="vi-VN" sz="2600" b="1">
                <a:highlight>
                  <a:srgbClr val="FFFF00"/>
                </a:highlight>
                <a:latin typeface="Times New Roman" panose="02020603050405020304" pitchFamily="18" charset="0"/>
                <a:cs typeface="Times New Roman" panose="02020603050405020304" pitchFamily="18" charset="0"/>
              </a:rPr>
              <a:t>+ Lãnh hải là </a:t>
            </a:r>
            <a:r>
              <a:rPr lang="vi-VN" sz="2600">
                <a:latin typeface="Times New Roman" panose="02020603050405020304" pitchFamily="18" charset="0"/>
                <a:cs typeface="Times New Roman" panose="02020603050405020304" pitchFamily="18" charset="0"/>
              </a:rPr>
              <a:t>vùng biển có chiều rộng 12 hải lí tính từ đường cơ sở ra phía biển. Ranh giới ngoài của lãnh hải là biên giới quốc gia trên biển của Việt Nam.</a:t>
            </a:r>
          </a:p>
          <a:p>
            <a:pPr algn="just"/>
            <a:r>
              <a:rPr lang="vi-VN" sz="2600" b="1">
                <a:highlight>
                  <a:srgbClr val="FFFF00"/>
                </a:highlight>
                <a:latin typeface="Times New Roman" panose="02020603050405020304" pitchFamily="18" charset="0"/>
                <a:cs typeface="Times New Roman" panose="02020603050405020304" pitchFamily="18" charset="0"/>
              </a:rPr>
              <a:t>+ Vùng tiếp giáp lãnh hải là </a:t>
            </a:r>
            <a:r>
              <a:rPr lang="vi-VN" sz="2600">
                <a:latin typeface="Times New Roman" panose="02020603050405020304" pitchFamily="18" charset="0"/>
                <a:cs typeface="Times New Roman" panose="02020603050405020304" pitchFamily="18" charset="0"/>
              </a:rPr>
              <a:t>vùng biển tiếp liền và nằm ngoài lãnh hải Việt Nam, có chiều rộng 12 hải lí tính từ ranh giới ngoài của lãnh hải.</a:t>
            </a:r>
          </a:p>
          <a:p>
            <a:pPr algn="just"/>
            <a:r>
              <a:rPr lang="vi-VN" sz="2600" b="1">
                <a:highlight>
                  <a:srgbClr val="FFFF00"/>
                </a:highlight>
                <a:latin typeface="Times New Roman" panose="02020603050405020304" pitchFamily="18" charset="0"/>
                <a:cs typeface="Times New Roman" panose="02020603050405020304" pitchFamily="18" charset="0"/>
              </a:rPr>
              <a:t>+ Vùng đặc quyền kinh tế là </a:t>
            </a:r>
            <a:r>
              <a:rPr lang="vi-VN" sz="2600">
                <a:latin typeface="Times New Roman" panose="02020603050405020304" pitchFamily="18" charset="0"/>
                <a:cs typeface="Times New Roman" panose="02020603050405020304" pitchFamily="18" charset="0"/>
              </a:rPr>
              <a:t>vùng biển tiếp liền và nằm ngoài lãnh hải Việt Nam, hợp với lãnh hải thành một vùng biển có chiều rộng 200 hải lí tính từ đường cơ sở.</a:t>
            </a:r>
          </a:p>
          <a:p>
            <a:pPr algn="just"/>
            <a:r>
              <a:rPr lang="vi-VN" sz="2600" b="1">
                <a:highlight>
                  <a:srgbClr val="FFFF00"/>
                </a:highlight>
                <a:latin typeface="Times New Roman" panose="02020603050405020304" pitchFamily="18" charset="0"/>
                <a:cs typeface="Times New Roman" panose="02020603050405020304" pitchFamily="18" charset="0"/>
              </a:rPr>
              <a:t>+ Thềm lục địa là </a:t>
            </a:r>
            <a:r>
              <a:rPr lang="vi-VN" sz="2600">
                <a:latin typeface="Times New Roman" panose="02020603050405020304" pitchFamily="18" charset="0"/>
                <a:cs typeface="Times New Roman" panose="02020603050405020304" pitchFamily="18" charset="0"/>
              </a:rPr>
              <a:t>vùng đáy biển và lòng đất dưới đáy biển, tiếp liền và nằm ngoài lãnh hải Việt Nam, trên toàn bộ phần kéo dài tự nhiên của lãnh thổ đất liền, các đảo và quần đảo của Việt Nam cho đến mép ngoài của rìa lục địa. Ranh giới ngoài thềm lục địa cách đường cơ sở không quá 350 hải lí.</a:t>
            </a:r>
          </a:p>
          <a:p>
            <a:pPr algn="just"/>
            <a:r>
              <a:rPr lang="vi-VN" sz="2600" b="1">
                <a:highlight>
                  <a:srgbClr val="FFFF00"/>
                </a:highlight>
                <a:latin typeface="Times New Roman" panose="02020603050405020304" pitchFamily="18" charset="0"/>
                <a:cs typeface="Times New Roman" panose="02020603050405020304" pitchFamily="18" charset="0"/>
              </a:rPr>
              <a:t>+ Đảo là </a:t>
            </a:r>
            <a:r>
              <a:rPr lang="vi-VN" sz="2600">
                <a:latin typeface="Times New Roman" panose="02020603050405020304" pitchFamily="18" charset="0"/>
                <a:cs typeface="Times New Roman" panose="02020603050405020304" pitchFamily="18" charset="0"/>
              </a:rPr>
              <a:t>một vùng đất tự nhiên có nước bao bọc, khi thuỷ triều lên vùng đất này vẫn ở trên mặt nước.</a:t>
            </a:r>
          </a:p>
          <a:p>
            <a:pPr algn="just"/>
            <a:r>
              <a:rPr lang="vi-VN" sz="2600" b="1">
                <a:highlight>
                  <a:srgbClr val="FFFF00"/>
                </a:highlight>
                <a:latin typeface="Times New Roman" panose="02020603050405020304" pitchFamily="18" charset="0"/>
                <a:cs typeface="Times New Roman" panose="02020603050405020304" pitchFamily="18" charset="0"/>
              </a:rPr>
              <a:t>+ Quần đảo là </a:t>
            </a:r>
            <a:r>
              <a:rPr lang="vi-VN" sz="2600">
                <a:latin typeface="Times New Roman" panose="02020603050405020304" pitchFamily="18" charset="0"/>
                <a:cs typeface="Times New Roman" panose="02020603050405020304" pitchFamily="18" charset="0"/>
              </a:rPr>
              <a:t>một tập hợp các đảo, bao gồm cả bộ phận của các đảo, vùng nước tiếp liền và các thành phần tự nhiên khác có liên quan chặt chẽ với nhau.</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5980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85C2-6255-D968-333D-C857B6B0E99A}"/>
              </a:ext>
            </a:extLst>
          </p:cNvPr>
          <p:cNvSpPr>
            <a:spLocks noGrp="1"/>
          </p:cNvSpPr>
          <p:nvPr>
            <p:ph type="title"/>
          </p:nvPr>
        </p:nvSpPr>
        <p:spPr>
          <a:xfrm>
            <a:off x="1167493" y="205869"/>
            <a:ext cx="10311145" cy="1389467"/>
          </a:xfrm>
        </p:spPr>
        <p:txBody>
          <a:bodyPr/>
          <a:lstStyle/>
          <a:p>
            <a:pPr algn="just"/>
            <a:r>
              <a:rPr lang="en-US" sz="2800">
                <a:latin typeface="Times New Roman" panose="02020603050405020304" pitchFamily="18" charset="0"/>
                <a:cs typeface="Times New Roman" panose="02020603050405020304" pitchFamily="18" charset="0"/>
              </a:rPr>
              <a:t>C - </a:t>
            </a:r>
            <a:r>
              <a:rPr lang="vi-VN" sz="2800">
                <a:latin typeface="Times New Roman" panose="02020603050405020304" pitchFamily="18" charset="0"/>
                <a:cs typeface="Times New Roman" panose="02020603050405020304" pitchFamily="18" charset="0"/>
              </a:rPr>
              <a:t>MỘT SỐ NỘI DUNG VỀ CHỦ QUYỀN LÃNH THỔ, BIÊN GIỚI QUỐC GIA NƯỚC CỘNG HÒA XÃ HỘI CHỦ NGHĨA VIỆT NAM</a:t>
            </a:r>
          </a:p>
        </p:txBody>
      </p:sp>
      <p:sp>
        <p:nvSpPr>
          <p:cNvPr id="3" name="Content Placeholder 2">
            <a:extLst>
              <a:ext uri="{FF2B5EF4-FFF2-40B4-BE49-F238E27FC236}">
                <a16:creationId xmlns:a16="http://schemas.microsoft.com/office/drawing/2014/main" id="{3F728D39-7C45-39C0-00A0-3A0CE8DFF7BF}"/>
              </a:ext>
            </a:extLst>
          </p:cNvPr>
          <p:cNvSpPr>
            <a:spLocks noGrp="1"/>
          </p:cNvSpPr>
          <p:nvPr>
            <p:ph idx="1"/>
          </p:nvPr>
        </p:nvSpPr>
        <p:spPr>
          <a:xfrm>
            <a:off x="1167493" y="2013626"/>
            <a:ext cx="10126320" cy="2147827"/>
          </a:xfrm>
        </p:spPr>
        <p:txBody>
          <a:bodyPr/>
          <a:lstStyle/>
          <a:p>
            <a:pPr algn="just">
              <a:lnSpc>
                <a:spcPct val="130000"/>
              </a:lnSpc>
              <a:spcBef>
                <a:spcPts val="0"/>
              </a:spcBef>
            </a:pPr>
            <a:r>
              <a:rPr lang="en-US" sz="3200">
                <a:latin typeface="Times New Roman" panose="02020603050405020304" pitchFamily="18" charset="0"/>
                <a:cs typeface="Times New Roman" panose="02020603050405020304" pitchFamily="18" charset="0"/>
              </a:rPr>
              <a:t>Anh (chị) </a:t>
            </a:r>
            <a:r>
              <a:rPr lang="vi-VN" sz="3200">
                <a:latin typeface="Times New Roman" panose="02020603050405020304" pitchFamily="18" charset="0"/>
                <a:cs typeface="Times New Roman" panose="02020603050405020304" pitchFamily="18" charset="0"/>
              </a:rPr>
              <a:t>hãy nêu các khái niệm: biên giới quốc gia; biên giới quốc gia trên đất liền, trên biển, trong lòng đất và trên không của Việt Nam.</a:t>
            </a:r>
          </a:p>
        </p:txBody>
      </p:sp>
      <p:sp>
        <p:nvSpPr>
          <p:cNvPr id="6" name="Slide Number Placeholder 5">
            <a:extLst>
              <a:ext uri="{FF2B5EF4-FFF2-40B4-BE49-F238E27FC236}">
                <a16:creationId xmlns:a16="http://schemas.microsoft.com/office/drawing/2014/main" id="{62AEC245-E6A9-3387-BB63-CF4B62AF283A}"/>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45228980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{792E8A3D-6E46-4AC6-8136-3B6D2DE7FD71}tf45331398_win32</Template>
  <TotalTime>237</TotalTime>
  <Words>2351</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Tenorite</vt:lpstr>
      <vt:lpstr>Times New Roman</vt:lpstr>
      <vt:lpstr>Office Theme</vt:lpstr>
      <vt:lpstr>PowerPoint Presentation</vt:lpstr>
      <vt:lpstr>PowerPoint Presentation</vt:lpstr>
      <vt:lpstr>PowerPoint Presentation</vt:lpstr>
      <vt:lpstr>Một số nội dung công ước của Liên hợp quốc về Luật biển năm 1982 và Luật biển Việt Nam</vt:lpstr>
      <vt:lpstr>PowerPoint Presentation</vt:lpstr>
      <vt:lpstr>Anh (chị) hãy tìm hiểu một số nội dung cơ bản của Luật Biển Việt Nam?</vt:lpstr>
      <vt:lpstr>PowerPoint Presentation</vt:lpstr>
      <vt:lpstr>PowerPoint Presentation</vt:lpstr>
      <vt:lpstr>C - MỘT SỐ NỘI DUNG VỀ CHỦ QUYỀN LÃNH THỔ, BIÊN GIỚI QUỐC GIA NƯỚC CỘNG HÒA XÃ HỘI CHỦ NGHĨA VIỆT NAM</vt:lpstr>
      <vt:lpstr>PowerPoint Presentation</vt:lpstr>
      <vt:lpstr>C - MỘT SỐ NỘI DUNG VỀ CHỦ QUYỀN LÃNH THỔ, BIÊN GIỚI QUỐC GIA NƯỚC CỘNG HÒA XÃ HỘI CHỦ NGHĨA VIỆT NAM (tiếp)</vt:lpstr>
      <vt:lpstr>PowerPoint Presentation</vt:lpstr>
      <vt:lpstr>C - MỘT SỐ NỘI DUNG VỀ CHỦ QUYỀN LÃNH THỔ, BIÊN GIỚI QUỐC GIA NƯỚC CỘNG HÒA XÃ HỘI CHỦ NGHĨA VIỆT NAM (tiếp)</vt:lpstr>
      <vt:lpstr>PowerPoint Presentation</vt:lpstr>
      <vt:lpstr>D - TRÁCH NHIỆM QUẢN LÍ, XÂY DỰNG VÀ BẢO VỆ BIÊN GIỚI QUỐC GIA</vt:lpstr>
      <vt:lpstr>PowerPoint Presentation</vt:lpstr>
      <vt:lpstr>D - TRÁCH NHIỆM QUẢN LÍ, XÂY DỰNG VÀ BẢO VỆ BIÊN GIỚI QUỐC GIA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BẢO VỆ CHỦ QUYỀN BIÊN GIỚI LÃNH THỔ QUỐC GIA NƯỚC CỘNG HÒA XÃ HỘI CHỦ NGHĨA VIỆT NAM.</dc:title>
  <dc:creator>Giang</dc:creator>
  <cp:lastModifiedBy>Giang</cp:lastModifiedBy>
  <cp:revision>145</cp:revision>
  <dcterms:created xsi:type="dcterms:W3CDTF">2023-09-11T01:27:34Z</dcterms:created>
  <dcterms:modified xsi:type="dcterms:W3CDTF">2024-03-30T07:11:37Z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