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38"/>
  </p:normalViewPr>
  <p:slideViewPr>
    <p:cSldViewPr snapToGrid="0">
      <p:cViewPr varScale="1">
        <p:scale>
          <a:sx n="92" d="100"/>
          <a:sy n="92"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ACE89-FB57-2F4A-B092-6298FD10CC91}" type="datetimeFigureOut">
              <a:t>26/01/2024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CFC3A-5AFA-E64F-8327-AD31546D896A}" type="slidenum">
              <a:t>‹#›</a:t>
            </a:fld>
            <a:endParaRPr lang="en-VN"/>
          </a:p>
        </p:txBody>
      </p:sp>
    </p:spTree>
    <p:extLst>
      <p:ext uri="{BB962C8B-B14F-4D97-AF65-F5344CB8AC3E}">
        <p14:creationId xmlns:p14="http://schemas.microsoft.com/office/powerpoint/2010/main" val="265487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u="none" strike="noStrike">
                <a:solidFill>
                  <a:srgbClr val="202124"/>
                </a:solidFill>
                <a:effectLst/>
                <a:latin typeface="Google Sans"/>
              </a:rPr>
              <a:t>Mặt trận Tổ quốc Việt Nam có nhiệm vụ tập hợp, xây dựng khối đại đoàn kết toàn dân, tăng cường sự nhất trí về chính trị và tinh thần trong nhân dân; tuyên truyền, động viên nhân dân phát huy quyền làm chủ, thực hiện đường lối, chủ trương của Đảng, nghiêm chỉnh thi hành Hiến pháp và pháp luật;</a:t>
            </a:r>
            <a:endParaRPr lang="en-VN"/>
          </a:p>
        </p:txBody>
      </p:sp>
      <p:sp>
        <p:nvSpPr>
          <p:cNvPr id="4" name="Slide Number Placeholder 3"/>
          <p:cNvSpPr>
            <a:spLocks noGrp="1"/>
          </p:cNvSpPr>
          <p:nvPr>
            <p:ph type="sldNum" sz="quarter" idx="5"/>
          </p:nvPr>
        </p:nvSpPr>
        <p:spPr/>
        <p:txBody>
          <a:bodyPr/>
          <a:lstStyle/>
          <a:p>
            <a:fld id="{7B6CFC3A-5AFA-E64F-8327-AD31546D896A}" type="slidenum">
              <a:t>6</a:t>
            </a:fld>
            <a:endParaRPr lang="en-VN"/>
          </a:p>
        </p:txBody>
      </p:sp>
    </p:spTree>
    <p:extLst>
      <p:ext uri="{BB962C8B-B14F-4D97-AF65-F5344CB8AC3E}">
        <p14:creationId xmlns:p14="http://schemas.microsoft.com/office/powerpoint/2010/main" val="18086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DF27C30-A285-EC4C-A806-586ADE88A367}" type="datetimeFigureOut">
              <a:t>26/01/2024</a:t>
            </a:fld>
            <a:endParaRPr lang="en-VN"/>
          </a:p>
        </p:txBody>
      </p:sp>
      <p:sp>
        <p:nvSpPr>
          <p:cNvPr id="5" name="Footer Placeholder 4"/>
          <p:cNvSpPr>
            <a:spLocks noGrp="1"/>
          </p:cNvSpPr>
          <p:nvPr>
            <p:ph type="ftr" sz="quarter" idx="11"/>
          </p:nvPr>
        </p:nvSpPr>
        <p:spPr>
          <a:xfrm>
            <a:off x="2416500" y="329307"/>
            <a:ext cx="4973915" cy="309201"/>
          </a:xfrm>
        </p:spPr>
        <p:txBody>
          <a:bodyPr/>
          <a:lstStyle/>
          <a:p>
            <a:endParaRPr lang="en-VN"/>
          </a:p>
        </p:txBody>
      </p:sp>
      <p:sp>
        <p:nvSpPr>
          <p:cNvPr id="6" name="Slide Number Placeholder 5"/>
          <p:cNvSpPr>
            <a:spLocks noGrp="1"/>
          </p:cNvSpPr>
          <p:nvPr>
            <p:ph type="sldNum" sz="quarter" idx="12"/>
          </p:nvPr>
        </p:nvSpPr>
        <p:spPr>
          <a:xfrm>
            <a:off x="1437664" y="798973"/>
            <a:ext cx="811019" cy="503578"/>
          </a:xfrm>
        </p:spPr>
        <p:txBody>
          <a:bodyPr/>
          <a:lstStyle/>
          <a:p>
            <a:fld id="{12C48C0E-AE1D-5643-9075-65A4BB06F4E0}" type="slidenum">
              <a:t>‹#›</a:t>
            </a:fld>
            <a:endParaRPr lang="en-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89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F27C30-A285-EC4C-A806-586ADE88A3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12C48C0E-AE1D-5643-9075-65A4BB06F4E0}" type="slidenum">
              <a:t>‹#›</a:t>
            </a:fld>
            <a:endParaRPr lang="en-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43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F27C30-A285-EC4C-A806-586ADE88A3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12C48C0E-AE1D-5643-9075-65A4BB06F4E0}" type="slidenum">
              <a:t>‹#›</a:t>
            </a:fld>
            <a:endParaRPr lang="en-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94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F27C30-A285-EC4C-A806-586ADE88A3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12C48C0E-AE1D-5643-9075-65A4BB06F4E0}" type="slidenum">
              <a:t>‹#›</a:t>
            </a:fld>
            <a:endParaRPr lang="en-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583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DF27C30-A285-EC4C-A806-586ADE88A367}" type="datetimeFigureOut">
              <a:t>26/01/2024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12C48C0E-AE1D-5643-9075-65A4BB06F4E0}" type="slidenum">
              <a:t>‹#›</a:t>
            </a:fld>
            <a:endParaRPr lang="en-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50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DF27C30-A285-EC4C-A806-586ADE88A367}" type="datetimeFigureOut">
              <a:t>26/01/2024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12C48C0E-AE1D-5643-9075-65A4BB06F4E0}" type="slidenum">
              <a:t>‹#›</a:t>
            </a:fld>
            <a:endParaRPr lang="en-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44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DF27C30-A285-EC4C-A806-586ADE88A367}" type="datetimeFigureOut">
              <a:t>26/01/2024</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12C48C0E-AE1D-5643-9075-65A4BB06F4E0}" type="slidenum">
              <a:t>‹#›</a:t>
            </a:fld>
            <a:endParaRPr lang="en-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527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DF27C30-A285-EC4C-A806-586ADE88A367}" type="datetimeFigureOut">
              <a:t>26/01/2024</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12C48C0E-AE1D-5643-9075-65A4BB06F4E0}" type="slidenum">
              <a:t>‹#›</a:t>
            </a:fld>
            <a:endParaRPr lang="en-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15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27C30-A285-EC4C-A806-586ADE88A367}" type="datetimeFigureOut">
              <a:t>26/01/2024</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12C48C0E-AE1D-5643-9075-65A4BB06F4E0}" type="slidenum">
              <a:t>‹#›</a:t>
            </a:fld>
            <a:endParaRPr lang="en-VN"/>
          </a:p>
        </p:txBody>
      </p:sp>
    </p:spTree>
    <p:extLst>
      <p:ext uri="{BB962C8B-B14F-4D97-AF65-F5344CB8AC3E}">
        <p14:creationId xmlns:p14="http://schemas.microsoft.com/office/powerpoint/2010/main" val="573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F27C30-A285-EC4C-A806-586ADE88A367}" type="datetimeFigureOut">
              <a:t>26/01/2024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12C48C0E-AE1D-5643-9075-65A4BB06F4E0}" type="slidenum">
              <a:t>‹#›</a:t>
            </a:fld>
            <a:endParaRPr lang="en-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74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F27C30-A285-EC4C-A806-586ADE88A367}" type="datetimeFigureOut">
              <a:t>26/01/2024</a:t>
            </a:fld>
            <a:endParaRPr lang="en-VN"/>
          </a:p>
        </p:txBody>
      </p:sp>
      <p:sp>
        <p:nvSpPr>
          <p:cNvPr id="6" name="Footer Placeholder 5"/>
          <p:cNvSpPr>
            <a:spLocks noGrp="1"/>
          </p:cNvSpPr>
          <p:nvPr>
            <p:ph type="ftr" sz="quarter" idx="11"/>
          </p:nvPr>
        </p:nvSpPr>
        <p:spPr>
          <a:xfrm>
            <a:off x="1447382" y="318640"/>
            <a:ext cx="5541004" cy="320931"/>
          </a:xfrm>
        </p:spPr>
        <p:txBody>
          <a:bodyPr/>
          <a:lstStyle/>
          <a:p>
            <a:endParaRPr lang="en-VN"/>
          </a:p>
        </p:txBody>
      </p:sp>
      <p:sp>
        <p:nvSpPr>
          <p:cNvPr id="7" name="Slide Number Placeholder 6"/>
          <p:cNvSpPr>
            <a:spLocks noGrp="1"/>
          </p:cNvSpPr>
          <p:nvPr>
            <p:ph type="sldNum" sz="quarter" idx="12"/>
          </p:nvPr>
        </p:nvSpPr>
        <p:spPr/>
        <p:txBody>
          <a:bodyPr/>
          <a:lstStyle/>
          <a:p>
            <a:fld id="{12C48C0E-AE1D-5643-9075-65A4BB06F4E0}" type="slidenum">
              <a:t>‹#›</a:t>
            </a:fld>
            <a:endParaRPr lang="en-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54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F27C30-A285-EC4C-A806-586ADE88A367}" type="datetimeFigureOut">
              <a:t>26/01/2024</a:t>
            </a:fld>
            <a:endParaRPr lang="en-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C48C0E-AE1D-5643-9075-65A4BB06F4E0}" type="slidenum">
              <a:t>‹#›</a:t>
            </a:fld>
            <a:endParaRPr lang="en-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894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6FFA-07CC-3309-4454-8FC6A8343AC8}"/>
              </a:ext>
            </a:extLst>
          </p:cNvPr>
          <p:cNvSpPr>
            <a:spLocks noGrp="1"/>
          </p:cNvSpPr>
          <p:nvPr>
            <p:ph type="ctrTitle"/>
          </p:nvPr>
        </p:nvSpPr>
        <p:spPr/>
        <p:txBody>
          <a:bodyPr>
            <a:normAutofit/>
          </a:bodyPr>
          <a:lstStyle/>
          <a:p>
            <a:pPr algn="ctr"/>
            <a:r>
              <a:rPr lang="vi-VN" sz="3000" b="1" dirty="0">
                <a:solidFill>
                  <a:srgbClr val="C00000"/>
                </a:solidFill>
                <a:effectLst/>
                <a:latin typeface="Times New Roman" panose="02020603050405020304" pitchFamily="18" charset="0"/>
                <a:cs typeface="Times New Roman" panose="02020603050405020304" pitchFamily="18" charset="0"/>
              </a:rPr>
              <a:t>NHỮNG QUAN ĐIỂM - </a:t>
            </a:r>
            <a:r>
              <a:rPr lang="en-US" sz="3000" b="1" dirty="0">
                <a:solidFill>
                  <a:srgbClr val="C00000"/>
                </a:solidFill>
                <a:effectLst/>
                <a:latin typeface="Times New Roman" panose="02020603050405020304" pitchFamily="18" charset="0"/>
                <a:cs typeface="Times New Roman" panose="02020603050405020304" pitchFamily="18" charset="0"/>
              </a:rPr>
              <a:t>ĐƯ</a:t>
            </a:r>
            <a:r>
              <a:rPr lang="vi-VN" sz="3000" b="1" dirty="0">
                <a:solidFill>
                  <a:srgbClr val="C00000"/>
                </a:solidFill>
                <a:effectLst/>
                <a:latin typeface="Times New Roman" panose="02020603050405020304" pitchFamily="18" charset="0"/>
                <a:cs typeface="Times New Roman" panose="02020603050405020304" pitchFamily="18" charset="0"/>
              </a:rPr>
              <a:t>ỜNG LỐI CƠ BẢN CỦA ĐẢNG VỀ</a:t>
            </a:r>
            <a:r>
              <a:rPr lang="en-US" sz="3000" b="1" dirty="0">
                <a:solidFill>
                  <a:srgbClr val="C00000"/>
                </a:solidFill>
                <a:effectLst/>
                <a:latin typeface="Times New Roman" panose="02020603050405020304" pitchFamily="18" charset="0"/>
                <a:cs typeface="Times New Roman" panose="02020603050405020304" pitchFamily="18" charset="0"/>
              </a:rPr>
              <a:t> </a:t>
            </a:r>
            <a:r>
              <a:rPr lang="vi-VN" sz="3000" b="1" dirty="0">
                <a:solidFill>
                  <a:srgbClr val="C00000"/>
                </a:solidFill>
                <a:effectLst/>
                <a:latin typeface="Times New Roman" panose="02020603050405020304" pitchFamily="18" charset="0"/>
                <a:cs typeface="Times New Roman" panose="02020603050405020304" pitchFamily="18" charset="0"/>
              </a:rPr>
              <a:t>TĂNG CƯỜNG CÔNG TÁC BẢO VỆ, CHĂM SÓC VÀ NÂNG CAO SỨC KHOẺ NHÂN DÂN TRONG TÌNH HÌNH MỚI</a:t>
            </a:r>
            <a:endParaRPr lang="en-VN" sz="3000" b="1">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395FD75-7DB2-050A-921C-3C5D8C30C50A}"/>
              </a:ext>
            </a:extLst>
          </p:cNvPr>
          <p:cNvSpPr>
            <a:spLocks noGrp="1"/>
          </p:cNvSpPr>
          <p:nvPr>
            <p:ph type="subTitle" idx="1"/>
          </p:nvPr>
        </p:nvSpPr>
        <p:spPr/>
        <p:txBody>
          <a:bodyPr/>
          <a:lstStyle/>
          <a:p>
            <a:r>
              <a:rPr lang="en-US" b="1">
                <a:latin typeface="Times New Roman" panose="02020603050405020304" pitchFamily="18" charset="0"/>
                <a:cs typeface="Times New Roman" panose="02020603050405020304" pitchFamily="18" charset="0"/>
              </a:rPr>
              <a:t>G</a:t>
            </a:r>
            <a:r>
              <a:rPr lang="en-VN" b="1">
                <a:latin typeface="Times New Roman" panose="02020603050405020304" pitchFamily="18" charset="0"/>
                <a:cs typeface="Times New Roman" panose="02020603050405020304" pitchFamily="18" charset="0"/>
              </a:rPr>
              <a:t>v: nguyễn thị thu thảo</a:t>
            </a:r>
          </a:p>
        </p:txBody>
      </p:sp>
      <p:sp>
        <p:nvSpPr>
          <p:cNvPr id="4" name="TextBox 3">
            <a:extLst>
              <a:ext uri="{FF2B5EF4-FFF2-40B4-BE49-F238E27FC236}">
                <a16:creationId xmlns:a16="http://schemas.microsoft.com/office/drawing/2014/main" id="{F8D6AA07-FD01-0EF0-B682-278304D2389F}"/>
              </a:ext>
            </a:extLst>
          </p:cNvPr>
          <p:cNvSpPr txBox="1"/>
          <p:nvPr/>
        </p:nvSpPr>
        <p:spPr>
          <a:xfrm>
            <a:off x="401782" y="983673"/>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108317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4E1F3-74B0-726A-70BA-2F8C00B9797A}"/>
              </a:ext>
            </a:extLst>
          </p:cNvPr>
          <p:cNvSpPr>
            <a:spLocks noGrp="1"/>
          </p:cNvSpPr>
          <p:nvPr>
            <p:ph idx="1"/>
          </p:nvPr>
        </p:nvSpPr>
        <p:spPr/>
        <p:txBody>
          <a:bodyPr>
            <a:noAutofit/>
          </a:bodyPr>
          <a:lstStyle/>
          <a:p>
            <a:pPr marL="0" indent="0">
              <a:buNone/>
            </a:pPr>
            <a:r>
              <a:rPr lang="en-US" sz="2400" b="1" dirty="0">
                <a:solidFill>
                  <a:srgbClr val="C00000"/>
                </a:solidFill>
                <a:effectLst/>
                <a:latin typeface="Times New Roman" panose="02020603050405020304" pitchFamily="18" charset="0"/>
                <a:cs typeface="Times New Roman" panose="02020603050405020304" pitchFamily="18" charset="0"/>
              </a:rPr>
              <a:t>3. </a:t>
            </a:r>
            <a:r>
              <a:rPr lang="en-US" sz="2400" b="1" dirty="0" err="1">
                <a:solidFill>
                  <a:srgbClr val="C00000"/>
                </a:solidFill>
                <a:effectLst/>
                <a:latin typeface="Times New Roman" panose="02020603050405020304" pitchFamily="18" charset="0"/>
                <a:cs typeface="Times New Roman" panose="02020603050405020304" pitchFamily="18" charset="0"/>
              </a:rPr>
              <a:t>Nâng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cao</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năng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lực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phòng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chống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dịch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bệnh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gắn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với</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đổi</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mới</a:t>
            </a:r>
            <a:r>
              <a:rPr lang="en-US" sz="2400" b="1" dirty="0">
                <a:solidFill>
                  <a:srgbClr val="C00000"/>
                </a:solidFill>
                <a:effectLst/>
                <a:latin typeface="Times New Roman" panose="02020603050405020304" pitchFamily="18" charset="0"/>
                <a:cs typeface="Times New Roman" panose="02020603050405020304" pitchFamily="18" charset="0"/>
              </a:rPr>
              <a:t> y </a:t>
            </a:r>
            <a:r>
              <a:rPr lang="en-US" sz="2400" b="1" dirty="0" err="1">
                <a:solidFill>
                  <a:srgbClr val="C00000"/>
                </a:solidFill>
                <a:effectLst/>
                <a:latin typeface="Times New Roman" panose="02020603050405020304" pitchFamily="18" charset="0"/>
                <a:cs typeface="Times New Roman" panose="02020603050405020304" pitchFamily="18" charset="0"/>
              </a:rPr>
              <a:t>tế</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cơ</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sở</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ổi mới mạnh mẽ cơ chế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ức hoạt động của y tế cấp x</a:t>
            </a:r>
            <a:r>
              <a:rPr lang="en-US" sz="2400" dirty="0">
                <a:latin typeface="Times New Roman" panose="02020603050405020304" pitchFamily="18" charset="0"/>
                <a:cs typeface="Times New Roman" panose="02020603050405020304" pitchFamily="18" charset="0"/>
              </a:rPr>
              <a:t>ã </a:t>
            </a:r>
            <a:r>
              <a:rPr lang="vi-VN" sz="2400" dirty="0">
                <a:latin typeface="Times New Roman" panose="02020603050405020304" pitchFamily="18" charset="0"/>
                <a:cs typeface="Times New Roman" panose="02020603050405020304" pitchFamily="18" charset="0"/>
              </a:rPr>
              <a:t>quản l</a:t>
            </a:r>
            <a:r>
              <a:rPr lang="en-US" sz="2400" dirty="0">
                <a:latin typeface="Times New Roman" panose="02020603050405020304" pitchFamily="18" charset="0"/>
                <a:cs typeface="Times New Roman" panose="02020603050405020304" pitchFamily="18" charset="0"/>
              </a:rPr>
              <a:t>ý b</a:t>
            </a:r>
            <a:r>
              <a:rPr lang="vi-VN" sz="2400" dirty="0">
                <a:latin typeface="Times New Roman" panose="02020603050405020304" pitchFamily="18" charset="0"/>
                <a:cs typeface="Times New Roman" panose="02020603050405020304" pitchFamily="18" charset="0"/>
              </a:rPr>
              <a:t>ệnh tật, hồ sơ sức khoẻ người d</a:t>
            </a:r>
            <a:r>
              <a:rPr lang="en-US" sz="2400" dirty="0" err="1">
                <a:latin typeface="Times New Roman" panose="02020603050405020304" pitchFamily="18" charset="0"/>
                <a:cs typeface="Times New Roman" panose="02020603050405020304" pitchFamily="18" charset="0"/>
              </a:rPr>
              <a:t>ân</a:t>
            </a:r>
            <a:r>
              <a:rPr lang="en-US" sz="2400" dirty="0">
                <a:latin typeface="Times New Roman" panose="02020603050405020304" pitchFamily="18" charset="0"/>
                <a:cs typeface="Times New Roman" panose="02020603050405020304" pitchFamily="18" charset="0"/>
              </a:rPr>
              <a:t> g</a:t>
            </a:r>
            <a:r>
              <a:rPr lang="vi-VN" sz="2400" dirty="0">
                <a:latin typeface="Times New Roman" panose="02020603050405020304" pitchFamily="18" charset="0"/>
                <a:cs typeface="Times New Roman" panose="02020603050405020304" pitchFamily="18" charset="0"/>
              </a:rPr>
              <a:t>ắn với quản l</a:t>
            </a:r>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ẻ, thanh to</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b</a:t>
            </a:r>
            <a:r>
              <a:rPr lang="vi-VN" sz="2400" dirty="0">
                <a:latin typeface="Times New Roman" panose="02020603050405020304" pitchFamily="18" charset="0"/>
                <a:cs typeface="Times New Roman" panose="02020603050405020304" pitchFamily="18" charset="0"/>
              </a:rPr>
              <a:t>ảo hiểm y tế.</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Thi</a:t>
            </a:r>
            <a:r>
              <a:rPr lang="vi-VN" sz="2400" dirty="0">
                <a:latin typeface="Times New Roman" panose="02020603050405020304" pitchFamily="18" charset="0"/>
                <a:cs typeface="Times New Roman" panose="02020603050405020304" pitchFamily="18" charset="0"/>
              </a:rPr>
              <a:t>ết lập hệ thống sổ sức khoẻ điện tử đến từng người d</a:t>
            </a:r>
            <a:r>
              <a:rPr lang="en-US" sz="2400" dirty="0" err="1">
                <a:latin typeface="Times New Roman" panose="02020603050405020304" pitchFamily="18" charset="0"/>
                <a:cs typeface="Times New Roman" panose="02020603050405020304" pitchFamily="18" charset="0"/>
              </a:rPr>
              <a:t>ân</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Chú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t>
            </a:r>
            <a:r>
              <a:rPr lang="vi-VN" sz="2400" dirty="0">
                <a:latin typeface="Times New Roman" panose="02020603050405020304" pitchFamily="18" charset="0"/>
                <a:cs typeface="Times New Roman" panose="02020603050405020304" pitchFamily="18" charset="0"/>
              </a:rPr>
              <a:t>ọng chăm s</a:t>
            </a:r>
            <a:r>
              <a:rPr lang="en-US" sz="2400" dirty="0" err="1">
                <a:latin typeface="Times New Roman" panose="02020603050405020304" pitchFamily="18" charset="0"/>
                <a:cs typeface="Times New Roman" panose="02020603050405020304" pitchFamily="18" charset="0"/>
              </a:rPr>
              <a:t>óc</a:t>
            </a:r>
            <a:r>
              <a:rPr lang="en-US" sz="2400" dirty="0">
                <a:latin typeface="Times New Roman" panose="02020603050405020304" pitchFamily="18" charset="0"/>
                <a:cs typeface="Times New Roman" panose="02020603050405020304" pitchFamily="18" charset="0"/>
              </a:rPr>
              <a:t> s</a:t>
            </a:r>
            <a:r>
              <a:rPr lang="vi-VN" sz="2400" dirty="0">
                <a:latin typeface="Times New Roman" panose="02020603050405020304" pitchFamily="18" charset="0"/>
                <a:cs typeface="Times New Roman" panose="02020603050405020304" pitchFamily="18" charset="0"/>
              </a:rPr>
              <a:t>ức khoẻ b</a:t>
            </a:r>
            <a:r>
              <a:rPr lang="en-US" sz="2400" dirty="0">
                <a:latin typeface="Times New Roman" panose="02020603050405020304" pitchFamily="18" charset="0"/>
                <a:cs typeface="Times New Roman" panose="02020603050405020304" pitchFamily="18" charset="0"/>
              </a:rPr>
              <a:t>à m</a:t>
            </a:r>
            <a:r>
              <a:rPr lang="vi-VN" sz="2400" dirty="0">
                <a:latin typeface="Times New Roman" panose="02020603050405020304" pitchFamily="18" charset="0"/>
                <a:cs typeface="Times New Roman" panose="02020603050405020304" pitchFamily="18" charset="0"/>
              </a:rPr>
              <a:t>ẹ, trẻ em</a:t>
            </a:r>
            <a:r>
              <a:rPr lang="en-US"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Quan t</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s</a:t>
            </a:r>
            <a:r>
              <a:rPr lang="vi-VN" sz="2400" dirty="0">
                <a:latin typeface="Times New Roman" panose="02020603050405020304" pitchFamily="18" charset="0"/>
                <a:cs typeface="Times New Roman" panose="02020603050405020304" pitchFamily="18" charset="0"/>
              </a:rPr>
              <a:t>ức khoẻ người cao tuổi, người khuyết tật, người bị ảnh hưởng bởi hậu quả của chiến tranh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ối tượng ưu ti</a:t>
            </a:r>
            <a:r>
              <a:rPr lang="en-US" sz="2400" dirty="0" err="1">
                <a:latin typeface="Times New Roman" panose="02020603050405020304" pitchFamily="18" charset="0"/>
                <a:cs typeface="Times New Roman" panose="02020603050405020304" pitchFamily="18" charset="0"/>
              </a:rPr>
              <a:t>ên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6CCF1CF-33C3-0ECD-3C1B-0C1E7BC2E762}"/>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2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2719C-C741-2700-F44D-9BD9C1C8A063}"/>
              </a:ext>
            </a:extLst>
          </p:cNvPr>
          <p:cNvSpPr>
            <a:spLocks noGrp="1"/>
          </p:cNvSpPr>
          <p:nvPr>
            <p:ph idx="1"/>
          </p:nvPr>
        </p:nvSpPr>
        <p:spPr>
          <a:xfrm>
            <a:off x="1451579" y="2015732"/>
            <a:ext cx="10130821" cy="3450613"/>
          </a:xfrm>
        </p:spPr>
        <p:txBody>
          <a:bodyPr>
            <a:noAutofit/>
          </a:bodyPr>
          <a:lstStyle/>
          <a:p>
            <a:pPr marL="0" indent="0">
              <a:buNone/>
            </a:pPr>
            <a:r>
              <a:rPr lang="en-US" sz="2100" b="1" dirty="0">
                <a:solidFill>
                  <a:srgbClr val="C00000"/>
                </a:solidFill>
                <a:effectLst/>
                <a:latin typeface="Times New Roman" panose="02020603050405020304" pitchFamily="18" charset="0"/>
                <a:cs typeface="Times New Roman" panose="02020603050405020304" pitchFamily="18" charset="0"/>
              </a:rPr>
              <a:t>4. </a:t>
            </a:r>
            <a:r>
              <a:rPr lang="en-US" sz="2100" b="1" dirty="0" err="1">
                <a:solidFill>
                  <a:srgbClr val="C00000"/>
                </a:solidFill>
                <a:effectLst/>
                <a:latin typeface="Times New Roman" panose="02020603050405020304" pitchFamily="18" charset="0"/>
                <a:cs typeface="Times New Roman" panose="02020603050405020304" pitchFamily="18" charset="0"/>
              </a:rPr>
              <a:t>Nâng</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cao</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chất</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lượng</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khám</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chữa</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bệnh</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khắc</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phục</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căn</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bản</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tình</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trạng</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quá</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tải</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bệnh</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viện</a:t>
            </a:r>
            <a:endParaRPr lang="en-US" sz="2100" b="1" dirty="0" err="1">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Phát</a:t>
            </a:r>
            <a:r>
              <a:rPr lang="en-US" sz="2100" dirty="0">
                <a:latin typeface="Times New Roman" panose="02020603050405020304" pitchFamily="18" charset="0"/>
                <a:cs typeface="Times New Roman" panose="02020603050405020304" pitchFamily="18" charset="0"/>
              </a:rPr>
              <a:t> tri</a:t>
            </a:r>
            <a:r>
              <a:rPr lang="vi-VN" sz="2100" dirty="0">
                <a:latin typeface="Times New Roman" panose="02020603050405020304" pitchFamily="18" charset="0"/>
                <a:cs typeface="Times New Roman" panose="02020603050405020304" pitchFamily="18" charset="0"/>
              </a:rPr>
              <a:t>ển hệ thống kh</a:t>
            </a:r>
            <a:r>
              <a:rPr lang="en-US" sz="2100" dirty="0" err="1">
                <a:latin typeface="Times New Roman" panose="02020603050405020304" pitchFamily="18" charset="0"/>
                <a:cs typeface="Times New Roman" panose="02020603050405020304" pitchFamily="18" charset="0"/>
              </a:rPr>
              <a:t>ám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ữa bệnh, phục hồi chức năng </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Hoàn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thi</a:t>
            </a:r>
            <a:r>
              <a:rPr lang="vi-VN" sz="2100" dirty="0">
                <a:latin typeface="Times New Roman" panose="02020603050405020304" pitchFamily="18" charset="0"/>
                <a:cs typeface="Times New Roman" panose="02020603050405020304" pitchFamily="18" charset="0"/>
              </a:rPr>
              <a:t>ện hệ thống ph</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đ</a:t>
            </a:r>
            <a:r>
              <a:rPr lang="vi-VN" sz="2100" dirty="0">
                <a:latin typeface="Times New Roman" panose="02020603050405020304" pitchFamily="18" charset="0"/>
                <a:cs typeface="Times New Roman" panose="02020603050405020304" pitchFamily="18" charset="0"/>
              </a:rPr>
              <a:t>ồ, quy tr</a:t>
            </a:r>
            <a:r>
              <a:rPr lang="en-US" sz="2100" dirty="0" err="1">
                <a:latin typeface="Times New Roman" panose="02020603050405020304" pitchFamily="18" charset="0"/>
                <a:cs typeface="Times New Roman" panose="02020603050405020304" pitchFamily="18" charset="0"/>
              </a:rPr>
              <a:t>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hư</a:t>
            </a:r>
            <a:r>
              <a:rPr lang="vi-VN" sz="2100" dirty="0">
                <a:latin typeface="Times New Roman" panose="02020603050405020304" pitchFamily="18" charset="0"/>
                <a:cs typeface="Times New Roman" panose="02020603050405020304" pitchFamily="18" charset="0"/>
              </a:rPr>
              <a:t>ớng dẫn điều trị thống nhất trong cả nước</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Th</a:t>
            </a:r>
            <a:r>
              <a:rPr lang="vi-VN" sz="2100" dirty="0">
                <a:latin typeface="Times New Roman" panose="02020603050405020304" pitchFamily="18" charset="0"/>
                <a:cs typeface="Times New Roman" panose="02020603050405020304" pitchFamily="18" charset="0"/>
              </a:rPr>
              <a:t>ực hiện lộ tr</a:t>
            </a:r>
            <a:r>
              <a:rPr lang="en-US" sz="2100" dirty="0" err="1">
                <a:latin typeface="Times New Roman" panose="02020603050405020304" pitchFamily="18" charset="0"/>
                <a:cs typeface="Times New Roman" panose="02020603050405020304" pitchFamily="18" charset="0"/>
              </a:rPr>
              <a:t>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tuy</a:t>
            </a:r>
            <a:r>
              <a:rPr lang="vi-VN" sz="2100" dirty="0">
                <a:latin typeface="Times New Roman" panose="02020603050405020304" pitchFamily="18" charset="0"/>
                <a:cs typeface="Times New Roman" panose="02020603050405020304" pitchFamily="18" charset="0"/>
              </a:rPr>
              <a:t>ến kh</a:t>
            </a:r>
            <a:r>
              <a:rPr lang="en-US" sz="2100" dirty="0" err="1">
                <a:latin typeface="Times New Roman" panose="02020603050405020304" pitchFamily="18" charset="0"/>
                <a:cs typeface="Times New Roman" panose="02020603050405020304" pitchFamily="18" charset="0"/>
              </a:rPr>
              <a:t>ám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ữa bệnh</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Phát</a:t>
            </a:r>
            <a:r>
              <a:rPr lang="en-US" sz="2100" dirty="0">
                <a:latin typeface="Times New Roman" panose="02020603050405020304" pitchFamily="18" charset="0"/>
                <a:cs typeface="Times New Roman" panose="02020603050405020304" pitchFamily="18" charset="0"/>
              </a:rPr>
              <a:t> tri</a:t>
            </a:r>
            <a:r>
              <a:rPr lang="vi-VN" sz="2100" dirty="0">
                <a:latin typeface="Times New Roman" panose="02020603050405020304" pitchFamily="18" charset="0"/>
                <a:cs typeface="Times New Roman" panose="02020603050405020304" pitchFamily="18" charset="0"/>
              </a:rPr>
              <a:t>ển mạng lưới bệnh viện vệ tinh</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Xây</a:t>
            </a:r>
            <a:r>
              <a:rPr lang="en-US" sz="2100" dirty="0">
                <a:latin typeface="Times New Roman" panose="02020603050405020304" pitchFamily="18" charset="0"/>
                <a:cs typeface="Times New Roman" panose="02020603050405020304" pitchFamily="18" charset="0"/>
              </a:rPr>
              <a:t> d</a:t>
            </a:r>
            <a:r>
              <a:rPr lang="vi-VN" sz="2100" dirty="0">
                <a:latin typeface="Times New Roman" panose="02020603050405020304" pitchFamily="18" charset="0"/>
                <a:cs typeface="Times New Roman" panose="02020603050405020304" pitchFamily="18" charset="0"/>
              </a:rPr>
              <a:t>ựng v</a:t>
            </a:r>
            <a:r>
              <a:rPr lang="en-US" sz="2100" dirty="0">
                <a:latin typeface="Times New Roman" panose="02020603050405020304" pitchFamily="18" charset="0"/>
                <a:cs typeface="Times New Roman" panose="02020603050405020304" pitchFamily="18" charset="0"/>
              </a:rPr>
              <a:t>à </a:t>
            </a:r>
            <a:r>
              <a:rPr lang="en-US" sz="2100" dirty="0" err="1">
                <a:latin typeface="Times New Roman" panose="02020603050405020304" pitchFamily="18" charset="0"/>
                <a:cs typeface="Times New Roman" panose="02020603050405020304" pitchFamily="18" charset="0"/>
              </a:rPr>
              <a:t>th</a:t>
            </a:r>
            <a:r>
              <a:rPr lang="vi-VN" sz="2100" dirty="0">
                <a:latin typeface="Times New Roman" panose="02020603050405020304" pitchFamily="18" charset="0"/>
                <a:cs typeface="Times New Roman" panose="02020603050405020304" pitchFamily="18" charset="0"/>
              </a:rPr>
              <a:t>ực hiện chương tr</a:t>
            </a:r>
            <a:r>
              <a:rPr lang="en-US" sz="2100" dirty="0" err="1">
                <a:latin typeface="Times New Roman" panose="02020603050405020304" pitchFamily="18" charset="0"/>
                <a:cs typeface="Times New Roman" panose="02020603050405020304" pitchFamily="18" charset="0"/>
              </a:rPr>
              <a:t>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phát</a:t>
            </a:r>
            <a:r>
              <a:rPr lang="en-US" sz="2100" dirty="0">
                <a:latin typeface="Times New Roman" panose="02020603050405020304" pitchFamily="18" charset="0"/>
                <a:cs typeface="Times New Roman" panose="02020603050405020304" pitchFamily="18" charset="0"/>
              </a:rPr>
              <a:t> tri</a:t>
            </a:r>
            <a:r>
              <a:rPr lang="vi-VN" sz="2100" dirty="0">
                <a:latin typeface="Times New Roman" panose="02020603050405020304" pitchFamily="18" charset="0"/>
                <a:cs typeface="Times New Roman" panose="02020603050405020304" pitchFamily="18" charset="0"/>
              </a:rPr>
              <a:t>ển y học cổ truyền</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Phát</a:t>
            </a:r>
            <a:r>
              <a:rPr lang="en-US" sz="2100" dirty="0">
                <a:latin typeface="Times New Roman" panose="02020603050405020304" pitchFamily="18" charset="0"/>
                <a:cs typeface="Times New Roman" panose="02020603050405020304" pitchFamily="18" charset="0"/>
              </a:rPr>
              <a:t> tri</a:t>
            </a:r>
            <a:r>
              <a:rPr lang="vi-VN" sz="2100" dirty="0">
                <a:latin typeface="Times New Roman" panose="02020603050405020304" pitchFamily="18" charset="0"/>
                <a:cs typeface="Times New Roman" panose="02020603050405020304" pitchFamily="18" charset="0"/>
              </a:rPr>
              <a:t>ển đồng bộ, tạo m</a:t>
            </a:r>
            <a:r>
              <a:rPr lang="en-US" sz="2100" dirty="0" err="1">
                <a:latin typeface="Times New Roman" panose="02020603050405020304" pitchFamily="18" charset="0"/>
                <a:cs typeface="Times New Roman" panose="02020603050405020304" pitchFamily="18" charset="0"/>
              </a:rPr>
              <a:t>ôi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trư</a:t>
            </a:r>
            <a:r>
              <a:rPr lang="vi-VN" sz="2100" dirty="0">
                <a:latin typeface="Times New Roman" panose="02020603050405020304" pitchFamily="18" charset="0"/>
                <a:cs typeface="Times New Roman" panose="02020603050405020304" pitchFamily="18" charset="0"/>
              </a:rPr>
              <a:t>ờng b</a:t>
            </a:r>
            <a:r>
              <a:rPr lang="en-US" sz="2100" dirty="0" err="1">
                <a:latin typeface="Times New Roman" panose="02020603050405020304" pitchFamily="18" charset="0"/>
                <a:cs typeface="Times New Roman" panose="02020603050405020304" pitchFamily="18" charset="0"/>
              </a:rPr>
              <a:t>ình</a:t>
            </a:r>
            <a:r>
              <a:rPr lang="en-US" sz="2100" dirty="0">
                <a:latin typeface="Times New Roman" panose="02020603050405020304" pitchFamily="18" charset="0"/>
                <a:cs typeface="Times New Roman" panose="02020603050405020304" pitchFamily="18" charset="0"/>
              </a:rPr>
              <a:t> đ</a:t>
            </a:r>
            <a:r>
              <a:rPr lang="vi-VN" sz="2100" dirty="0">
                <a:latin typeface="Times New Roman" panose="02020603050405020304" pitchFamily="18" charset="0"/>
                <a:cs typeface="Times New Roman" panose="02020603050405020304" pitchFamily="18" charset="0"/>
              </a:rPr>
              <a:t>ẳng</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giữa c</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cơ</a:t>
            </a:r>
            <a:r>
              <a:rPr lang="en-US" sz="2100" dirty="0">
                <a:latin typeface="Times New Roman" panose="02020603050405020304" pitchFamily="18" charset="0"/>
                <a:cs typeface="Times New Roman" panose="02020603050405020304" pitchFamily="18" charset="0"/>
              </a:rPr>
              <a:t> s</a:t>
            </a:r>
            <a:r>
              <a:rPr lang="vi-VN" sz="2100" dirty="0">
                <a:latin typeface="Times New Roman" panose="02020603050405020304" pitchFamily="18" charset="0"/>
                <a:cs typeface="Times New Roman" panose="02020603050405020304" pitchFamily="18" charset="0"/>
              </a:rPr>
              <a:t>ở kh</a:t>
            </a:r>
            <a:r>
              <a:rPr lang="en-US" sz="2100" dirty="0" err="1">
                <a:latin typeface="Times New Roman" panose="02020603050405020304" pitchFamily="18" charset="0"/>
                <a:cs typeface="Times New Roman" panose="02020603050405020304" pitchFamily="18" charset="0"/>
              </a:rPr>
              <a:t>ám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ữa bệnh c</a:t>
            </a:r>
            <a:r>
              <a:rPr lang="en-US" sz="2100" dirty="0" err="1">
                <a:latin typeface="Times New Roman" panose="02020603050405020304" pitchFamily="18" charset="0"/>
                <a:cs typeface="Times New Roman" panose="02020603050405020304" pitchFamily="18" charset="0"/>
              </a:rPr>
              <a:t>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tư</a:t>
            </a:r>
            <a:r>
              <a:rPr lang="en-US" sz="2100" dirty="0">
                <a:latin typeface="Times New Roman" panose="02020603050405020304" pitchFamily="18" charset="0"/>
                <a:cs typeface="Times New Roman" panose="02020603050405020304" pitchFamily="18" charset="0"/>
              </a:rPr>
              <a:t>.</a:t>
            </a:r>
          </a:p>
          <a:p>
            <a:endParaRPr lang="en-VN" sz="21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9AC16E4-0D99-7EC8-9F5A-2B1AFD575238}"/>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60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DF0A6-2271-8403-19FC-08B2C7F00168}"/>
              </a:ext>
            </a:extLst>
          </p:cNvPr>
          <p:cNvSpPr>
            <a:spLocks noGrp="1"/>
          </p:cNvSpPr>
          <p:nvPr>
            <p:ph idx="1"/>
          </p:nvPr>
        </p:nvSpPr>
        <p:spPr/>
        <p:txBody>
          <a:bodyPr>
            <a:normAutofit/>
          </a:bodyPr>
          <a:lstStyle/>
          <a:p>
            <a:pPr marL="0" indent="0">
              <a:buNone/>
            </a:pPr>
            <a:r>
              <a:rPr lang="en-US" sz="2400" b="1" dirty="0">
                <a:solidFill>
                  <a:srgbClr val="C00000"/>
                </a:solidFill>
                <a:effectLst/>
                <a:latin typeface="Times New Roman" panose="02020603050405020304" pitchFamily="18" charset="0"/>
                <a:cs typeface="Times New Roman" panose="02020603050405020304" pitchFamily="18" charset="0"/>
              </a:rPr>
              <a:t>4. </a:t>
            </a:r>
            <a:r>
              <a:rPr lang="en-US" sz="2400" b="1" dirty="0" err="1">
                <a:solidFill>
                  <a:srgbClr val="C00000"/>
                </a:solidFill>
                <a:effectLst/>
                <a:latin typeface="Times New Roman" panose="02020603050405020304" pitchFamily="18" charset="0"/>
                <a:cs typeface="Times New Roman" panose="02020603050405020304" pitchFamily="18" charset="0"/>
              </a:rPr>
              <a:t>Nâng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cao</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chất</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lượng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khám</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chữa</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bệnh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khắc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phục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căn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bản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tình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trạng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quá</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tải</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bệnh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viện</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ổi mới phong c</a:t>
            </a:r>
            <a:r>
              <a:rPr lang="en-US" sz="2400" dirty="0" err="1">
                <a:latin typeface="Times New Roman" panose="02020603050405020304" pitchFamily="18" charset="0"/>
                <a:cs typeface="Times New Roman" panose="02020603050405020304" pitchFamily="18" charset="0"/>
              </a:rPr>
              <a: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ộ phục vụ, n</a:t>
            </a:r>
            <a:r>
              <a:rPr lang="en-US" sz="2400" dirty="0" err="1">
                <a:latin typeface="Times New Roman" panose="02020603050405020304" pitchFamily="18" charset="0"/>
                <a:cs typeface="Times New Roman" panose="02020603050405020304" pitchFamily="18" charset="0"/>
              </a:rPr>
              <a:t>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y đ</a:t>
            </a:r>
            <a:r>
              <a:rPr lang="vi-VN" sz="2400" dirty="0">
                <a:latin typeface="Times New Roman" panose="02020603050405020304" pitchFamily="18" charset="0"/>
                <a:cs typeface="Times New Roman" panose="02020603050405020304" pitchFamily="18" charset="0"/>
              </a:rPr>
              <a:t>ức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ập trung đẩy nhanh cải c</a:t>
            </a:r>
            <a:r>
              <a:rPr lang="en-US" sz="2400" dirty="0" err="1">
                <a:latin typeface="Times New Roman" panose="02020603050405020304" pitchFamily="18" charset="0"/>
                <a:cs typeface="Times New Roman" panose="02020603050405020304" pitchFamily="18" charset="0"/>
              </a:rPr>
              <a: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ứng dụng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a:t>
            </a:r>
            <a:r>
              <a:rPr lang="vi-VN" sz="2400" dirty="0">
                <a:latin typeface="Times New Roman" panose="02020603050405020304" pitchFamily="18" charset="0"/>
                <a:cs typeface="Times New Roman" panose="02020603050405020304" pitchFamily="18" charset="0"/>
              </a:rPr>
              <a:t>ệ th</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tin. </a:t>
            </a:r>
          </a:p>
          <a:p>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a:t>
            </a:r>
            <a:r>
              <a:rPr lang="vi-VN" sz="2400" dirty="0">
                <a:latin typeface="Times New Roman" panose="02020603050405020304" pitchFamily="18" charset="0"/>
                <a:cs typeface="Times New Roman" panose="02020603050405020304" pitchFamily="18" charset="0"/>
              </a:rPr>
              <a:t>ờng kh</a:t>
            </a:r>
            <a:r>
              <a:rPr lang="en-US" sz="2400" dirty="0" err="1">
                <a:latin typeface="Times New Roman" panose="02020603050405020304" pitchFamily="18" charset="0"/>
                <a:cs typeface="Times New Roman" panose="02020603050405020304" pitchFamily="18" charset="0"/>
              </a:rPr>
              <a:t>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ữa bệnh cho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ối tượng ch</a:t>
            </a:r>
            <a:r>
              <a:rPr lang="en-US" sz="2400" dirty="0" err="1">
                <a:latin typeface="Times New Roman" panose="02020603050405020304" pitchFamily="18" charset="0"/>
                <a:cs typeface="Times New Roman" panose="02020603050405020304" pitchFamily="18" charset="0"/>
              </a:rPr>
              <a: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7C1AEF2-18FB-EDC6-4E57-10B90162C04E}"/>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43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D8F45-7BFD-B812-DDE8-64177C6C016F}"/>
              </a:ext>
            </a:extLst>
          </p:cNvPr>
          <p:cNvSpPr>
            <a:spLocks noGrp="1"/>
          </p:cNvSpPr>
          <p:nvPr>
            <p:ph idx="1"/>
          </p:nvPr>
        </p:nvSpPr>
        <p:spPr>
          <a:xfrm>
            <a:off x="1451578" y="1853754"/>
            <a:ext cx="9603275" cy="4689868"/>
          </a:xfrm>
        </p:spPr>
        <p:txBody>
          <a:bodyPr>
            <a:noAutofit/>
          </a:bodyPr>
          <a:lstStyle/>
          <a:p>
            <a:pPr marL="0" indent="0">
              <a:buNone/>
            </a:pPr>
            <a:r>
              <a:rPr lang="en-US" sz="2300" b="1" dirty="0">
                <a:solidFill>
                  <a:srgbClr val="C00000"/>
                </a:solidFill>
                <a:effectLst/>
                <a:latin typeface="Times New Roman" panose="02020603050405020304" pitchFamily="18" charset="0"/>
                <a:cs typeface="Times New Roman" panose="02020603050405020304" pitchFamily="18" charset="0"/>
              </a:rPr>
              <a:t>5. </a:t>
            </a:r>
            <a:r>
              <a:rPr lang="en-US" sz="2300" b="1" dirty="0" err="1">
                <a:solidFill>
                  <a:srgbClr val="C00000"/>
                </a:solidFill>
                <a:effectLst/>
                <a:latin typeface="Times New Roman" panose="02020603050405020304" pitchFamily="18" charset="0"/>
                <a:cs typeface="Times New Roman" panose="02020603050405020304" pitchFamily="18" charset="0"/>
              </a:rPr>
              <a:t>Đẩy</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mạnh</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phát</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triển</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ngành</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Dược</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và</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thiết</a:t>
            </a:r>
            <a:r>
              <a:rPr lang="en-US" sz="2300" b="1" dirty="0">
                <a:solidFill>
                  <a:srgbClr val="C00000"/>
                </a:solidFill>
                <a:effectLst/>
                <a:latin typeface="Times New Roman" panose="02020603050405020304" pitchFamily="18" charset="0"/>
                <a:cs typeface="Times New Roman" panose="02020603050405020304" pitchFamily="18" charset="0"/>
              </a:rPr>
              <a:t> </a:t>
            </a:r>
            <a:r>
              <a:rPr lang="en-US" sz="2300" b="1" dirty="0" err="1">
                <a:solidFill>
                  <a:srgbClr val="C00000"/>
                </a:solidFill>
                <a:effectLst/>
                <a:latin typeface="Times New Roman" panose="02020603050405020304" pitchFamily="18" charset="0"/>
                <a:cs typeface="Times New Roman" panose="02020603050405020304" pitchFamily="18" charset="0"/>
              </a:rPr>
              <a:t>bị</a:t>
            </a:r>
            <a:r>
              <a:rPr lang="en-US" sz="2300" b="1" dirty="0">
                <a:solidFill>
                  <a:srgbClr val="C00000"/>
                </a:solidFill>
                <a:effectLst/>
                <a:latin typeface="Times New Roman" panose="02020603050405020304" pitchFamily="18" charset="0"/>
                <a:cs typeface="Times New Roman" panose="02020603050405020304" pitchFamily="18" charset="0"/>
              </a:rPr>
              <a:t> y </a:t>
            </a:r>
            <a:r>
              <a:rPr lang="en-US" sz="2300" b="1" dirty="0" err="1">
                <a:solidFill>
                  <a:srgbClr val="C00000"/>
                </a:solidFill>
                <a:effectLst/>
                <a:latin typeface="Times New Roman" panose="02020603050405020304" pitchFamily="18" charset="0"/>
                <a:cs typeface="Times New Roman" panose="02020603050405020304" pitchFamily="18" charset="0"/>
              </a:rPr>
              <a:t>tế</a:t>
            </a:r>
            <a:endParaRPr lang="en-US" sz="2300" b="1"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B</a:t>
            </a:r>
            <a:r>
              <a:rPr lang="vi-VN" sz="2300" dirty="0">
                <a:latin typeface="Times New Roman" panose="02020603050405020304" pitchFamily="18" charset="0"/>
                <a:cs typeface="Times New Roman" panose="02020603050405020304" pitchFamily="18" charset="0"/>
              </a:rPr>
              <a:t>ảo đảm thuốc đủ về số lượng, tốt về chất lượng, gi</a:t>
            </a:r>
            <a:r>
              <a:rPr lang="en-US" sz="2300" dirty="0">
                <a:latin typeface="Times New Roman" panose="02020603050405020304" pitchFamily="18" charset="0"/>
                <a:cs typeface="Times New Roman" panose="02020603050405020304" pitchFamily="18" charset="0"/>
              </a:rPr>
              <a:t>á h</a:t>
            </a:r>
            <a:r>
              <a:rPr lang="vi-VN" sz="2300" dirty="0">
                <a:latin typeface="Times New Roman" panose="02020603050405020304" pitchFamily="18" charset="0"/>
                <a:cs typeface="Times New Roman" panose="02020603050405020304" pitchFamily="18" charset="0"/>
              </a:rPr>
              <a:t>ợp l</a:t>
            </a:r>
            <a:r>
              <a:rPr lang="en-US" sz="2300" dirty="0">
                <a:latin typeface="Times New Roman" panose="02020603050405020304" pitchFamily="18" charset="0"/>
                <a:cs typeface="Times New Roman" panose="02020603050405020304" pitchFamily="18" charset="0"/>
              </a:rPr>
              <a:t>ý</a:t>
            </a:r>
          </a:p>
          <a:p>
            <a:r>
              <a:rPr lang="en-US" sz="2300" dirty="0" err="1">
                <a:latin typeface="Times New Roman" panose="02020603050405020304" pitchFamily="18" charset="0"/>
                <a:cs typeface="Times New Roman" panose="02020603050405020304" pitchFamily="18" charset="0"/>
              </a:rPr>
              <a:t>Tăng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cư</a:t>
            </a:r>
            <a:r>
              <a:rPr lang="vi-VN" sz="2300" dirty="0">
                <a:latin typeface="Times New Roman" panose="02020603050405020304" pitchFamily="18" charset="0"/>
                <a:cs typeface="Times New Roman" panose="02020603050405020304" pitchFamily="18" charset="0"/>
              </a:rPr>
              <a:t>ờng đấu thầu tập trung, giảm gi</a:t>
            </a:r>
            <a:r>
              <a:rPr lang="en-US" sz="2300" dirty="0">
                <a:latin typeface="Times New Roman" panose="02020603050405020304" pitchFamily="18" charset="0"/>
                <a:cs typeface="Times New Roman" panose="02020603050405020304" pitchFamily="18" charset="0"/>
              </a:rPr>
              <a:t>á </a:t>
            </a:r>
            <a:r>
              <a:rPr lang="en-US" sz="2300" dirty="0" err="1">
                <a:latin typeface="Times New Roman" panose="02020603050405020304" pitchFamily="18" charset="0"/>
                <a:cs typeface="Times New Roman" panose="02020603050405020304" pitchFamily="18" charset="0"/>
              </a:rPr>
              <a:t>thu</a:t>
            </a:r>
            <a:r>
              <a:rPr lang="vi-VN" sz="2300" dirty="0">
                <a:latin typeface="Times New Roman" panose="02020603050405020304" pitchFamily="18" charset="0"/>
                <a:cs typeface="Times New Roman" panose="02020603050405020304" pitchFamily="18" charset="0"/>
              </a:rPr>
              <a:t>ốc, thiết bị, ho</a:t>
            </a:r>
            <a:r>
              <a:rPr lang="en-US" sz="2300" dirty="0">
                <a:latin typeface="Times New Roman" panose="02020603050405020304" pitchFamily="18" charset="0"/>
                <a:cs typeface="Times New Roman" panose="02020603050405020304" pitchFamily="18" charset="0"/>
              </a:rPr>
              <a:t>á </a:t>
            </a:r>
            <a:r>
              <a:rPr lang="en-US" sz="2300" dirty="0" err="1">
                <a:latin typeface="Times New Roman" panose="02020603050405020304" pitchFamily="18" charset="0"/>
                <a:cs typeface="Times New Roman" panose="02020603050405020304" pitchFamily="18" charset="0"/>
              </a:rPr>
              <a:t>ch</a:t>
            </a:r>
            <a:r>
              <a:rPr lang="vi-VN" sz="2300" dirty="0">
                <a:latin typeface="Times New Roman" panose="02020603050405020304" pitchFamily="18" charset="0"/>
                <a:cs typeface="Times New Roman" panose="02020603050405020304" pitchFamily="18" charset="0"/>
              </a:rPr>
              <a:t>ất, vật tư y tế, bảo đảm c</a:t>
            </a:r>
            <a:r>
              <a:rPr lang="en-US" sz="2300" dirty="0" err="1">
                <a:latin typeface="Times New Roman" panose="02020603050405020304" pitchFamily="18" charset="0"/>
                <a:cs typeface="Times New Roman" panose="02020603050405020304" pitchFamily="18" charset="0"/>
              </a:rPr>
              <a:t>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khai</a:t>
            </a:r>
            <a:r>
              <a:rPr lang="en-US" sz="2300" dirty="0">
                <a:latin typeface="Times New Roman" panose="02020603050405020304" pitchFamily="18" charset="0"/>
                <a:cs typeface="Times New Roman" panose="02020603050405020304" pitchFamily="18" charset="0"/>
              </a:rPr>
              <a:t>, minh b</a:t>
            </a:r>
            <a:r>
              <a:rPr lang="vi-VN" sz="2300" dirty="0">
                <a:latin typeface="Times New Roman" panose="02020603050405020304" pitchFamily="18" charset="0"/>
                <a:cs typeface="Times New Roman" panose="02020603050405020304" pitchFamily="18" charset="0"/>
              </a:rPr>
              <a:t>ạch</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Qu</a:t>
            </a:r>
            <a:r>
              <a:rPr lang="vi-VN" sz="2300" dirty="0">
                <a:latin typeface="Times New Roman" panose="02020603050405020304" pitchFamily="18" charset="0"/>
                <a:cs typeface="Times New Roman" panose="02020603050405020304" pitchFamily="18" charset="0"/>
              </a:rPr>
              <a:t>ản l</a:t>
            </a:r>
            <a:r>
              <a:rPr lang="en-US" sz="2300" dirty="0">
                <a:latin typeface="Times New Roman" panose="02020603050405020304" pitchFamily="18" charset="0"/>
                <a:cs typeface="Times New Roman" panose="02020603050405020304" pitchFamily="18" charset="0"/>
              </a:rPr>
              <a:t>ý </a:t>
            </a:r>
            <a:r>
              <a:rPr lang="en-US" sz="2300" dirty="0" err="1">
                <a:latin typeface="Times New Roman" panose="02020603050405020304" pitchFamily="18" charset="0"/>
                <a:cs typeface="Times New Roman" panose="02020603050405020304" pitchFamily="18" charset="0"/>
              </a:rPr>
              <a:t>ch</a:t>
            </a:r>
            <a:r>
              <a:rPr lang="vi-VN" sz="2300" dirty="0">
                <a:latin typeface="Times New Roman" panose="02020603050405020304" pitchFamily="18" charset="0"/>
                <a:cs typeface="Times New Roman" panose="02020603050405020304" pitchFamily="18" charset="0"/>
              </a:rPr>
              <a:t>ặt chẽ nhập khẩu thuốc, </a:t>
            </a:r>
            <a:r>
              <a:rPr lang="en-US" sz="2300" dirty="0">
                <a:latin typeface="Times New Roman" panose="02020603050405020304" pitchFamily="18" charset="0"/>
                <a:cs typeface="Times New Roman" panose="02020603050405020304" pitchFamily="18" charset="0"/>
              </a:rPr>
              <a:t>n</a:t>
            </a:r>
            <a:r>
              <a:rPr lang="en-US" sz="2300" dirty="0" err="1">
                <a:latin typeface="Times New Roman" panose="02020603050405020304" pitchFamily="18" charset="0"/>
                <a:cs typeface="Times New Roman" panose="02020603050405020304" pitchFamily="18" charset="0"/>
              </a:rPr>
              <a:t>âng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 l</a:t>
            </a:r>
            <a:r>
              <a:rPr lang="vi-VN" sz="2300" dirty="0">
                <a:latin typeface="Times New Roman" panose="02020603050405020304" pitchFamily="18" charset="0"/>
                <a:cs typeface="Times New Roman" panose="02020603050405020304" pitchFamily="18" charset="0"/>
              </a:rPr>
              <a:t>ực nghi</a:t>
            </a:r>
            <a:r>
              <a:rPr lang="en-US" sz="2300" dirty="0" err="1">
                <a:latin typeface="Times New Roman" panose="02020603050405020304" pitchFamily="18" charset="0"/>
                <a:cs typeface="Times New Roman" panose="02020603050405020304" pitchFamily="18" charset="0"/>
              </a:rPr>
              <a:t>ên</a:t>
            </a:r>
            <a:r>
              <a:rPr lang="en-US" sz="2300" dirty="0">
                <a:latin typeface="Times New Roman" panose="02020603050405020304" pitchFamily="18" charset="0"/>
                <a:cs typeface="Times New Roman" panose="02020603050405020304" pitchFamily="18" charset="0"/>
              </a:rPr>
              <a:t> c</a:t>
            </a:r>
            <a:r>
              <a:rPr lang="vi-VN" sz="2300" dirty="0">
                <a:latin typeface="Times New Roman" panose="02020603050405020304" pitchFamily="18" charset="0"/>
                <a:cs typeface="Times New Roman" panose="02020603050405020304" pitchFamily="18" charset="0"/>
              </a:rPr>
              <a:t>ứu, sản xuất thuốc, vắc xin</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Đ</a:t>
            </a:r>
            <a:r>
              <a:rPr lang="vi-VN" sz="2300" dirty="0">
                <a:latin typeface="Times New Roman" panose="02020603050405020304" pitchFamily="18" charset="0"/>
                <a:cs typeface="Times New Roman" panose="02020603050405020304" pitchFamily="18" charset="0"/>
              </a:rPr>
              <a:t>ẩy mạnh nghi</a:t>
            </a:r>
            <a:r>
              <a:rPr lang="en-US" sz="2300" dirty="0" err="1">
                <a:latin typeface="Times New Roman" panose="02020603050405020304" pitchFamily="18" charset="0"/>
                <a:cs typeface="Times New Roman" panose="02020603050405020304" pitchFamily="18" charset="0"/>
              </a:rPr>
              <a:t>ên</a:t>
            </a:r>
            <a:r>
              <a:rPr lang="en-US" sz="2300" dirty="0">
                <a:latin typeface="Times New Roman" panose="02020603050405020304" pitchFamily="18" charset="0"/>
                <a:cs typeface="Times New Roman" panose="02020603050405020304" pitchFamily="18" charset="0"/>
              </a:rPr>
              <a:t> c</a:t>
            </a:r>
            <a:r>
              <a:rPr lang="vi-VN" sz="2300" dirty="0">
                <a:latin typeface="Times New Roman" panose="02020603050405020304" pitchFamily="18" charset="0"/>
                <a:cs typeface="Times New Roman" panose="02020603050405020304" pitchFamily="18" charset="0"/>
              </a:rPr>
              <a:t>ứu, kiểm nghiệm, chứng minh t</a:t>
            </a:r>
            <a:r>
              <a:rPr lang="en-US" sz="2300" dirty="0" err="1">
                <a:latin typeface="Times New Roman" panose="02020603050405020304" pitchFamily="18" charset="0"/>
                <a:cs typeface="Times New Roman" panose="02020603050405020304" pitchFamily="18" charset="0"/>
              </a:rPr>
              <a:t>ác</a:t>
            </a:r>
            <a:r>
              <a:rPr lang="en-US" sz="2300" dirty="0">
                <a:latin typeface="Times New Roman" panose="02020603050405020304" pitchFamily="18" charset="0"/>
                <a:cs typeface="Times New Roman" panose="02020603050405020304" pitchFamily="18" charset="0"/>
              </a:rPr>
              <a:t> d</a:t>
            </a:r>
            <a:r>
              <a:rPr lang="vi-VN" sz="2300" dirty="0">
                <a:latin typeface="Times New Roman" panose="02020603050405020304" pitchFamily="18" charset="0"/>
                <a:cs typeface="Times New Roman" panose="02020603050405020304" pitchFamily="18" charset="0"/>
              </a:rPr>
              <a:t>ụng của c</a:t>
            </a:r>
            <a:r>
              <a:rPr lang="en-US" sz="2300" dirty="0" err="1">
                <a:latin typeface="Times New Roman" panose="02020603050405020304" pitchFamily="18" charset="0"/>
                <a:cs typeface="Times New Roman" panose="02020603050405020304" pitchFamily="18" charset="0"/>
              </a:rPr>
              <a: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a:t>
            </a:r>
            <a:r>
              <a:rPr lang="vi-VN" sz="2300" dirty="0">
                <a:latin typeface="Times New Roman" panose="02020603050405020304" pitchFamily="18" charset="0"/>
                <a:cs typeface="Times New Roman" panose="02020603050405020304" pitchFamily="18" charset="0"/>
              </a:rPr>
              <a:t>ức chẩn trị, điều trị kh</a:t>
            </a:r>
            <a:r>
              <a:rPr lang="en-US" sz="2300" dirty="0" err="1">
                <a:latin typeface="Times New Roman" panose="02020603050405020304" pitchFamily="18" charset="0"/>
                <a:cs typeface="Times New Roman" panose="02020603050405020304" pitchFamily="18" charset="0"/>
              </a:rPr>
              <a:t>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thu</a:t>
            </a:r>
            <a:r>
              <a:rPr lang="vi-VN" sz="2300" dirty="0">
                <a:latin typeface="Times New Roman" panose="02020603050405020304" pitchFamily="18" charset="0"/>
                <a:cs typeface="Times New Roman" panose="02020603050405020304" pitchFamily="18" charset="0"/>
              </a:rPr>
              <a:t>ốc, c</a:t>
            </a:r>
            <a:r>
              <a:rPr lang="en-US" sz="2300" dirty="0" err="1">
                <a:latin typeface="Times New Roman" panose="02020603050405020304" pitchFamily="18" charset="0"/>
                <a:cs typeface="Times New Roman" panose="02020603050405020304" pitchFamily="18" charset="0"/>
              </a:rPr>
              <a: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thu</a:t>
            </a:r>
            <a:r>
              <a:rPr lang="vi-VN" sz="2300" dirty="0">
                <a:latin typeface="Times New Roman" panose="02020603050405020304" pitchFamily="18" charset="0"/>
                <a:cs typeface="Times New Roman" panose="02020603050405020304" pitchFamily="18" charset="0"/>
              </a:rPr>
              <a:t>ốc, vị thuốc y học cổ truyền</a:t>
            </a:r>
            <a:r>
              <a:rPr lang="en-US" sz="2300" dirty="0">
                <a:latin typeface="Times New Roman" panose="02020603050405020304" pitchFamily="18" charset="0"/>
                <a:cs typeface="Times New Roman" panose="02020603050405020304" pitchFamily="18" charset="0"/>
              </a:rPr>
              <a:t>.</a:t>
            </a:r>
          </a:p>
          <a:p>
            <a:endParaRPr lang="en-VN"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3BA1531-FFAB-4EFE-E959-449769B9920D}"/>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18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A7417-DE10-07BC-510B-CD6CC3C0D62B}"/>
              </a:ext>
            </a:extLst>
          </p:cNvPr>
          <p:cNvSpPr>
            <a:spLocks noGrp="1"/>
          </p:cNvSpPr>
          <p:nvPr>
            <p:ph idx="1"/>
          </p:nvPr>
        </p:nvSpPr>
        <p:spPr/>
        <p:txBody>
          <a:bodyPr>
            <a:normAutofit/>
          </a:bodyPr>
          <a:lstStyle/>
          <a:p>
            <a:pPr marL="0" indent="0">
              <a:buNone/>
            </a:pPr>
            <a:r>
              <a:rPr lang="en-US" sz="2400" b="1" dirty="0">
                <a:solidFill>
                  <a:srgbClr val="C00000"/>
                </a:solidFill>
                <a:effectLst/>
                <a:latin typeface="Times New Roman" panose="02020603050405020304" pitchFamily="18" charset="0"/>
                <a:cs typeface="Times New Roman" panose="02020603050405020304" pitchFamily="18" charset="0"/>
              </a:rPr>
              <a:t>5. </a:t>
            </a:r>
            <a:r>
              <a:rPr lang="en-US" sz="2400" b="1" dirty="0" err="1">
                <a:solidFill>
                  <a:srgbClr val="C00000"/>
                </a:solidFill>
                <a:effectLst/>
                <a:latin typeface="Times New Roman" panose="02020603050405020304" pitchFamily="18" charset="0"/>
                <a:cs typeface="Times New Roman" panose="02020603050405020304" pitchFamily="18" charset="0"/>
              </a:rPr>
              <a:t>Đẩy</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mạnh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phát</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triển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ngành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Dược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và</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thiết</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bị</a:t>
            </a:r>
            <a:r>
              <a:rPr lang="en-US" sz="2400" b="1" dirty="0">
                <a:solidFill>
                  <a:srgbClr val="C00000"/>
                </a:solidFill>
                <a:effectLst/>
                <a:latin typeface="Times New Roman" panose="02020603050405020304" pitchFamily="18" charset="0"/>
                <a:cs typeface="Times New Roman" panose="02020603050405020304" pitchFamily="18" charset="0"/>
              </a:rPr>
              <a:t> y </a:t>
            </a:r>
            <a:r>
              <a:rPr lang="en-US" sz="2400" b="1" dirty="0" err="1">
                <a:solidFill>
                  <a:srgbClr val="C00000"/>
                </a:solidFill>
                <a:effectLst/>
                <a:latin typeface="Times New Roman" panose="02020603050405020304" pitchFamily="18" charset="0"/>
                <a:cs typeface="Times New Roman" panose="02020603050405020304" pitchFamily="18" charset="0"/>
              </a:rPr>
              <a:t>tế</a:t>
            </a:r>
            <a:endParaRPr lang="en-US" sz="2400" dirty="0" err="1">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ặc th</a:t>
            </a:r>
            <a:r>
              <a:rPr lang="en-US" sz="2400" dirty="0">
                <a:latin typeface="Times New Roman" panose="02020603050405020304" pitchFamily="18" charset="0"/>
                <a:cs typeface="Times New Roman" panose="02020603050405020304" pitchFamily="18" charset="0"/>
              </a:rPr>
              <a:t>ù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tri</a:t>
            </a:r>
            <a:r>
              <a:rPr lang="vi-VN" sz="2400" dirty="0">
                <a:latin typeface="Times New Roman" panose="02020603050405020304" pitchFamily="18" charset="0"/>
                <a:cs typeface="Times New Roman" panose="02020603050405020304" pitchFamily="18" charset="0"/>
              </a:rPr>
              <a:t>ển dược liệu, nhất l</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vi-VN" sz="2400" dirty="0">
                <a:latin typeface="Times New Roman" panose="02020603050405020304" pitchFamily="18" charset="0"/>
                <a:cs typeface="Times New Roman" panose="02020603050405020304" pitchFamily="18" charset="0"/>
              </a:rPr>
              <a:t>ợc liệu qu</a:t>
            </a:r>
            <a:r>
              <a:rPr lang="en-US" sz="2400" dirty="0">
                <a:latin typeface="Times New Roman" panose="02020603050405020304" pitchFamily="18" charset="0"/>
                <a:cs typeface="Times New Roman" panose="02020603050405020304" pitchFamily="18" charset="0"/>
              </a:rPr>
              <a:t>ý hi</a:t>
            </a:r>
            <a:r>
              <a:rPr lang="vi-VN" sz="2400" dirty="0">
                <a:latin typeface="Times New Roman" panose="02020603050405020304" pitchFamily="18" charset="0"/>
                <a:cs typeface="Times New Roman" panose="02020603050405020304" pitchFamily="18" charset="0"/>
              </a:rPr>
              <a:t>ếm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ẩy mạnh ph</a:t>
            </a:r>
            <a:r>
              <a:rPr lang="en-US" sz="2400" dirty="0" err="1">
                <a:latin typeface="Times New Roman" panose="02020603050405020304" pitchFamily="18" charset="0"/>
                <a:cs typeface="Times New Roman" panose="02020603050405020304" pitchFamily="18" charset="0"/>
              </a:rPr>
              <a:t>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ống bu</a:t>
            </a:r>
            <a:r>
              <a:rPr lang="en-US" sz="2400" dirty="0" err="1">
                <a:latin typeface="Times New Roman" panose="02020603050405020304" pitchFamily="18" charset="0"/>
                <a:cs typeface="Times New Roman" panose="02020603050405020304" pitchFamily="18" charset="0"/>
              </a:rPr>
              <a:t>ôn</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ậu, sản xuất kinh doanh thuốc, thực phẩm chức năng giả, k</a:t>
            </a:r>
            <a:r>
              <a:rPr lang="en-US" sz="2400" dirty="0" err="1">
                <a:latin typeface="Times New Roman" panose="02020603050405020304" pitchFamily="18" charset="0"/>
                <a:cs typeface="Times New Roman" panose="02020603050405020304" pitchFamily="18" charset="0"/>
              </a:rPr>
              <a:t>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ất lượng</a:t>
            </a:r>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643FA58-D4A1-E70D-F791-ED01DC2E462D}"/>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7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C84B3-F6B9-F563-DD16-A8BEEFBE79E5}"/>
              </a:ext>
            </a:extLst>
          </p:cNvPr>
          <p:cNvSpPr>
            <a:spLocks noGrp="1"/>
          </p:cNvSpPr>
          <p:nvPr>
            <p:ph idx="1"/>
          </p:nvPr>
        </p:nvSpPr>
        <p:spPr>
          <a:xfrm>
            <a:off x="1451577" y="1977721"/>
            <a:ext cx="9603275" cy="3450613"/>
          </a:xfrm>
        </p:spPr>
        <p:txBody>
          <a:bodyPr>
            <a:noAutofit/>
          </a:bodyPr>
          <a:lstStyle/>
          <a:p>
            <a:pPr marL="0" indent="0">
              <a:buNone/>
            </a:pPr>
            <a:r>
              <a:rPr lang="en-US" sz="2400" dirty="0">
                <a:solidFill>
                  <a:srgbClr val="C00000"/>
                </a:solidFill>
                <a:effectLst/>
                <a:latin typeface="Times New Roman" panose="02020603050405020304" pitchFamily="18" charset="0"/>
                <a:cs typeface="Times New Roman" panose="02020603050405020304" pitchFamily="18" charset="0"/>
              </a:rPr>
              <a:t>6. </a:t>
            </a:r>
            <a:r>
              <a:rPr lang="en-US" sz="2400" dirty="0" err="1">
                <a:solidFill>
                  <a:srgbClr val="C00000"/>
                </a:solidFill>
                <a:effectLst/>
                <a:latin typeface="Times New Roman" panose="02020603050405020304" pitchFamily="18" charset="0"/>
                <a:cs typeface="Times New Roman" panose="02020603050405020304" pitchFamily="18" charset="0"/>
              </a:rPr>
              <a:t>Phát</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triển</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nhân</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lực</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và</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khoa</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học</a:t>
            </a:r>
            <a:r>
              <a:rPr lang="en-US" sz="2400" dirty="0">
                <a:solidFill>
                  <a:srgbClr val="C00000"/>
                </a:solidFill>
                <a:effectLst/>
                <a:latin typeface="Times New Roman" panose="02020603050405020304" pitchFamily="18" charset="0"/>
                <a:cs typeface="Times New Roman" panose="02020603050405020304" pitchFamily="18" charset="0"/>
              </a:rPr>
              <a:t> - </a:t>
            </a:r>
            <a:r>
              <a:rPr lang="en-US" sz="2400" dirty="0" err="1">
                <a:solidFill>
                  <a:srgbClr val="C00000"/>
                </a:solidFill>
                <a:effectLst/>
                <a:latin typeface="Times New Roman" panose="02020603050405020304" pitchFamily="18" charset="0"/>
                <a:cs typeface="Times New Roman" panose="02020603050405020304" pitchFamily="18" charset="0"/>
              </a:rPr>
              <a:t>công</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err="1">
                <a:solidFill>
                  <a:srgbClr val="C00000"/>
                </a:solidFill>
                <a:effectLst/>
                <a:latin typeface="Times New Roman" panose="02020603050405020304" pitchFamily="18" charset="0"/>
                <a:cs typeface="Times New Roman" panose="02020603050405020304" pitchFamily="18" charset="0"/>
              </a:rPr>
              <a:t>nghệ</a:t>
            </a:r>
            <a:r>
              <a:rPr lang="en-US" sz="2400" dirty="0">
                <a:solidFill>
                  <a:srgbClr val="C00000"/>
                </a:solidFill>
                <a:effectLst/>
                <a:latin typeface="Times New Roman" panose="02020603050405020304" pitchFamily="18" charset="0"/>
                <a:cs typeface="Times New Roman" panose="02020603050405020304" pitchFamily="18" charset="0"/>
              </a:rPr>
              <a:t> y </a:t>
            </a:r>
            <a:r>
              <a:rPr lang="en-US" sz="2400" dirty="0" err="1">
                <a:solidFill>
                  <a:srgbClr val="C00000"/>
                </a:solidFill>
                <a:effectLst/>
                <a:latin typeface="Times New Roman" panose="02020603050405020304" pitchFamily="18" charset="0"/>
                <a:cs typeface="Times New Roman" panose="02020603050405020304" pitchFamily="18" charset="0"/>
              </a:rPr>
              <a:t>tế</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ổi mới căn bản, to</a:t>
            </a:r>
            <a:r>
              <a:rPr lang="en-US" sz="2400" dirty="0" err="1">
                <a:latin typeface="Times New Roman" panose="02020603050405020304" pitchFamily="18" charset="0"/>
                <a:cs typeface="Times New Roman" panose="02020603050405020304" pitchFamily="18" charset="0"/>
              </a:rPr>
              <a:t>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a:t>
            </a:r>
            <a:r>
              <a:rPr lang="vi-VN" sz="2400" dirty="0">
                <a:latin typeface="Times New Roman" panose="02020603050405020304" pitchFamily="18" charset="0"/>
                <a:cs typeface="Times New Roman" panose="02020603050405020304" pitchFamily="18" charset="0"/>
              </a:rPr>
              <a:t>ện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đào</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ạo nh</a:t>
            </a:r>
            <a:r>
              <a:rPr lang="en-US" sz="2400" dirty="0" err="1">
                <a:latin typeface="Times New Roman" panose="02020603050405020304" pitchFamily="18" charset="0"/>
                <a:cs typeface="Times New Roman" panose="02020603050405020304" pitchFamily="18" charset="0"/>
              </a:rPr>
              <a:t>ân</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ực y tế</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ập hội đồng y khoa quốc gia, tổ chức thi, cấp chứng chỉ h</a:t>
            </a:r>
            <a:r>
              <a:rPr lang="en-US" sz="2400" dirty="0" err="1">
                <a:latin typeface="Times New Roman" panose="02020603050405020304" pitchFamily="18" charset="0"/>
                <a:cs typeface="Times New Roman" panose="02020603050405020304" pitchFamily="18" charset="0"/>
              </a:rPr>
              <a:t>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a:t>
            </a:r>
            <a:r>
              <a:rPr lang="vi-VN" sz="2400" dirty="0">
                <a:latin typeface="Times New Roman" panose="02020603050405020304" pitchFamily="18" charset="0"/>
                <a:cs typeface="Times New Roman" panose="02020603050405020304" pitchFamily="18" charset="0"/>
              </a:rPr>
              <a:t>ề c</a:t>
            </a:r>
            <a:r>
              <a:rPr lang="en-US" sz="2400" dirty="0">
                <a:latin typeface="Times New Roman" panose="02020603050405020304" pitchFamily="18" charset="0"/>
                <a:cs typeface="Times New Roman" panose="02020603050405020304" pitchFamily="18" charset="0"/>
              </a:rPr>
              <a:t>ó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ời hạn ph</a:t>
            </a:r>
            <a:r>
              <a:rPr lang="en-US" sz="2400" dirty="0">
                <a:latin typeface="Times New Roman" panose="02020603050405020304" pitchFamily="18" charset="0"/>
                <a:cs typeface="Times New Roman" panose="02020603050405020304" pitchFamily="18" charset="0"/>
              </a:rPr>
              <a:t>ù h</a:t>
            </a:r>
            <a:r>
              <a:rPr lang="vi-VN" sz="2400" dirty="0">
                <a:latin typeface="Times New Roman" panose="02020603050405020304" pitchFamily="18" charset="0"/>
                <a:cs typeface="Times New Roman" panose="02020603050405020304" pitchFamily="18" charset="0"/>
              </a:rPr>
              <a:t>ợp th</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ệ quốc tế</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ực nghi</a:t>
            </a:r>
            <a:r>
              <a:rPr lang="en-US" sz="2400" dirty="0" err="1">
                <a:latin typeface="Times New Roman" panose="02020603050405020304" pitchFamily="18" charset="0"/>
                <a:cs typeface="Times New Roman" panose="02020603050405020304" pitchFamily="18" charset="0"/>
              </a:rPr>
              <a:t>ên</a:t>
            </a:r>
            <a:r>
              <a:rPr lang="en-US" sz="2400" dirty="0">
                <a:latin typeface="Times New Roman" panose="02020603050405020304" pitchFamily="18" charset="0"/>
                <a:cs typeface="Times New Roman" panose="02020603050405020304" pitchFamily="18" charset="0"/>
              </a:rPr>
              <a:t> c</a:t>
            </a:r>
            <a:r>
              <a:rPr lang="vi-VN" sz="2400" dirty="0">
                <a:latin typeface="Times New Roman" panose="02020603050405020304" pitchFamily="18" charset="0"/>
                <a:cs typeface="Times New Roman" panose="02020603050405020304" pitchFamily="18" charset="0"/>
              </a:rPr>
              <a:t>ứu khoa học -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a:t>
            </a:r>
            <a:r>
              <a:rPr lang="vi-VN" sz="2400" dirty="0">
                <a:latin typeface="Times New Roman" panose="02020603050405020304" pitchFamily="18" charset="0"/>
                <a:cs typeface="Times New Roman" panose="02020603050405020304" pitchFamily="18" charset="0"/>
              </a:rPr>
              <a:t>ệ y tế, dược, y sinh học</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ực hiện đ</a:t>
            </a:r>
            <a:r>
              <a:rPr lang="en-US" sz="2400" dirty="0" err="1">
                <a:latin typeface="Times New Roman" panose="02020603050405020304" pitchFamily="18" charset="0"/>
                <a:cs typeface="Times New Roman" panose="02020603050405020304" pitchFamily="18" charset="0"/>
              </a:rPr>
              <a:t>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t>
            </a:r>
            <a:r>
              <a:rPr lang="vi-VN" sz="2400" dirty="0">
                <a:latin typeface="Times New Roman" panose="02020603050405020304" pitchFamily="18" charset="0"/>
                <a:cs typeface="Times New Roman" panose="02020603050405020304" pitchFamily="18" charset="0"/>
              </a:rPr>
              <a:t>ộ xứng đ</a:t>
            </a:r>
            <a:r>
              <a:rPr lang="en-US" sz="2400" dirty="0" err="1">
                <a:latin typeface="Times New Roman" panose="02020603050405020304" pitchFamily="18" charset="0"/>
                <a:cs typeface="Times New Roman" panose="02020603050405020304" pitchFamily="18" charset="0"/>
              </a:rPr>
              <a:t>áng</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ối với c</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b</a:t>
            </a:r>
            <a:r>
              <a:rPr lang="vi-VN" sz="2400" dirty="0">
                <a:latin typeface="Times New Roman" panose="02020603050405020304" pitchFamily="18" charset="0"/>
                <a:cs typeface="Times New Roman" panose="02020603050405020304" pitchFamily="18" charset="0"/>
              </a:rPr>
              <a:t>ộ y tế. </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a:t>
            </a:r>
            <a:r>
              <a:rPr lang="vi-VN" sz="2400" dirty="0">
                <a:latin typeface="Times New Roman" panose="02020603050405020304" pitchFamily="18" charset="0"/>
                <a:cs typeface="Times New Roman" panose="02020603050405020304" pitchFamily="18" charset="0"/>
              </a:rPr>
              <a:t>ờng bồi dưỡng, r</a:t>
            </a:r>
            <a:r>
              <a:rPr lang="en-US" sz="2400" dirty="0" err="1">
                <a:latin typeface="Times New Roman" panose="02020603050405020304" pitchFamily="18" charset="0"/>
                <a:cs typeface="Times New Roman" panose="02020603050405020304" pitchFamily="18" charset="0"/>
              </a:rPr>
              <a:t>èn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a:t>
            </a:r>
            <a:r>
              <a:rPr lang="vi-VN" sz="2400" dirty="0">
                <a:latin typeface="Times New Roman" panose="02020603050405020304" pitchFamily="18" charset="0"/>
                <a:cs typeface="Times New Roman" panose="02020603050405020304" pitchFamily="18" charset="0"/>
              </a:rPr>
              <a:t>ện, n</a:t>
            </a:r>
            <a:r>
              <a:rPr lang="en-US" sz="2400" dirty="0" err="1">
                <a:latin typeface="Times New Roman" panose="02020603050405020304" pitchFamily="18" charset="0"/>
                <a:cs typeface="Times New Roman" panose="02020603050405020304" pitchFamily="18" charset="0"/>
              </a:rPr>
              <a:t>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ộ chuy</a:t>
            </a:r>
            <a:r>
              <a:rPr lang="en-US" sz="2400" dirty="0" err="1">
                <a:latin typeface="Times New Roman" panose="02020603050405020304" pitchFamily="18" charset="0"/>
                <a:cs typeface="Times New Roman" panose="02020603050405020304" pitchFamily="18" charset="0"/>
              </a:rPr>
              <a: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môn</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ạo đức nghề nghiệp cho c</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b</a:t>
            </a:r>
            <a:r>
              <a:rPr lang="vi-VN" sz="2400" dirty="0">
                <a:latin typeface="Times New Roman" panose="02020603050405020304" pitchFamily="18" charset="0"/>
                <a:cs typeface="Times New Roman" panose="02020603050405020304" pitchFamily="18" charset="0"/>
              </a:rPr>
              <a:t>ộ y tế</a:t>
            </a:r>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A30DF6E-CF0A-C195-305F-37DA5391D56C}"/>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56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363C-3CF4-9173-1070-5EB692850110}"/>
              </a:ext>
            </a:extLst>
          </p:cNvPr>
          <p:cNvSpPr>
            <a:spLocks noGrp="1"/>
          </p:cNvSpPr>
          <p:nvPr>
            <p:ph type="title"/>
          </p:nvPr>
        </p:nvSpPr>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7. </a:t>
            </a:r>
            <a:r>
              <a:rPr lang="en-US" sz="3200" dirty="0" err="1">
                <a:solidFill>
                  <a:srgbClr val="C00000"/>
                </a:solidFill>
                <a:effectLst/>
                <a:latin typeface="Times New Roman" panose="02020603050405020304" pitchFamily="18" charset="0"/>
                <a:cs typeface="Times New Roman" panose="02020603050405020304" pitchFamily="18" charset="0"/>
              </a:rPr>
              <a:t>Đổi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mới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hệ</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thống</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quản</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lý</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và</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cung</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cấp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dịch</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vụ</a:t>
            </a:r>
            <a:r>
              <a:rPr lang="en-US" sz="3200" dirty="0">
                <a:solidFill>
                  <a:srgbClr val="C00000"/>
                </a:solidFill>
                <a:effectLst/>
                <a:latin typeface="Times New Roman" panose="02020603050405020304" pitchFamily="18" charset="0"/>
                <a:cs typeface="Times New Roman" panose="02020603050405020304" pitchFamily="18" charset="0"/>
              </a:rPr>
              <a:t> y </a:t>
            </a:r>
            <a:r>
              <a:rPr lang="en-US" sz="3200" dirty="0" err="1">
                <a:solidFill>
                  <a:srgbClr val="C00000"/>
                </a:solidFill>
                <a:effectLst/>
                <a:latin typeface="Times New Roman" panose="02020603050405020304" pitchFamily="18" charset="0"/>
                <a:cs typeface="Times New Roman" panose="02020603050405020304" pitchFamily="18" charset="0"/>
              </a:rPr>
              <a:t>tế</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D82A04-C53F-F68C-62B3-7C0DA5A4162D}"/>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Ti</a:t>
            </a:r>
            <a:r>
              <a:rPr lang="vi-VN" sz="2400" dirty="0">
                <a:latin typeface="Times New Roman" panose="02020603050405020304" pitchFamily="18" charset="0"/>
                <a:cs typeface="Times New Roman" panose="02020603050405020304" pitchFamily="18" charset="0"/>
              </a:rPr>
              <a:t>ếp tục đổi mới, ho</a:t>
            </a:r>
            <a:r>
              <a:rPr lang="en-US" sz="2400" dirty="0" err="1">
                <a:latin typeface="Times New Roman" panose="02020603050405020304" pitchFamily="18" charset="0"/>
                <a:cs typeface="Times New Roman" panose="02020603050405020304" pitchFamily="18" charset="0"/>
              </a:rPr>
              <a:t>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vi-VN" sz="2400" dirty="0">
                <a:latin typeface="Times New Roman" panose="02020603050405020304" pitchFamily="18" charset="0"/>
                <a:cs typeface="Times New Roman" panose="02020603050405020304" pitchFamily="18" charset="0"/>
              </a:rPr>
              <a:t>ện hệ thống tổ chức y tế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Ti</a:t>
            </a:r>
            <a:r>
              <a:rPr lang="vi-VN" sz="2400" dirty="0">
                <a:latin typeface="Times New Roman" panose="02020603050405020304" pitchFamily="18" charset="0"/>
                <a:cs typeface="Times New Roman" panose="02020603050405020304" pitchFamily="18" charset="0"/>
              </a:rPr>
              <a:t>ếp tục sắp xếp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v</a:t>
            </a:r>
            <a:r>
              <a:rPr lang="vi-VN" sz="2400" dirty="0">
                <a:latin typeface="Times New Roman" panose="02020603050405020304" pitchFamily="18" charset="0"/>
                <a:cs typeface="Times New Roman" panose="02020603050405020304" pitchFamily="18" charset="0"/>
              </a:rPr>
              <a:t>ị l</a:t>
            </a:r>
            <a:r>
              <a:rPr lang="en-US" sz="2400" dirty="0" err="1">
                <a:latin typeface="Times New Roman" panose="02020603050405020304" pitchFamily="18" charset="0"/>
                <a:cs typeface="Times New Roman" panose="02020603050405020304" pitchFamily="18" charset="0"/>
              </a:rPr>
              <a:t>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a:t>
            </a:r>
            <a:r>
              <a:rPr lang="vi-VN" sz="2400" dirty="0">
                <a:latin typeface="Times New Roman" panose="02020603050405020304" pitchFamily="18" charset="0"/>
                <a:cs typeface="Times New Roman" panose="02020603050405020304" pitchFamily="18" charset="0"/>
              </a:rPr>
              <a:t>ệm vụ y tế dự ph</a:t>
            </a:r>
            <a:r>
              <a:rPr lang="en-US" sz="2400" dirty="0" err="1">
                <a:latin typeface="Times New Roman" panose="02020603050405020304" pitchFamily="18" charset="0"/>
                <a:cs typeface="Times New Roman" panose="02020603050405020304" pitchFamily="18" charset="0"/>
              </a:rPr>
              <a:t>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ương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a:t>
            </a:r>
            <a:r>
              <a:rPr lang="vi-VN" sz="2400" dirty="0">
                <a:latin typeface="Times New Roman" panose="02020603050405020304" pitchFamily="18" charset="0"/>
                <a:cs typeface="Times New Roman" panose="02020603050405020304" pitchFamily="18" charset="0"/>
              </a:rPr>
              <a:t>ắp xếp lại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v</a:t>
            </a:r>
            <a:r>
              <a:rPr lang="vi-VN" sz="2400" dirty="0">
                <a:latin typeface="Times New Roman" panose="02020603050405020304" pitchFamily="18" charset="0"/>
                <a:cs typeface="Times New Roman" panose="02020603050405020304" pitchFamily="18" charset="0"/>
              </a:rPr>
              <a:t>ị l</a:t>
            </a:r>
            <a:r>
              <a:rPr lang="en-US" sz="2400" dirty="0" err="1">
                <a:latin typeface="Times New Roman" panose="02020603050405020304" pitchFamily="18" charset="0"/>
                <a:cs typeface="Times New Roman" panose="02020603050405020304" pitchFamily="18" charset="0"/>
              </a:rPr>
              <a:t>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a:t>
            </a:r>
            <a:r>
              <a:rPr lang="vi-VN" sz="2400" dirty="0">
                <a:latin typeface="Times New Roman" panose="02020603050405020304" pitchFamily="18" charset="0"/>
                <a:cs typeface="Times New Roman" panose="02020603050405020304" pitchFamily="18" charset="0"/>
              </a:rPr>
              <a:t>ệm vụ ki</a:t>
            </a:r>
            <a:r>
              <a:rPr lang="en-US" sz="2400" dirty="0" err="1">
                <a:latin typeface="Times New Roman" panose="02020603050405020304" pitchFamily="18" charset="0"/>
                <a:cs typeface="Times New Roman" panose="02020603050405020304" pitchFamily="18" charset="0"/>
              </a:rPr>
              <a:t>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ổ chức hệ thống cung ứng dịch vụ y tế theo 3 cấp chuy</a:t>
            </a:r>
            <a:r>
              <a:rPr lang="en-US" sz="2400" dirty="0" err="1">
                <a:latin typeface="Times New Roman" panose="02020603050405020304" pitchFamily="18" charset="0"/>
                <a:cs typeface="Times New Roman" panose="02020603050405020304" pitchFamily="18" charset="0"/>
              </a:rPr>
              <a: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a:t>
            </a:r>
            <a:r>
              <a:rPr lang="vi-VN" sz="2400" dirty="0">
                <a:latin typeface="Times New Roman" panose="02020603050405020304" pitchFamily="18" charset="0"/>
                <a:cs typeface="Times New Roman" panose="02020603050405020304" pitchFamily="18" charset="0"/>
              </a:rPr>
              <a:t>ểm nghiệm, kiểm định </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hi</a:t>
            </a:r>
            <a:r>
              <a:rPr lang="vi-VN" sz="2400" dirty="0">
                <a:latin typeface="Times New Roman" panose="02020603050405020304" pitchFamily="18" charset="0"/>
                <a:cs typeface="Times New Roman" panose="02020603050405020304" pitchFamily="18" charset="0"/>
              </a:rPr>
              <a:t>ệu lực, hiệu quả quản l</a:t>
            </a:r>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a:t>
            </a:r>
            <a:r>
              <a:rPr lang="vi-VN" sz="2400" dirty="0">
                <a:latin typeface="Times New Roman" panose="02020603050405020304" pitchFamily="18" charset="0"/>
                <a:cs typeface="Times New Roman" panose="02020603050405020304" pitchFamily="18" charset="0"/>
              </a:rPr>
              <a:t>ớc, tiếp tục ho</a:t>
            </a:r>
            <a:r>
              <a:rPr lang="en-US" sz="2400" dirty="0" err="1">
                <a:latin typeface="Times New Roman" panose="02020603050405020304" pitchFamily="18" charset="0"/>
                <a:cs typeface="Times New Roman" panose="02020603050405020304" pitchFamily="18" charset="0"/>
              </a:rPr>
              <a:t>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vi-VN" sz="2400" dirty="0">
                <a:latin typeface="Times New Roman" panose="02020603050405020304" pitchFamily="18" charset="0"/>
                <a:cs typeface="Times New Roman" panose="02020603050405020304" pitchFamily="18" charset="0"/>
              </a:rPr>
              <a:t>ện hệ thống ph</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a:t>
            </a:r>
            <a:r>
              <a:rPr lang="vi-VN" sz="2400" dirty="0">
                <a:latin typeface="Times New Roman" panose="02020603050405020304" pitchFamily="18" charset="0"/>
                <a:cs typeface="Times New Roman" panose="02020603050405020304" pitchFamily="18" charset="0"/>
              </a:rPr>
              <a:t>ật về bảo vệ, chăm s</a:t>
            </a:r>
            <a:r>
              <a:rPr lang="en-US" sz="2400" dirty="0" err="1">
                <a:latin typeface="Times New Roman" panose="02020603050405020304" pitchFamily="18" charset="0"/>
                <a:cs typeface="Times New Roman" panose="02020603050405020304" pitchFamily="18" charset="0"/>
              </a:rPr>
              <a:t>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s</a:t>
            </a:r>
            <a:r>
              <a:rPr lang="vi-VN" sz="2400" dirty="0">
                <a:latin typeface="Times New Roman" panose="02020603050405020304" pitchFamily="18" charset="0"/>
                <a:cs typeface="Times New Roman" panose="02020603050405020304" pitchFamily="18" charset="0"/>
              </a:rPr>
              <a:t>ức khoẻ nh</a:t>
            </a:r>
            <a:r>
              <a:rPr lang="en-US" sz="2400" dirty="0" err="1">
                <a:latin typeface="Times New Roman" panose="02020603050405020304" pitchFamily="18" charset="0"/>
                <a:cs typeface="Times New Roman" panose="02020603050405020304" pitchFamily="18" charset="0"/>
              </a:rPr>
              <a: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82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EEA-2E43-2521-820C-96F8BFCC9ECE}"/>
              </a:ext>
            </a:extLst>
          </p:cNvPr>
          <p:cNvSpPr>
            <a:spLocks noGrp="1"/>
          </p:cNvSpPr>
          <p:nvPr>
            <p:ph type="title"/>
          </p:nvPr>
        </p:nvSpPr>
        <p:spPr>
          <a:xfrm>
            <a:off x="1451578" y="1268345"/>
            <a:ext cx="9603275" cy="1049235"/>
          </a:xfrm>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8. </a:t>
            </a:r>
            <a:r>
              <a:rPr lang="en-US" sz="3200" dirty="0" err="1">
                <a:solidFill>
                  <a:srgbClr val="C00000"/>
                </a:solidFill>
                <a:effectLst/>
                <a:latin typeface="Times New Roman" panose="02020603050405020304" pitchFamily="18" charset="0"/>
                <a:cs typeface="Times New Roman" panose="02020603050405020304" pitchFamily="18" charset="0"/>
              </a:rPr>
              <a:t>Đổi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mới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mạnh</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mẽ</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tài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chính</a:t>
            </a:r>
            <a:r>
              <a:rPr lang="en-US" sz="3200" dirty="0">
                <a:solidFill>
                  <a:srgbClr val="C00000"/>
                </a:solidFill>
                <a:effectLst/>
                <a:latin typeface="Times New Roman" panose="02020603050405020304" pitchFamily="18" charset="0"/>
                <a:cs typeface="Times New Roman" panose="02020603050405020304" pitchFamily="18" charset="0"/>
              </a:rPr>
              <a:t> y </a:t>
            </a:r>
            <a:r>
              <a:rPr lang="en-US" sz="3200" dirty="0" err="1">
                <a:solidFill>
                  <a:srgbClr val="C00000"/>
                </a:solidFill>
                <a:effectLst/>
                <a:latin typeface="Times New Roman" panose="02020603050405020304" pitchFamily="18" charset="0"/>
                <a:cs typeface="Times New Roman" panose="02020603050405020304" pitchFamily="18" charset="0"/>
              </a:rPr>
              <a:t>tế</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1EA552-CEA1-FECD-C8D3-B8B107AFC3C2}"/>
              </a:ext>
            </a:extLst>
          </p:cNvPr>
          <p:cNvSpPr>
            <a:spLocks noGrp="1"/>
          </p:cNvSpPr>
          <p:nvPr>
            <p:ph idx="1"/>
          </p:nvPr>
        </p:nvSpPr>
        <p:spPr/>
        <p:txBody>
          <a:bodyPr>
            <a:noAutofit/>
          </a:bodyPr>
          <a:lstStyle/>
          <a:p>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cư</a:t>
            </a:r>
            <a:r>
              <a:rPr lang="vi-VN" sz="2200" dirty="0">
                <a:latin typeface="Times New Roman" panose="02020603050405020304" pitchFamily="18" charset="0"/>
                <a:cs typeface="Times New Roman" panose="02020603050405020304" pitchFamily="18" charset="0"/>
              </a:rPr>
              <a:t>ờng đầu tư v</a:t>
            </a:r>
            <a:r>
              <a:rPr lang="en-US" sz="2200" dirty="0">
                <a:latin typeface="Times New Roman" panose="02020603050405020304" pitchFamily="18" charset="0"/>
                <a:cs typeface="Times New Roman" panose="02020603050405020304" pitchFamily="18" charset="0"/>
              </a:rPr>
              <a:t>à đ</a:t>
            </a:r>
            <a:r>
              <a:rPr lang="vi-VN" sz="2200" dirty="0">
                <a:latin typeface="Times New Roman" panose="02020603050405020304" pitchFamily="18" charset="0"/>
                <a:cs typeface="Times New Roman" panose="02020603050405020304" pitchFamily="18" charset="0"/>
              </a:rPr>
              <a:t>ẩy mạnh qu</a:t>
            </a:r>
            <a:r>
              <a:rPr lang="en-US" sz="2200" dirty="0">
                <a:latin typeface="Times New Roman" panose="02020603050405020304" pitchFamily="18" charset="0"/>
                <a:cs typeface="Times New Roman" panose="02020603050405020304" pitchFamily="18" charset="0"/>
              </a:rPr>
              <a:t>á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c</a:t>
            </a:r>
            <a:r>
              <a:rPr lang="vi-VN" sz="2200" dirty="0">
                <a:latin typeface="Times New Roman" panose="02020603050405020304" pitchFamily="18" charset="0"/>
                <a:cs typeface="Times New Roman" panose="02020603050405020304" pitchFamily="18" charset="0"/>
              </a:rPr>
              <a:t>ấu lại ng</a:t>
            </a:r>
            <a:r>
              <a:rPr lang="en-US" sz="2200" dirty="0" err="1">
                <a:latin typeface="Times New Roman" panose="02020603050405020304" pitchFamily="18" charset="0"/>
                <a:cs typeface="Times New Roman" panose="02020603050405020304" pitchFamily="18" charset="0"/>
              </a:rPr>
              <a:t>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a:t>
            </a:r>
            <a:r>
              <a:rPr lang="vi-VN" sz="2200" dirty="0">
                <a:latin typeface="Times New Roman" panose="02020603050405020304" pitchFamily="18" charset="0"/>
                <a:cs typeface="Times New Roman" panose="02020603050405020304" pitchFamily="18" charset="0"/>
              </a:rPr>
              <a:t>ớc trong lĩnh vực y tế </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b</a:t>
            </a:r>
            <a:r>
              <a:rPr lang="vi-VN" sz="2200" dirty="0">
                <a:latin typeface="Times New Roman" panose="02020603050405020304" pitchFamily="18" charset="0"/>
                <a:cs typeface="Times New Roman" panose="02020603050405020304" pitchFamily="18" charset="0"/>
              </a:rPr>
              <a:t>ố tr</a:t>
            </a:r>
            <a:r>
              <a:rPr lang="en-US" sz="2200" dirty="0">
                <a:latin typeface="Times New Roman" panose="02020603050405020304" pitchFamily="18" charset="0"/>
                <a:cs typeface="Times New Roman" panose="02020603050405020304" pitchFamily="18" charset="0"/>
              </a:rPr>
              <a:t>í </a:t>
            </a:r>
            <a:r>
              <a:rPr lang="en-US" sz="2200" dirty="0" err="1">
                <a:latin typeface="Times New Roman" panose="02020603050405020304" pitchFamily="18" charset="0"/>
                <a:cs typeface="Times New Roman" panose="02020603050405020304" pitchFamily="18" charset="0"/>
              </a:rPr>
              <a:t>ngân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b</a:t>
            </a:r>
            <a:r>
              <a:rPr lang="vi-VN" sz="2200" dirty="0">
                <a:latin typeface="Times New Roman" panose="02020603050405020304" pitchFamily="18" charset="0"/>
                <a:cs typeface="Times New Roman" panose="02020603050405020304" pitchFamily="18" charset="0"/>
              </a:rPr>
              <a:t>ảo đảm tốc độ tăng chi cho y tế cao hơn tốc độ tăng chi ng</a:t>
            </a:r>
            <a:r>
              <a:rPr lang="en-US" sz="2200" dirty="0" err="1">
                <a:latin typeface="Times New Roman" panose="02020603050405020304" pitchFamily="18" charset="0"/>
                <a:cs typeface="Times New Roman" panose="02020603050405020304" pitchFamily="18" charset="0"/>
              </a:rPr>
              <a:t>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a:t>
            </a:r>
            <a:r>
              <a:rPr lang="vi-VN" sz="2200" dirty="0">
                <a:latin typeface="Times New Roman" panose="02020603050405020304" pitchFamily="18" charset="0"/>
                <a:cs typeface="Times New Roman" panose="02020603050405020304" pitchFamily="18" charset="0"/>
              </a:rPr>
              <a:t>ớc.</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a:t>
            </a:r>
            <a:r>
              <a:rPr lang="vi-VN" sz="2200" dirty="0">
                <a:latin typeface="Times New Roman" panose="02020603050405020304" pitchFamily="18" charset="0"/>
                <a:cs typeface="Times New Roman" panose="02020603050405020304" pitchFamily="18" charset="0"/>
              </a:rPr>
              <a:t>ế ti</a:t>
            </a:r>
            <a:r>
              <a:rPr lang="en-US" sz="2200" dirty="0" err="1">
                <a:latin typeface="Times New Roman" panose="02020603050405020304" pitchFamily="18" charset="0"/>
                <a:cs typeface="Times New Roman" panose="02020603050405020304" pitchFamily="18" charset="0"/>
              </a:rPr>
              <a:t>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t>
            </a:r>
            <a:r>
              <a:rPr lang="vi-VN" sz="2200" dirty="0">
                <a:latin typeface="Times New Roman" panose="02020603050405020304" pitchFamily="18" charset="0"/>
                <a:cs typeface="Times New Roman" panose="02020603050405020304" pitchFamily="18" charset="0"/>
              </a:rPr>
              <a:t>ụ đặc biệt đối với c</a:t>
            </a:r>
            <a:r>
              <a:rPr lang="en-US" sz="2200" dirty="0" err="1">
                <a:latin typeface="Times New Roman" panose="02020603050405020304" pitchFamily="18" charset="0"/>
                <a:cs typeface="Times New Roman" panose="02020603050405020304" pitchFamily="18" charset="0"/>
              </a:rPr>
              <a: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h</a:t>
            </a:r>
            <a:r>
              <a:rPr lang="vi-VN" sz="2200" dirty="0">
                <a:latin typeface="Times New Roman" panose="02020603050405020304" pitchFamily="18" charset="0"/>
                <a:cs typeface="Times New Roman" panose="02020603050405020304" pitchFamily="18" charset="0"/>
              </a:rPr>
              <a:t>ại cho sức khoẻ </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Th</a:t>
            </a:r>
            <a:r>
              <a:rPr lang="vi-VN" sz="2200" dirty="0">
                <a:latin typeface="Times New Roman" panose="02020603050405020304" pitchFamily="18" charset="0"/>
                <a:cs typeface="Times New Roman" panose="02020603050405020304" pitchFamily="18" charset="0"/>
              </a:rPr>
              <a:t>ực hiện nguy</a:t>
            </a:r>
            <a:r>
              <a:rPr lang="en-US" sz="2200" dirty="0" err="1">
                <a:latin typeface="Times New Roman" panose="02020603050405020304" pitchFamily="18" charset="0"/>
                <a:cs typeface="Times New Roman" panose="02020603050405020304" pitchFamily="18" charset="0"/>
              </a:rPr>
              <a:t>ên</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ắc y tế c</a:t>
            </a:r>
            <a:r>
              <a:rPr lang="en-US" sz="2200" dirty="0" err="1">
                <a:latin typeface="Times New Roman" panose="02020603050405020304" pitchFamily="18" charset="0"/>
                <a:cs typeface="Times New Roman" panose="02020603050405020304" pitchFamily="18" charset="0"/>
              </a:rPr>
              <a:t>ông</a:t>
            </a:r>
            <a:r>
              <a:rPr lang="en-US" sz="2200" dirty="0">
                <a:latin typeface="Times New Roman" panose="02020603050405020304" pitchFamily="18" charset="0"/>
                <a:cs typeface="Times New Roman" panose="02020603050405020304" pitchFamily="18" charset="0"/>
              </a:rPr>
              <a:t> c</a:t>
            </a:r>
            <a:r>
              <a:rPr lang="vi-VN" sz="2200" dirty="0">
                <a:latin typeface="Times New Roman" panose="02020603050405020304" pitchFamily="18" charset="0"/>
                <a:cs typeface="Times New Roman" panose="02020603050405020304" pitchFamily="18" charset="0"/>
              </a:rPr>
              <a:t>ộng do ng</a:t>
            </a:r>
            <a:r>
              <a:rPr lang="en-US" sz="2200" dirty="0" err="1">
                <a:latin typeface="Times New Roman" panose="02020603050405020304" pitchFamily="18" charset="0"/>
                <a:cs typeface="Times New Roman" panose="02020603050405020304" pitchFamily="18" charset="0"/>
              </a:rPr>
              <a:t>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a:t>
            </a:r>
            <a:r>
              <a:rPr lang="vi-VN" sz="2200" dirty="0">
                <a:latin typeface="Times New Roman" panose="02020603050405020304" pitchFamily="18" charset="0"/>
                <a:cs typeface="Times New Roman" panose="02020603050405020304" pitchFamily="18" charset="0"/>
              </a:rPr>
              <a:t>ớc bảo đảm l</a:t>
            </a:r>
            <a:r>
              <a:rPr lang="en-US" sz="2200" dirty="0">
                <a:latin typeface="Times New Roman" panose="02020603050405020304" pitchFamily="18" charset="0"/>
                <a:cs typeface="Times New Roman" panose="02020603050405020304" pitchFamily="18" charset="0"/>
              </a:rPr>
              <a:t>à </a:t>
            </a:r>
            <a:r>
              <a:rPr lang="en-US" sz="2200" dirty="0" err="1">
                <a:latin typeface="Times New Roman" panose="02020603050405020304" pitchFamily="18" charset="0"/>
                <a:cs typeface="Times New Roman" panose="02020603050405020304" pitchFamily="18" charset="0"/>
              </a:rPr>
              <a:t>ch</a:t>
            </a:r>
            <a:r>
              <a:rPr lang="vi-VN" sz="2200" dirty="0">
                <a:latin typeface="Times New Roman" panose="02020603050405020304" pitchFamily="18" charset="0"/>
                <a:cs typeface="Times New Roman" panose="02020603050405020304" pitchFamily="18" charset="0"/>
              </a:rPr>
              <a:t>ủ yếu</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Ngân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a:t>
            </a:r>
            <a:r>
              <a:rPr lang="vi-VN" sz="2200" dirty="0">
                <a:latin typeface="Times New Roman" panose="02020603050405020304" pitchFamily="18" charset="0"/>
                <a:cs typeface="Times New Roman" panose="02020603050405020304" pitchFamily="18" charset="0"/>
              </a:rPr>
              <a:t>ớc, bảo hiểm y tế bảo đảm chi trả cho c</a:t>
            </a:r>
            <a:r>
              <a:rPr lang="en-US" sz="2200" dirty="0" err="1">
                <a:latin typeface="Times New Roman" panose="02020603050405020304" pitchFamily="18" charset="0"/>
                <a:cs typeface="Times New Roman" panose="02020603050405020304" pitchFamily="18" charset="0"/>
              </a:rPr>
              <a:t>ác</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ịch vụ ở mức cơ bản</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133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0472E-5792-577A-BBC2-10B713903B68}"/>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ổi mới mạnh mẽ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t>
            </a:r>
            <a:r>
              <a:rPr lang="vi-VN" sz="2400" dirty="0">
                <a:latin typeface="Times New Roman" panose="02020603050405020304" pitchFamily="18" charset="0"/>
                <a:cs typeface="Times New Roman" panose="02020603050405020304" pitchFamily="18" charset="0"/>
              </a:rPr>
              <a:t>ản l</a:t>
            </a:r>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ổ chức hoạt động của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v</a:t>
            </a:r>
            <a:r>
              <a:rPr lang="vi-VN" sz="2400" dirty="0">
                <a:latin typeface="Times New Roman" panose="02020603050405020304" pitchFamily="18" charset="0"/>
                <a:cs typeface="Times New Roman" panose="02020603050405020304" pitchFamily="18" charset="0"/>
              </a:rPr>
              <a:t>ị sự nghiệp y tế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ập.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ẩy mạnh x</a:t>
            </a:r>
            <a:r>
              <a:rPr lang="en-US" sz="2400" dirty="0">
                <a:latin typeface="Times New Roman" panose="02020603050405020304" pitchFamily="18" charset="0"/>
                <a:cs typeface="Times New Roman" panose="02020603050405020304" pitchFamily="18" charset="0"/>
              </a:rPr>
              <a:t>ã h</a:t>
            </a:r>
            <a:r>
              <a:rPr lang="vi-VN" sz="2400" dirty="0">
                <a:latin typeface="Times New Roman" panose="02020603050405020304" pitchFamily="18" charset="0"/>
                <a:cs typeface="Times New Roman" panose="02020603050405020304" pitchFamily="18" charset="0"/>
              </a:rPr>
              <a:t>ội ho</a:t>
            </a:r>
            <a:r>
              <a:rPr lang="en-US" sz="2400" dirty="0">
                <a:latin typeface="Times New Roman" panose="02020603050405020304" pitchFamily="18" charset="0"/>
                <a:cs typeface="Times New Roman" panose="02020603050405020304" pitchFamily="18" charset="0"/>
              </a:rPr>
              <a:t>á, </a:t>
            </a:r>
            <a:r>
              <a:rPr lang="en-US" sz="2400" dirty="0" err="1">
                <a:latin typeface="Times New Roman" panose="02020603050405020304" pitchFamily="18" charset="0"/>
                <a:cs typeface="Times New Roman" panose="02020603050405020304" pitchFamily="18" charset="0"/>
              </a:rPr>
              <a:t>huy</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ộng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a:t>
            </a:r>
            <a:r>
              <a:rPr lang="vi-VN" sz="2400" dirty="0">
                <a:latin typeface="Times New Roman" panose="02020603050405020304" pitchFamily="18" charset="0"/>
                <a:cs typeface="Times New Roman" panose="02020603050405020304" pitchFamily="18" charset="0"/>
              </a:rPr>
              <a:t>ồn lực ph</a:t>
            </a:r>
            <a:r>
              <a:rPr lang="en-US" sz="2400" dirty="0" err="1">
                <a:latin typeface="Times New Roman" panose="02020603050405020304" pitchFamily="18" charset="0"/>
                <a:cs typeface="Times New Roman" panose="02020603050405020304" pitchFamily="18" charset="0"/>
              </a:rPr>
              <a:t>át</a:t>
            </a:r>
            <a:r>
              <a:rPr lang="en-US" sz="2400" dirty="0">
                <a:latin typeface="Times New Roman" panose="02020603050405020304" pitchFamily="18" charset="0"/>
                <a:cs typeface="Times New Roman" panose="02020603050405020304" pitchFamily="18" charset="0"/>
              </a:rPr>
              <a:t> tri</a:t>
            </a:r>
            <a:r>
              <a:rPr lang="vi-VN" sz="2400" dirty="0">
                <a:latin typeface="Times New Roman" panose="02020603050405020304" pitchFamily="18" charset="0"/>
                <a:cs typeface="Times New Roman" panose="02020603050405020304" pitchFamily="18" charset="0"/>
              </a:rPr>
              <a:t>ển hệ thống y tế</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a:t>
            </a:r>
            <a:r>
              <a:rPr lang="vi-VN" sz="2400" dirty="0">
                <a:latin typeface="Times New Roman" panose="02020603050405020304" pitchFamily="18" charset="0"/>
                <a:cs typeface="Times New Roman" panose="02020603050405020304" pitchFamily="18" charset="0"/>
              </a:rPr>
              <a:t>ờng quản l</a:t>
            </a:r>
            <a:r>
              <a:rPr lang="en-US" sz="2400" dirty="0">
                <a:latin typeface="Times New Roman" panose="02020603050405020304" pitchFamily="18" charset="0"/>
                <a:cs typeface="Times New Roman" panose="02020603050405020304" pitchFamily="18" charset="0"/>
              </a:rPr>
              <a:t>ý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a:t>
            </a:r>
            <a:r>
              <a:rPr lang="vi-VN" sz="2400" dirty="0">
                <a:latin typeface="Times New Roman" panose="02020603050405020304" pitchFamily="18" charset="0"/>
                <a:cs typeface="Times New Roman" panose="02020603050405020304" pitchFamily="18" charset="0"/>
              </a:rPr>
              <a:t>ớc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ừng bước chuyển chi thường xuy</a:t>
            </a:r>
            <a:r>
              <a:rPr lang="en-US" sz="2400" dirty="0" err="1">
                <a:latin typeface="Times New Roman" panose="02020603050405020304" pitchFamily="18" charset="0"/>
                <a:cs typeface="Times New Roman" panose="02020603050405020304" pitchFamily="18" charset="0"/>
              </a:rPr>
              <a:t>ên</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ừ ng</a:t>
            </a:r>
            <a:r>
              <a:rPr lang="en-US" sz="2400" dirty="0" err="1">
                <a:latin typeface="Times New Roman" panose="02020603050405020304" pitchFamily="18" charset="0"/>
                <a:cs typeface="Times New Roman" panose="02020603050405020304" pitchFamily="18" charset="0"/>
              </a:rPr>
              <a: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a:t>
            </a:r>
            <a:r>
              <a:rPr lang="vi-VN" sz="2400" dirty="0">
                <a:latin typeface="Times New Roman" panose="02020603050405020304" pitchFamily="18" charset="0"/>
                <a:cs typeface="Times New Roman" panose="02020603050405020304" pitchFamily="18" charset="0"/>
              </a:rPr>
              <a:t>ớc cấp trực tiếp cho cơ sở kh</a:t>
            </a:r>
            <a:r>
              <a:rPr lang="en-US" sz="2400" dirty="0" err="1">
                <a:latin typeface="Times New Roman" panose="02020603050405020304" pitchFamily="18" charset="0"/>
                <a:cs typeface="Times New Roman" panose="02020603050405020304" pitchFamily="18" charset="0"/>
              </a:rPr>
              <a:t>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ữa bệnh sang hỗ trợ người</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tham gia bảo hiểm 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Tri</a:t>
            </a:r>
            <a:r>
              <a:rPr lang="vi-VN" sz="2400" dirty="0">
                <a:latin typeface="Times New Roman" panose="02020603050405020304" pitchFamily="18" charset="0"/>
                <a:cs typeface="Times New Roman" panose="02020603050405020304" pitchFamily="18" charset="0"/>
              </a:rPr>
              <a:t>ển khai đồng bộ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t>
            </a:r>
            <a:r>
              <a:rPr lang="vi-VN" sz="2400" dirty="0">
                <a:latin typeface="Times New Roman" panose="02020603050405020304" pitchFamily="18" charset="0"/>
                <a:cs typeface="Times New Roman" panose="02020603050405020304" pitchFamily="18" charset="0"/>
              </a:rPr>
              <a:t>ải ph</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ể thực hiện bảo hiểm y tế to</a:t>
            </a:r>
            <a:r>
              <a:rPr lang="en-US" sz="2400" dirty="0" err="1">
                <a:latin typeface="Times New Roman" panose="02020603050405020304" pitchFamily="18" charset="0"/>
                <a:cs typeface="Times New Roman" panose="02020603050405020304" pitchFamily="18" charset="0"/>
              </a:rPr>
              <a:t>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A0E0C12-68D5-1BBA-920C-CE8B035B5E81}"/>
              </a:ext>
            </a:extLst>
          </p:cNvPr>
          <p:cNvSpPr>
            <a:spLocks noGrp="1"/>
          </p:cNvSpPr>
          <p:nvPr>
            <p:ph type="title"/>
          </p:nvPr>
        </p:nvSpPr>
        <p:spPr>
          <a:xfrm>
            <a:off x="1451578" y="1281597"/>
            <a:ext cx="9603275" cy="1049235"/>
          </a:xfrm>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8. </a:t>
            </a:r>
            <a:r>
              <a:rPr lang="en-US" sz="3200" dirty="0" err="1">
                <a:solidFill>
                  <a:srgbClr val="C00000"/>
                </a:solidFill>
                <a:effectLst/>
                <a:latin typeface="Times New Roman" panose="02020603050405020304" pitchFamily="18" charset="0"/>
                <a:cs typeface="Times New Roman" panose="02020603050405020304" pitchFamily="18" charset="0"/>
              </a:rPr>
              <a:t>Đổi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mới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mạnh</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mẽ</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tài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chính</a:t>
            </a:r>
            <a:r>
              <a:rPr lang="en-US" sz="3200" dirty="0">
                <a:solidFill>
                  <a:srgbClr val="C00000"/>
                </a:solidFill>
                <a:effectLst/>
                <a:latin typeface="Times New Roman" panose="02020603050405020304" pitchFamily="18" charset="0"/>
                <a:cs typeface="Times New Roman" panose="02020603050405020304" pitchFamily="18" charset="0"/>
              </a:rPr>
              <a:t> y </a:t>
            </a:r>
            <a:r>
              <a:rPr lang="en-US" sz="3200" dirty="0" err="1">
                <a:solidFill>
                  <a:srgbClr val="C00000"/>
                </a:solidFill>
                <a:effectLst/>
                <a:latin typeface="Times New Roman" panose="02020603050405020304" pitchFamily="18" charset="0"/>
                <a:cs typeface="Times New Roman" panose="02020603050405020304" pitchFamily="18" charset="0"/>
              </a:rPr>
              <a:t>tế (tt)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69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94AB-4CE9-5019-6390-D74ECA6FB6FD}"/>
              </a:ext>
            </a:extLst>
          </p:cNvPr>
          <p:cNvSpPr>
            <a:spLocks noGrp="1"/>
          </p:cNvSpPr>
          <p:nvPr>
            <p:ph type="title"/>
          </p:nvPr>
        </p:nvSpPr>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9. </a:t>
            </a:r>
            <a:r>
              <a:rPr lang="en-US" sz="3200" dirty="0" err="1">
                <a:solidFill>
                  <a:srgbClr val="C00000"/>
                </a:solidFill>
                <a:effectLst/>
                <a:latin typeface="Times New Roman" panose="02020603050405020304" pitchFamily="18" charset="0"/>
                <a:cs typeface="Times New Roman" panose="02020603050405020304" pitchFamily="18" charset="0"/>
              </a:rPr>
              <a:t>Chủ</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động</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tích</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cực</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hội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nhập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và</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nâng</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cao</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hiệu</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quả</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hợp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tác</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quốc</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tế</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4AFDE-26F5-799D-E585-654A52CD37B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a:t>
            </a:r>
            <a:r>
              <a:rPr lang="vi-VN" sz="2400" dirty="0">
                <a:latin typeface="Times New Roman" panose="02020603050405020304" pitchFamily="18" charset="0"/>
                <a:cs typeface="Times New Roman" panose="02020603050405020304" pitchFamily="18" charset="0"/>
              </a:rPr>
              <a:t>ờng hợp t</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ủ động hội nhập, tranh thủ hỗ trợ kỹ thuật, đ</a:t>
            </a:r>
            <a:r>
              <a:rPr lang="en-US" sz="2400" dirty="0" err="1">
                <a:latin typeface="Times New Roman" panose="02020603050405020304" pitchFamily="18" charset="0"/>
                <a:cs typeface="Times New Roman" panose="02020603050405020304" pitchFamily="18" charset="0"/>
              </a:rPr>
              <a:t>ào</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ạo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c</a:t>
            </a:r>
            <a:r>
              <a:rPr lang="vi-VN" sz="2400" dirty="0">
                <a:latin typeface="Times New Roman" panose="02020603050405020304" pitchFamily="18" charset="0"/>
                <a:cs typeface="Times New Roman" panose="02020603050405020304" pitchFamily="18" charset="0"/>
              </a:rPr>
              <a:t>ủa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a:t>
            </a:r>
            <a:r>
              <a:rPr lang="vi-VN" sz="2400" dirty="0">
                <a:latin typeface="Times New Roman" panose="02020603050405020304" pitchFamily="18" charset="0"/>
                <a:cs typeface="Times New Roman" panose="02020603050405020304" pitchFamily="18" charset="0"/>
              </a:rPr>
              <a:t>ớc,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ổ chức quốc tế.</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ủ động đ</a:t>
            </a:r>
            <a:r>
              <a:rPr lang="en-US" sz="2400" dirty="0" err="1">
                <a:latin typeface="Times New Roman" panose="02020603050405020304" pitchFamily="18" charset="0"/>
                <a:cs typeface="Times New Roman" panose="02020603050405020304" pitchFamily="18" charset="0"/>
              </a:rPr>
              <a:t>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ực hiện c</a:t>
            </a:r>
            <a:r>
              <a:rPr lang="en-US" sz="2400" dirty="0">
                <a:latin typeface="Times New Roman" panose="02020603050405020304" pitchFamily="18" charset="0"/>
                <a:cs typeface="Times New Roman" panose="02020603050405020304" pitchFamily="18" charset="0"/>
              </a:rPr>
              <a:t>ó hi</a:t>
            </a:r>
            <a:r>
              <a:rPr lang="vi-VN" sz="2400" dirty="0">
                <a:latin typeface="Times New Roman" panose="02020603050405020304" pitchFamily="18" charset="0"/>
                <a:cs typeface="Times New Roman" panose="02020603050405020304" pitchFamily="18" charset="0"/>
              </a:rPr>
              <a:t>ệu quả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hi</a:t>
            </a:r>
            <a:r>
              <a:rPr lang="vi-VN" sz="2400" dirty="0">
                <a:latin typeface="Times New Roman" panose="02020603050405020304" pitchFamily="18" charset="0"/>
                <a:cs typeface="Times New Roman" panose="02020603050405020304" pitchFamily="18" charset="0"/>
              </a:rPr>
              <a:t>ệp định hợp t</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v</a:t>
            </a:r>
            <a:r>
              <a:rPr lang="vi-VN" sz="2400" dirty="0">
                <a:latin typeface="Times New Roman" panose="02020603050405020304" pitchFamily="18" charset="0"/>
                <a:cs typeface="Times New Roman" panose="02020603050405020304" pitchFamily="18" charset="0"/>
              </a:rPr>
              <a:t>ề y tế..</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Hài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ủ tục, quy tr</a:t>
            </a:r>
            <a:r>
              <a:rPr lang="en-US" sz="2400" dirty="0" err="1">
                <a:latin typeface="Times New Roman" panose="02020603050405020304" pitchFamily="18" charset="0"/>
                <a:cs typeface="Times New Roman" panose="02020603050405020304" pitchFamily="18" charset="0"/>
              </a:rPr>
              <a:t>ình</a:t>
            </a:r>
            <a:r>
              <a:rPr lang="en-US" sz="2400" dirty="0">
                <a:latin typeface="Times New Roman" panose="02020603050405020304" pitchFamily="18" charset="0"/>
                <a:cs typeface="Times New Roman" panose="02020603050405020304" pitchFamily="18" charset="0"/>
              </a:rPr>
              <a:t> v</a:t>
            </a:r>
            <a:r>
              <a:rPr lang="vi-VN" sz="2400" dirty="0">
                <a:latin typeface="Times New Roman" panose="02020603050405020304" pitchFamily="18" charset="0"/>
                <a:cs typeface="Times New Roman" panose="02020603050405020304" pitchFamily="18" charset="0"/>
              </a:rPr>
              <a:t>ới ASEAN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ế giới về y tế. Tăng cường x</a:t>
            </a:r>
            <a:r>
              <a:rPr lang="en-US" sz="2400" dirty="0" err="1">
                <a:latin typeface="Times New Roman" panose="02020603050405020304" pitchFamily="18" charset="0"/>
                <a:cs typeface="Times New Roman" panose="02020603050405020304" pitchFamily="18" charset="0"/>
              </a:rPr>
              <a:t>ây</a:t>
            </a:r>
            <a:r>
              <a:rPr lang="en-US" sz="2400" dirty="0">
                <a:latin typeface="Times New Roman" panose="02020603050405020304" pitchFamily="18" charset="0"/>
                <a:cs typeface="Times New Roman" panose="02020603050405020304" pitchFamily="18" charset="0"/>
              </a:rPr>
              <a:t> d</a:t>
            </a:r>
            <a:r>
              <a:rPr lang="vi-VN" sz="2400" dirty="0">
                <a:latin typeface="Times New Roman" panose="02020603050405020304" pitchFamily="18" charset="0"/>
                <a:cs typeface="Times New Roman" panose="02020603050405020304" pitchFamily="18" charset="0"/>
              </a:rPr>
              <a:t>ựng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d</a:t>
            </a:r>
            <a:r>
              <a:rPr lang="vi-VN" sz="2400" dirty="0">
                <a:latin typeface="Times New Roman" panose="02020603050405020304" pitchFamily="18" charset="0"/>
                <a:cs typeface="Times New Roman" panose="02020603050405020304" pitchFamily="18" charset="0"/>
              </a:rPr>
              <a:t>ụng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a:t>
            </a:r>
            <a:r>
              <a:rPr lang="vi-VN" sz="2400" dirty="0">
                <a:latin typeface="Times New Roman" panose="02020603050405020304" pitchFamily="18" charset="0"/>
                <a:cs typeface="Times New Roman" panose="02020603050405020304" pitchFamily="18" charset="0"/>
              </a:rPr>
              <a:t>ẩn mực y tế trong nước</a:t>
            </a:r>
            <a:endParaRPr lang="en-US" sz="2400" dirty="0">
              <a:latin typeface="Times New Roman" panose="02020603050405020304" pitchFamily="18" charset="0"/>
              <a:cs typeface="Times New Roman" panose="02020603050405020304" pitchFamily="18" charset="0"/>
            </a:endParaRPr>
          </a:p>
          <a:p>
            <a:endParaRPr lang="en-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48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21AA-DD42-3C08-8E60-F7A1D2719098}"/>
              </a:ext>
            </a:extLst>
          </p:cNvPr>
          <p:cNvSpPr>
            <a:spLocks noGrp="1"/>
          </p:cNvSpPr>
          <p:nvPr>
            <p:ph type="title"/>
          </p:nvPr>
        </p:nvSpPr>
        <p:spPr>
          <a:xfrm>
            <a:off x="1451579" y="1248657"/>
            <a:ext cx="9603275" cy="1049235"/>
          </a:xfrm>
        </p:spPr>
        <p:txBody>
          <a:bodyPr/>
          <a:lstStyle/>
          <a:p>
            <a:r>
              <a:rPr lang="en-US" sz="3200" b="1" i="1" dirty="0" err="1">
                <a:solidFill>
                  <a:srgbClr val="FF0000"/>
                </a:solidFill>
                <a:effectLst>
                  <a:outerShdw blurRad="38100" dist="38100" dir="2700000" algn="tl">
                    <a:srgbClr val="000000">
                      <a:alpha val="43137"/>
                    </a:srgbClr>
                  </a:outerShdw>
                </a:effectLst>
                <a:latin typeface="Arial" pitchFamily="34" charset="0"/>
                <a:cs typeface="Arial" pitchFamily="34" charset="0"/>
              </a:rPr>
              <a:t>Mục</a:t>
            </a:r>
            <a:r>
              <a:rPr lang="en-US" sz="3200" b="1" i="1" dirty="0">
                <a:solidFill>
                  <a:srgbClr val="FF0000"/>
                </a:solidFill>
                <a:effectLst>
                  <a:outerShdw blurRad="38100" dist="38100" dir="2700000" algn="tl">
                    <a:srgbClr val="000000">
                      <a:alpha val="43137"/>
                    </a:srgbClr>
                  </a:outerShdw>
                </a:effectLst>
                <a:latin typeface="Arial" pitchFamily="34" charset="0"/>
                <a:cs typeface="Arial" pitchFamily="34" charset="0"/>
              </a:rPr>
              <a:t> </a:t>
            </a:r>
            <a:r>
              <a:rPr lang="en-US" sz="3200" b="1" i="1" dirty="0" err="1">
                <a:solidFill>
                  <a:srgbClr val="FF0000"/>
                </a:solidFill>
                <a:effectLst>
                  <a:outerShdw blurRad="38100" dist="38100" dir="2700000" algn="tl">
                    <a:srgbClr val="000000">
                      <a:alpha val="43137"/>
                    </a:srgbClr>
                  </a:outerShdw>
                </a:effectLst>
                <a:latin typeface="Arial" pitchFamily="34" charset="0"/>
                <a:cs typeface="Arial" pitchFamily="34" charset="0"/>
              </a:rPr>
              <a:t>tiêu</a:t>
            </a:r>
            <a:endParaRPr lang="en-VN" b="1" i="1"/>
          </a:p>
        </p:txBody>
      </p:sp>
      <p:sp>
        <p:nvSpPr>
          <p:cNvPr id="3" name="Content Placeholder 2">
            <a:extLst>
              <a:ext uri="{FF2B5EF4-FFF2-40B4-BE49-F238E27FC236}">
                <a16:creationId xmlns:a16="http://schemas.microsoft.com/office/drawing/2014/main" id="{4BBB9080-2890-A148-F9E6-95B633D3AE6A}"/>
              </a:ext>
            </a:extLst>
          </p:cNvPr>
          <p:cNvSpPr>
            <a:spLocks noGrp="1"/>
          </p:cNvSpPr>
          <p:nvPr>
            <p:ph idx="1"/>
          </p:nvPr>
        </p:nvSpPr>
        <p:spPr/>
        <p:txBody>
          <a:bodyPr>
            <a:noAutofit/>
          </a:bodyPr>
          <a:lstStyle/>
          <a:p>
            <a:pPr marL="457200" indent="-457200">
              <a:buAutoNum type="arabicPeriod"/>
            </a:pP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về tăng cường công tác bảo vệ, chăm sóc và nâng cao sức khoẻ nhân dân trong tình hình mới</a:t>
            </a:r>
            <a:r>
              <a:rPr lang="en-US" sz="2400" dirty="0">
                <a:latin typeface="Times New Roman" panose="02020603050405020304" pitchFamily="18" charset="0"/>
                <a:cs typeface="Times New Roman" panose="02020603050405020304" pitchFamily="18" charset="0"/>
              </a:rPr>
              <a:t>.</a:t>
            </a:r>
          </a:p>
          <a:p>
            <a:pPr marL="457200" indent="-457200">
              <a:buAutoNum type="arabicPeriod"/>
            </a:pPr>
            <a:r>
              <a:rPr lang="en-US" sz="2400" dirty="0" err="1">
                <a:latin typeface="Times New Roman" panose="02020603050405020304" pitchFamily="18" charset="0"/>
                <a:cs typeface="Times New Roman" panose="02020603050405020304" pitchFamily="18" charset="0"/>
              </a:rPr>
              <a:t>Nêu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a:t>
            </a:r>
          </a:p>
          <a:p>
            <a:pPr marL="457200" indent="-457200">
              <a:buAutoNum type="arabicPeriod"/>
            </a:pP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9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tăng cường công tác bảo vệ, chăm sóc và nâng cao sức khoẻ nhân dân trong tình hình mới</a:t>
            </a:r>
            <a:r>
              <a:rPr lang="en-US" sz="2400" dirty="0">
                <a:latin typeface="Times New Roman" panose="02020603050405020304" pitchFamily="18" charset="0"/>
                <a:cs typeface="Times New Roman" panose="02020603050405020304" pitchFamily="18" charset="0"/>
              </a:rPr>
              <a:t>.</a:t>
            </a:r>
          </a:p>
          <a:p>
            <a:pPr marL="457200" indent="-457200">
              <a:buAutoNum type="arabicPeriod"/>
            </a:pPr>
            <a:r>
              <a:rPr lang="en-US" sz="2400" dirty="0" err="1">
                <a:latin typeface="Times New Roman" panose="02020603050405020304" pitchFamily="18" charset="0"/>
                <a:cs typeface="Times New Roman" panose="02020603050405020304" pitchFamily="18" charset="0"/>
              </a:rPr>
              <a:t>Vận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741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4328-CE18-9FA7-5E35-BCD822576B47}"/>
              </a:ext>
            </a:extLst>
          </p:cNvPr>
          <p:cNvSpPr>
            <a:spLocks noGrp="1"/>
          </p:cNvSpPr>
          <p:nvPr>
            <p:ph type="title"/>
          </p:nvPr>
        </p:nvSpPr>
        <p:spPr/>
        <p:txBody>
          <a:bodyPr/>
          <a:lstStyle/>
          <a:p>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effectLst/>
                <a:latin typeface="Times New Roman" panose="02020603050405020304" pitchFamily="18" charset="0"/>
                <a:cs typeface="Times New Roman" panose="02020603050405020304" pitchFamily="18" charset="0"/>
              </a:rPr>
              <a:t>III. </a:t>
            </a:r>
            <a:r>
              <a:rPr lang="en-US" sz="3200" dirty="0" err="1">
                <a:solidFill>
                  <a:srgbClr val="C00000"/>
                </a:solidFill>
                <a:effectLst/>
                <a:latin typeface="Times New Roman" panose="02020603050405020304" pitchFamily="18" charset="0"/>
                <a:cs typeface="Times New Roman" panose="02020603050405020304" pitchFamily="18" charset="0"/>
              </a:rPr>
              <a:t>Nhiệm</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vụ</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và</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giải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pháp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chủ</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yếu</a:t>
            </a:r>
            <a:r>
              <a:rPr lang="en-US" sz="3200" dirty="0">
                <a:solidFill>
                  <a:srgbClr val="C00000"/>
                </a:solidFill>
                <a:effectLst/>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7FFDDC-B7D8-0AE8-D3B2-06397E68C80E}"/>
              </a:ext>
            </a:extLst>
          </p:cNvPr>
          <p:cNvSpPr>
            <a:spLocks noGrp="1"/>
          </p:cNvSpPr>
          <p:nvPr>
            <p:ph idx="1"/>
          </p:nvPr>
        </p:nvSpPr>
        <p:spPr/>
        <p:txBody>
          <a:bodyPr>
            <a:no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Nam,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267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8C1D-DE6F-23E7-38DB-4E83741FC746}"/>
              </a:ext>
            </a:extLst>
          </p:cNvPr>
          <p:cNvSpPr>
            <a:spLocks noGrp="1"/>
          </p:cNvSpPr>
          <p:nvPr>
            <p:ph type="title"/>
          </p:nvPr>
        </p:nvSpPr>
        <p:spPr/>
        <p:txBody>
          <a:bodyPr/>
          <a:lstStyle/>
          <a:p>
            <a:endParaRPr lang="en-VN"/>
          </a:p>
        </p:txBody>
      </p:sp>
      <p:pic>
        <p:nvPicPr>
          <p:cNvPr id="5" name="Content Placeholder 4">
            <a:extLst>
              <a:ext uri="{FF2B5EF4-FFF2-40B4-BE49-F238E27FC236}">
                <a16:creationId xmlns:a16="http://schemas.microsoft.com/office/drawing/2014/main" id="{EC80EB46-960F-6A06-27BF-B98BE2E7324B}"/>
              </a:ext>
            </a:extLst>
          </p:cNvPr>
          <p:cNvPicPr>
            <a:picLocks noGrp="1" noChangeAspect="1"/>
          </p:cNvPicPr>
          <p:nvPr>
            <p:ph idx="1"/>
          </p:nvPr>
        </p:nvPicPr>
        <p:blipFill>
          <a:blip r:embed="rId2"/>
          <a:stretch>
            <a:fillRect/>
          </a:stretch>
        </p:blipFill>
        <p:spPr>
          <a:xfrm>
            <a:off x="3171999" y="2016125"/>
            <a:ext cx="6162433" cy="3449638"/>
          </a:xfrm>
        </p:spPr>
      </p:pic>
    </p:spTree>
    <p:extLst>
      <p:ext uri="{BB962C8B-B14F-4D97-AF65-F5344CB8AC3E}">
        <p14:creationId xmlns:p14="http://schemas.microsoft.com/office/powerpoint/2010/main" val="309891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F68-3B61-4E6F-A88A-EA5E414D7E85}"/>
              </a:ext>
            </a:extLst>
          </p:cNvPr>
          <p:cNvSpPr>
            <a:spLocks noGrp="1"/>
          </p:cNvSpPr>
          <p:nvPr>
            <p:ph type="title"/>
          </p:nvPr>
        </p:nvSpPr>
        <p:spPr>
          <a:xfrm>
            <a:off x="1451579" y="1261719"/>
            <a:ext cx="9603275" cy="1049235"/>
          </a:xfrm>
        </p:spPr>
        <p:txBody>
          <a:bodyPr/>
          <a:lstStyle/>
          <a:p>
            <a:r>
              <a:rPr lang="en-US" sz="3200" dirty="0">
                <a:solidFill>
                  <a:srgbClr val="C00000"/>
                </a:solidFill>
                <a:latin typeface="Times New Roman" panose="02020603050405020304" pitchFamily="18" charset="0"/>
                <a:cs typeface="Times New Roman" panose="02020603050405020304" pitchFamily="18" charset="0"/>
              </a:rPr>
              <a:t>I. QUAN ĐIỂM CHỈ ĐẠO CỦA ĐẢNG</a:t>
            </a:r>
            <a:endParaRPr lang="en-VN">
              <a:solidFill>
                <a:srgbClr val="C00000"/>
              </a:solidFill>
            </a:endParaRPr>
          </a:p>
        </p:txBody>
      </p:sp>
      <p:sp>
        <p:nvSpPr>
          <p:cNvPr id="3" name="Content Placeholder 2">
            <a:extLst>
              <a:ext uri="{FF2B5EF4-FFF2-40B4-BE49-F238E27FC236}">
                <a16:creationId xmlns:a16="http://schemas.microsoft.com/office/drawing/2014/main" id="{9A6F2EA4-5498-3D74-DF8F-34AD249FEEB7}"/>
              </a:ext>
            </a:extLst>
          </p:cNvPr>
          <p:cNvSpPr>
            <a:spLocks noGrp="1"/>
          </p:cNvSpPr>
          <p:nvPr>
            <p:ph idx="1"/>
          </p:nvPr>
        </p:nvSpPr>
        <p:spPr/>
        <p:txBody>
          <a:bodyPr>
            <a:noAutofit/>
          </a:bodyPr>
          <a:lstStyle/>
          <a:p>
            <a:pPr marL="457200" indent="-457200">
              <a:buAutoNum type="arabicPeriod"/>
            </a:pPr>
            <a:r>
              <a:rPr lang="vi-VN" sz="2200" dirty="0">
                <a:latin typeface="Times New Roman" panose="02020603050405020304" pitchFamily="18" charset="0"/>
                <a:cs typeface="Times New Roman" panose="02020603050405020304" pitchFamily="18" charset="0"/>
              </a:rPr>
              <a:t>Sức khoẻ là vốn quý nhất của mỗi người dân và của cả xã hội</a:t>
            </a:r>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vi-VN" sz="2200" dirty="0">
                <a:latin typeface="Times New Roman" panose="02020603050405020304" pitchFamily="18" charset="0"/>
                <a:cs typeface="Times New Roman" panose="02020603050405020304" pitchFamily="18" charset="0"/>
              </a:rPr>
              <a:t>Đầu tư cho bảo vệ, chăm sóc và nâng cao sức khoẻ nhân dân là đầu tư cho phát triển</a:t>
            </a:r>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nền</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 </a:t>
            </a:r>
            <a:r>
              <a:rPr lang="en-US" sz="2200" dirty="0" err="1">
                <a:latin typeface="Times New Roman" panose="02020603050405020304" pitchFamily="18" charset="0"/>
                <a:cs typeface="Times New Roman" panose="02020603050405020304" pitchFamily="18" charset="0"/>
              </a:rPr>
              <a:t>khoa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ựng hệ thống y tế c</a:t>
            </a:r>
            <a:r>
              <a:rPr lang="en-US" sz="2200" dirty="0" err="1">
                <a:latin typeface="Times New Roman" panose="02020603050405020304" pitchFamily="18" charset="0"/>
                <a:cs typeface="Times New Roman" panose="02020603050405020304" pitchFamily="18" charset="0"/>
              </a:rPr>
              <a:t>ông</a:t>
            </a:r>
            <a:r>
              <a:rPr lang="en-US" sz="2200" dirty="0">
                <a:latin typeface="Times New Roman" panose="02020603050405020304" pitchFamily="18" charset="0"/>
                <a:cs typeface="Times New Roman" panose="02020603050405020304" pitchFamily="18" charset="0"/>
              </a:rPr>
              <a:t> b</a:t>
            </a:r>
            <a:r>
              <a:rPr lang="vi-VN" sz="2200" dirty="0">
                <a:latin typeface="Times New Roman" panose="02020603050405020304" pitchFamily="18" charset="0"/>
                <a:cs typeface="Times New Roman" panose="02020603050405020304" pitchFamily="18" charset="0"/>
              </a:rPr>
              <a:t>ằng, chất lượng, hiệu quả v</a:t>
            </a:r>
            <a:r>
              <a:rPr lang="en-US" sz="2200" dirty="0">
                <a:latin typeface="Times New Roman" panose="02020603050405020304" pitchFamily="18" charset="0"/>
                <a:cs typeface="Times New Roman" panose="02020603050405020304" pitchFamily="18" charset="0"/>
              </a:rPr>
              <a:t>à h</a:t>
            </a:r>
            <a:r>
              <a:rPr lang="vi-VN" sz="2200" dirty="0">
                <a:latin typeface="Times New Roman" panose="02020603050405020304" pitchFamily="18" charset="0"/>
                <a:cs typeface="Times New Roman" panose="02020603050405020304" pitchFamily="18" charset="0"/>
              </a:rPr>
              <a:t>ội nhập</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vi-VN" sz="2200" dirty="0">
                <a:latin typeface="Times New Roman" panose="02020603050405020304" pitchFamily="18" charset="0"/>
                <a:cs typeface="Times New Roman" panose="02020603050405020304" pitchFamily="18" charset="0"/>
              </a:rPr>
              <a:t>Hướng tới thực hiện bao phủ chăm sóc sức khoẻ và bảo hiểm y tế toàn dân</a:t>
            </a:r>
            <a:r>
              <a:rPr lang="en-US" sz="2200" dirty="0">
                <a:latin typeface="Times New Roman" panose="02020603050405020304" pitchFamily="18" charset="0"/>
                <a:cs typeface="Times New Roman" panose="02020603050405020304" pitchFamily="18" charset="0"/>
              </a:rPr>
              <a:t>.</a:t>
            </a:r>
          </a:p>
          <a:p>
            <a:pPr marL="457200" indent="-457200">
              <a:buAutoNum type="arabicPeriod"/>
            </a:pPr>
            <a:r>
              <a:rPr lang="vi-VN" sz="2200" dirty="0">
                <a:latin typeface="Times New Roman" panose="02020603050405020304" pitchFamily="18" charset="0"/>
                <a:cs typeface="Times New Roman" panose="02020603050405020304" pitchFamily="18" charset="0"/>
              </a:rPr>
              <a:t>Nghề y là một nghề đặc biệt. Nhân lực y tế phải đáp ứng yêu cầu chuyên môn và y đức</a:t>
            </a:r>
            <a:r>
              <a:rPr lang="en-US" sz="2200" dirty="0">
                <a:latin typeface="Times New Roman" panose="02020603050405020304" pitchFamily="18" charset="0"/>
                <a:cs typeface="Times New Roman" panose="02020603050405020304" pitchFamily="18" charset="0"/>
              </a:rPr>
              <a:t>.</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75A-48C4-0776-74A2-2E1CAF54F1FC}"/>
              </a:ext>
            </a:extLst>
          </p:cNvPr>
          <p:cNvSpPr>
            <a:spLocks noGrp="1"/>
          </p:cNvSpPr>
          <p:nvPr>
            <p:ph type="title"/>
          </p:nvPr>
        </p:nvSpPr>
        <p:spPr>
          <a:xfrm>
            <a:off x="1451578" y="1326340"/>
            <a:ext cx="9603275" cy="1049235"/>
          </a:xfrm>
        </p:spPr>
        <p:txBody>
          <a:bodyPr/>
          <a:lstStyle/>
          <a:p>
            <a:r>
              <a:rPr lang="en-US" sz="3200" dirty="0">
                <a:solidFill>
                  <a:srgbClr val="C00000"/>
                </a:solidFill>
                <a:latin typeface="Times New Roman" panose="02020603050405020304" pitchFamily="18" charset="0"/>
                <a:cs typeface="Times New Roman" panose="02020603050405020304" pitchFamily="18" charset="0"/>
              </a:rPr>
              <a:t>II. MỤC TIÊU</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67EB4-EB78-42CB-B67F-64AB22DBA17C}"/>
              </a:ext>
            </a:extLst>
          </p:cNvPr>
          <p:cNvSpPr>
            <a:spLocks noGrp="1"/>
          </p:cNvSpPr>
          <p:nvPr>
            <p:ph idx="1"/>
          </p:nvPr>
        </p:nvSpPr>
        <p:spPr/>
        <p:txBody>
          <a:bodyPr>
            <a:noAutofit/>
          </a:bodyPr>
          <a:lstStyle/>
          <a:p>
            <a:pPr>
              <a:lnSpc>
                <a:spcPct val="100000"/>
              </a:lnSpc>
              <a:buFont typeface="Wingdings" pitchFamily="2" charset="2"/>
              <a:buChar char="v"/>
            </a:pPr>
            <a:r>
              <a:rPr lang="en-US" sz="2400" dirty="0" err="1">
                <a:solidFill>
                  <a:srgbClr val="C00000"/>
                </a:solidFill>
                <a:latin typeface="Times New Roman" panose="02020603050405020304" pitchFamily="18" charset="0"/>
                <a:cs typeface="Times New Roman" panose="02020603050405020304" pitchFamily="18" charset="0"/>
              </a:rPr>
              <a:t>Mục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tiêu</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chung</a:t>
            </a:r>
            <a:r>
              <a:rPr lang="en-US" sz="2400" dirty="0">
                <a:solidFill>
                  <a:srgbClr val="C00000"/>
                </a:solidFill>
                <a:latin typeface="Times New Roman" panose="02020603050405020304" pitchFamily="18" charset="0"/>
                <a:cs typeface="Times New Roman" panose="02020603050405020304" pitchFamily="18" charset="0"/>
              </a:rPr>
              <a:t>:</a:t>
            </a:r>
          </a:p>
          <a:p>
            <a:pPr>
              <a:lnSpc>
                <a:spcPct val="100000"/>
              </a:lnSpc>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khỏe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Việt</a:t>
            </a:r>
            <a:r>
              <a:rPr lang="en-US" sz="2200" dirty="0">
                <a:latin typeface="Times New Roman" panose="02020603050405020304" pitchFamily="18" charset="0"/>
                <a:cs typeface="Times New Roman" panose="02020603050405020304" pitchFamily="18" charset="0"/>
              </a:rPr>
              <a:t> Nam.</a:t>
            </a:r>
          </a:p>
          <a:p>
            <a:pPr>
              <a:lnSpc>
                <a:spcPct val="100000"/>
              </a:lnSpc>
            </a:pPr>
            <a:r>
              <a:rPr lang="vi-VN" sz="2200" dirty="0">
                <a:latin typeface="Times New Roman" panose="02020603050405020304" pitchFamily="18" charset="0"/>
                <a:cs typeface="Times New Roman" panose="02020603050405020304" pitchFamily="18" charset="0"/>
              </a:rPr>
              <a:t>Xây dựng hệ thống y tế công bằng, chất lượng, hiệu quả và hội nhập quốc tế.</a:t>
            </a:r>
            <a:endParaRPr lang="en-US" sz="2200" dirty="0">
              <a:latin typeface="Times New Roman" panose="02020603050405020304" pitchFamily="18" charset="0"/>
              <a:cs typeface="Times New Roman" panose="02020603050405020304" pitchFamily="18" charset="0"/>
            </a:endParaRPr>
          </a:p>
          <a:p>
            <a:pPr>
              <a:lnSpc>
                <a:spcPct val="100000"/>
              </a:lnSpc>
            </a:pPr>
            <a:r>
              <a:rPr lang="vi-VN" sz="2200" dirty="0">
                <a:latin typeface="Times New Roman" panose="02020603050405020304" pitchFamily="18" charset="0"/>
                <a:cs typeface="Times New Roman" panose="02020603050405020304" pitchFamily="18" charset="0"/>
              </a:rPr>
              <a:t>Phát triển nền y học khoa học, dân tộc và đại chúng</a:t>
            </a:r>
            <a:r>
              <a:rPr lang="en-US" sz="2200" dirty="0">
                <a:latin typeface="Times New Roman" panose="02020603050405020304" pitchFamily="18" charset="0"/>
                <a:cs typeface="Times New Roman" panose="02020603050405020304" pitchFamily="18" charset="0"/>
              </a:rPr>
              <a:t>.</a:t>
            </a:r>
          </a:p>
          <a:p>
            <a:pPr>
              <a:lnSpc>
                <a:spcPct val="100000"/>
              </a:lnSpc>
            </a:pP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tế</a:t>
            </a:r>
            <a:r>
              <a:rPr lang="en-US" sz="2200" dirty="0">
                <a:latin typeface="Times New Roman" panose="02020603050405020304" pitchFamily="18" charset="0"/>
                <a:cs typeface="Times New Roman" panose="02020603050405020304" pitchFamily="18" charset="0"/>
              </a:rPr>
              <a:t>.</a:t>
            </a:r>
          </a:p>
          <a:p>
            <a:pPr>
              <a:lnSpc>
                <a:spcPct val="100000"/>
              </a:lnSpc>
            </a:pPr>
            <a:r>
              <a:rPr lang="vi-VN" sz="2200" dirty="0">
                <a:latin typeface="Times New Roman" panose="02020603050405020304" pitchFamily="18" charset="0"/>
                <a:cs typeface="Times New Roman" panose="02020603050405020304" pitchFamily="18" charset="0"/>
              </a:rPr>
              <a:t>Xây dựng đội ngũ cán bộ y tế</a:t>
            </a:r>
            <a:r>
              <a:rPr lang="en-US" sz="2200" dirty="0">
                <a:latin typeface="Times New Roman" panose="02020603050405020304" pitchFamily="18" charset="0"/>
                <a:cs typeface="Times New Roman" panose="02020603050405020304" pitchFamily="18" charset="0"/>
              </a:rPr>
              <a:t>.</a:t>
            </a:r>
          </a:p>
          <a:p>
            <a:pPr>
              <a:lnSpc>
                <a:spcPct val="100000"/>
              </a:lnSpc>
            </a:pPr>
            <a:r>
              <a:rPr lang="vi-VN" sz="2200" dirty="0">
                <a:latin typeface="Times New Roman" panose="02020603050405020304" pitchFamily="18" charset="0"/>
                <a:cs typeface="Times New Roman" panose="02020603050405020304" pitchFamily="18" charset="0"/>
              </a:rPr>
              <a:t>Nâng cao năng lực cạnh tranh trong chuỗi sản xuất, cung ứng dược phẩm, dịch vụ y tế</a:t>
            </a:r>
            <a:endParaRPr lang="en-US" sz="2200" dirty="0">
              <a:latin typeface="Times New Roman" panose="02020603050405020304" pitchFamily="18" charset="0"/>
              <a:cs typeface="Times New Roman" panose="02020603050405020304" pitchFamily="18" charset="0"/>
            </a:endParaRPr>
          </a:p>
          <a:p>
            <a:pPr>
              <a:lnSpc>
                <a:spcPct val="100000"/>
              </a:lnSpc>
            </a:pPr>
            <a:endParaRPr lang="en-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742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CCD3-EDF0-68DE-810E-522CE346CE80}"/>
              </a:ext>
            </a:extLst>
          </p:cNvPr>
          <p:cNvSpPr>
            <a:spLocks noGrp="1"/>
          </p:cNvSpPr>
          <p:nvPr>
            <p:ph type="title"/>
          </p:nvPr>
        </p:nvSpPr>
        <p:spPr>
          <a:xfrm>
            <a:off x="1451578" y="1215336"/>
            <a:ext cx="9603275" cy="1049235"/>
          </a:xfrm>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III. </a:t>
            </a:r>
            <a:r>
              <a:rPr lang="en-US" sz="3200" dirty="0" err="1">
                <a:solidFill>
                  <a:srgbClr val="C00000"/>
                </a:solidFill>
                <a:effectLst/>
                <a:latin typeface="Times New Roman" panose="02020603050405020304" pitchFamily="18" charset="0"/>
                <a:cs typeface="Times New Roman" panose="02020603050405020304" pitchFamily="18" charset="0"/>
              </a:rPr>
              <a:t>Nhiệm</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vụ</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và</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giải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pháp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chủ</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yếu</a:t>
            </a:r>
            <a:r>
              <a:rPr lang="en-US" sz="3200" dirty="0">
                <a:solidFill>
                  <a:srgbClr val="C00000"/>
                </a:solidFill>
                <a:effectLst/>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272E50-F2AA-6CFD-C952-27C35BF4FBBC}"/>
              </a:ext>
            </a:extLst>
          </p:cNvPr>
          <p:cNvSpPr>
            <a:spLocks noGrp="1"/>
          </p:cNvSpPr>
          <p:nvPr>
            <p:ph idx="1"/>
          </p:nvPr>
        </p:nvSpPr>
        <p:spPr/>
        <p:txBody>
          <a:bodyPr>
            <a:noAutofit/>
          </a:bodyPr>
          <a:lstStyle/>
          <a:p>
            <a:pPr marL="457200" indent="-457200">
              <a:buAutoNum type="arabicPeriod"/>
            </a:pPr>
            <a:r>
              <a:rPr lang="en-US" sz="2200" b="1" dirty="0" err="1">
                <a:solidFill>
                  <a:srgbClr val="C00000"/>
                </a:solidFill>
                <a:latin typeface="Times New Roman" panose="02020603050405020304" pitchFamily="18" charset="0"/>
                <a:cs typeface="Times New Roman" panose="02020603050405020304" pitchFamily="18" charset="0"/>
              </a:rPr>
              <a:t>Tăng</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cường</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sự</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lãnh</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đạo</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của</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Đảng</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quản</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lý</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của</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Nhà</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nước</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phát</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huy</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sự</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tham</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gia</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của</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Mặt</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trận</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Tổ</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quốc</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Việt</a:t>
            </a:r>
            <a:r>
              <a:rPr lang="en-US" sz="2200" b="1" dirty="0">
                <a:solidFill>
                  <a:srgbClr val="C00000"/>
                </a:solidFill>
                <a:latin typeface="Times New Roman" panose="02020603050405020304" pitchFamily="18" charset="0"/>
                <a:cs typeface="Times New Roman" panose="02020603050405020304" pitchFamily="18" charset="0"/>
              </a:rPr>
              <a:t> Nam, </a:t>
            </a:r>
            <a:r>
              <a:rPr lang="en-US" sz="2200" b="1" dirty="0" err="1">
                <a:solidFill>
                  <a:srgbClr val="C00000"/>
                </a:solidFill>
                <a:latin typeface="Times New Roman" panose="02020603050405020304" pitchFamily="18" charset="0"/>
                <a:cs typeface="Times New Roman" panose="02020603050405020304" pitchFamily="18" charset="0"/>
              </a:rPr>
              <a:t>các</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đoàn</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thể</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chính</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trị</a:t>
            </a:r>
            <a:r>
              <a:rPr lang="en-US" sz="2200" b="1" dirty="0">
                <a:solidFill>
                  <a:srgbClr val="C00000"/>
                </a:solidFill>
                <a:latin typeface="Times New Roman" panose="02020603050405020304" pitchFamily="18" charset="0"/>
                <a:cs typeface="Times New Roman" panose="02020603050405020304" pitchFamily="18" charset="0"/>
              </a:rPr>
              <a:t> - </a:t>
            </a:r>
            <a:r>
              <a:rPr lang="en-US" sz="2200" b="1" dirty="0" err="1">
                <a:solidFill>
                  <a:srgbClr val="C00000"/>
                </a:solidFill>
                <a:latin typeface="Times New Roman" panose="02020603050405020304" pitchFamily="18" charset="0"/>
                <a:cs typeface="Times New Roman" panose="02020603050405020304" pitchFamily="18" charset="0"/>
              </a:rPr>
              <a:t>xã</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hội</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và</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của</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toàn</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xã</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hội</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trong</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bảo</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vệ</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chăm</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sóc</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và</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nâng</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cao</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sức</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khoẻ</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nhân</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dân</a:t>
            </a:r>
            <a:endParaRPr lang="en-US" sz="2200" b="1" dirty="0">
              <a:solidFill>
                <a:srgbClr val="C0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a:t>
            </a:r>
            <a:r>
              <a:rPr lang="vi-VN" sz="2200" dirty="0">
                <a:latin typeface="Times New Roman" panose="02020603050405020304" pitchFamily="18" charset="0"/>
                <a:cs typeface="Times New Roman" panose="02020603050405020304" pitchFamily="18" charset="0"/>
              </a:rPr>
              <a:t>hiệm vụ ch</a:t>
            </a:r>
            <a:r>
              <a:rPr lang="en-US" sz="2200" dirty="0" err="1">
                <a:latin typeface="Times New Roman" panose="02020603050405020304" pitchFamily="18" charset="0"/>
                <a:cs typeface="Times New Roman" panose="02020603050405020304" pitchFamily="18" charset="0"/>
              </a:rPr>
              <a: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t>
            </a:r>
            <a:r>
              <a:rPr lang="vi-VN" sz="2200" dirty="0">
                <a:latin typeface="Times New Roman" panose="02020603050405020304" pitchFamily="18" charset="0"/>
                <a:cs typeface="Times New Roman" panose="02020603050405020304" pitchFamily="18" charset="0"/>
              </a:rPr>
              <a:t>ị quan trọng h</a:t>
            </a:r>
            <a:r>
              <a:rPr lang="en-US" sz="2200" dirty="0" err="1">
                <a:latin typeface="Times New Roman" panose="02020603050405020304" pitchFamily="18" charset="0"/>
                <a:cs typeface="Times New Roman" panose="02020603050405020304" pitchFamily="18" charset="0"/>
              </a:rPr>
              <a:t>àng</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ầu</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l</a:t>
            </a:r>
            <a:r>
              <a:rPr lang="vi-VN" sz="2200" dirty="0">
                <a:latin typeface="Times New Roman" panose="02020603050405020304" pitchFamily="18" charset="0"/>
                <a:cs typeface="Times New Roman" panose="02020603050405020304" pitchFamily="18" charset="0"/>
              </a:rPr>
              <a:t>ực, hiệu lực, hiệu quả quản l</a:t>
            </a: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nước</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m</a:t>
            </a:r>
            <a:r>
              <a:rPr lang="vi-VN" sz="2200" dirty="0">
                <a:latin typeface="Times New Roman" panose="02020603050405020304" pitchFamily="18" charset="0"/>
                <a:cs typeface="Times New Roman" panose="02020603050405020304" pitchFamily="18" charset="0"/>
              </a:rPr>
              <a:t>ục ti</a:t>
            </a:r>
            <a:r>
              <a:rPr lang="en-US" sz="2200" dirty="0" err="1">
                <a:latin typeface="Times New Roman" panose="02020603050405020304" pitchFamily="18" charset="0"/>
                <a:cs typeface="Times New Roman" panose="02020603050405020304" pitchFamily="18" charset="0"/>
              </a:rPr>
              <a:t>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a:t>
            </a:r>
            <a:r>
              <a:rPr lang="vi-VN" sz="2200" dirty="0">
                <a:latin typeface="Times New Roman" panose="02020603050405020304" pitchFamily="18" charset="0"/>
                <a:cs typeface="Times New Roman" panose="02020603050405020304" pitchFamily="18" charset="0"/>
              </a:rPr>
              <a:t>ỉ ti</a:t>
            </a:r>
            <a:r>
              <a:rPr lang="en-US" sz="2200" dirty="0" err="1">
                <a:latin typeface="Times New Roman" panose="02020603050405020304" pitchFamily="18" charset="0"/>
                <a:cs typeface="Times New Roman" panose="02020603050405020304" pitchFamily="18" charset="0"/>
              </a:rPr>
              <a:t>êu</a:t>
            </a:r>
            <a:r>
              <a:rPr lang="en-US" sz="2200" dirty="0">
                <a:latin typeface="Times New Roman" panose="02020603050405020304" pitchFamily="18" charset="0"/>
                <a:cs typeface="Times New Roman" panose="02020603050405020304" pitchFamily="18" charset="0"/>
              </a:rPr>
              <a:t> v</a:t>
            </a:r>
            <a:r>
              <a:rPr lang="vi-VN" sz="2200" dirty="0">
                <a:latin typeface="Times New Roman" panose="02020603050405020304" pitchFamily="18" charset="0"/>
                <a:cs typeface="Times New Roman" panose="02020603050405020304" pitchFamily="18" charset="0"/>
              </a:rPr>
              <a:t>ề y tế v</a:t>
            </a:r>
            <a:r>
              <a:rPr lang="en-US" sz="2200" dirty="0">
                <a:latin typeface="Times New Roman" panose="02020603050405020304" pitchFamily="18" charset="0"/>
                <a:cs typeface="Times New Roman" panose="02020603050405020304" pitchFamily="18" charset="0"/>
              </a:rPr>
              <a:t>à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lĩnh</a:t>
            </a:r>
            <a:r>
              <a:rPr lang="en-US" sz="2200" dirty="0">
                <a:latin typeface="Times New Roman" panose="02020603050405020304" pitchFamily="18" charset="0"/>
                <a:cs typeface="Times New Roman" panose="02020603050405020304" pitchFamily="18" charset="0"/>
              </a:rPr>
              <a:t> v</a:t>
            </a:r>
            <a:r>
              <a:rPr lang="vi-VN" sz="2200" dirty="0">
                <a:latin typeface="Times New Roman" panose="02020603050405020304" pitchFamily="18" charset="0"/>
                <a:cs typeface="Times New Roman" panose="02020603050405020304" pitchFamily="18" charset="0"/>
              </a:rPr>
              <a:t>ực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hưởng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khỏe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k</a:t>
            </a:r>
            <a:r>
              <a:rPr lang="vi-VN" sz="2200" dirty="0">
                <a:latin typeface="Times New Roman" panose="02020603050405020304" pitchFamily="18" charset="0"/>
                <a:cs typeface="Times New Roman" panose="02020603050405020304" pitchFamily="18" charset="0"/>
              </a:rPr>
              <a:t>ế hoạch ph</a:t>
            </a:r>
            <a:r>
              <a:rPr lang="en-US" sz="2200" dirty="0" err="1">
                <a:latin typeface="Times New Roman" panose="02020603050405020304" pitchFamily="18" charset="0"/>
                <a:cs typeface="Times New Roman" panose="02020603050405020304" pitchFamily="18" charset="0"/>
              </a:rPr>
              <a:t>át</a:t>
            </a:r>
            <a:r>
              <a:rPr lang="en-US" sz="2200" dirty="0">
                <a:latin typeface="Times New Roman" panose="02020603050405020304" pitchFamily="18" charset="0"/>
                <a:cs typeface="Times New Roman" panose="02020603050405020304" pitchFamily="18" charset="0"/>
              </a:rPr>
              <a:t> tri</a:t>
            </a:r>
            <a:r>
              <a:rPr lang="vi-VN" sz="2200" dirty="0">
                <a:latin typeface="Times New Roman" panose="02020603050405020304" pitchFamily="18" charset="0"/>
                <a:cs typeface="Times New Roman" panose="02020603050405020304" pitchFamily="18" charset="0"/>
              </a:rPr>
              <a:t>ển kinh tế - x</a:t>
            </a:r>
            <a:r>
              <a:rPr lang="en-US" sz="2200" dirty="0">
                <a:latin typeface="Times New Roman" panose="02020603050405020304" pitchFamily="18" charset="0"/>
                <a:cs typeface="Times New Roman" panose="02020603050405020304" pitchFamily="18" charset="0"/>
              </a:rPr>
              <a:t>ã h</a:t>
            </a:r>
            <a:r>
              <a:rPr lang="vi-VN" sz="2200" dirty="0">
                <a:latin typeface="Times New Roman" panose="02020603050405020304" pitchFamily="18" charset="0"/>
                <a:cs typeface="Times New Roman" panose="02020603050405020304" pitchFamily="18" charset="0"/>
              </a:rPr>
              <a:t>ội của c</a:t>
            </a:r>
            <a:r>
              <a:rPr lang="en-US" sz="2200" dirty="0" err="1">
                <a:latin typeface="Times New Roman" panose="02020603050405020304" pitchFamily="18" charset="0"/>
                <a:cs typeface="Times New Roman" panose="02020603050405020304" pitchFamily="18" charset="0"/>
              </a:rPr>
              <a: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c</a:t>
            </a:r>
            <a:r>
              <a:rPr lang="vi-VN" sz="2200" dirty="0">
                <a:latin typeface="Times New Roman" panose="02020603050405020304" pitchFamily="18" charset="0"/>
                <a:cs typeface="Times New Roman" panose="02020603050405020304" pitchFamily="18" charset="0"/>
              </a:rPr>
              <a:t>ấp. </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Tăng cường gi</a:t>
            </a:r>
            <a:r>
              <a:rPr lang="en-US" sz="2200" dirty="0" err="1">
                <a:latin typeface="Times New Roman" panose="02020603050405020304" pitchFamily="18" charset="0"/>
                <a:cs typeface="Times New Roman" panose="02020603050405020304" pitchFamily="18" charset="0"/>
              </a:rPr>
              <a:t>ám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a:t>
            </a:r>
            <a:r>
              <a:rPr lang="vi-VN" sz="2200" dirty="0">
                <a:latin typeface="Times New Roman" panose="02020603050405020304" pitchFamily="18" charset="0"/>
                <a:cs typeface="Times New Roman" panose="02020603050405020304" pitchFamily="18" charset="0"/>
              </a:rPr>
              <a:t>ểm tra, thanh tra</a:t>
            </a:r>
            <a:r>
              <a:rPr lang="en-US" sz="2200" dirty="0">
                <a:latin typeface="Times New Roman" panose="02020603050405020304" pitchFamily="18" charset="0"/>
                <a:cs typeface="Times New Roman" panose="02020603050405020304" pitchFamily="18" charset="0"/>
              </a:rPr>
              <a:t>.</a:t>
            </a:r>
          </a:p>
          <a:p>
            <a:endParaRPr lang="en-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45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289DC-B13B-4418-3E92-F55BAC4A3B41}"/>
              </a:ext>
            </a:extLst>
          </p:cNvPr>
          <p:cNvSpPr>
            <a:spLocks noGrp="1"/>
          </p:cNvSpPr>
          <p:nvPr>
            <p:ph idx="1"/>
          </p:nvPr>
        </p:nvSpPr>
        <p:spPr/>
        <p:txBody>
          <a:bodyPr>
            <a:noAutofit/>
          </a:bodyPr>
          <a:lstStyle/>
          <a:p>
            <a:r>
              <a:rPr lang="en-US" sz="2300" dirty="0" err="1">
                <a:latin typeface="Times New Roman" panose="02020603050405020304" pitchFamily="18" charset="0"/>
                <a:cs typeface="Times New Roman" panose="02020603050405020304" pitchFamily="18" charset="0"/>
              </a:rPr>
              <a:t>Phát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huy</a:t>
            </a:r>
            <a:r>
              <a:rPr lang="en-US" sz="2300" dirty="0">
                <a:latin typeface="Times New Roman" panose="02020603050405020304" pitchFamily="18" charset="0"/>
                <a:cs typeface="Times New Roman" panose="02020603050405020304" pitchFamily="18" charset="0"/>
              </a:rPr>
              <a:t> m</a:t>
            </a:r>
            <a:r>
              <a:rPr lang="vi-VN" sz="2300" dirty="0">
                <a:latin typeface="Times New Roman" panose="02020603050405020304" pitchFamily="18" charset="0"/>
                <a:cs typeface="Times New Roman" panose="02020603050405020304" pitchFamily="18" charset="0"/>
              </a:rPr>
              <a:t>ạnh mẽ vai tr</a:t>
            </a:r>
            <a:r>
              <a:rPr lang="en-US" sz="2300" dirty="0">
                <a:latin typeface="Times New Roman" panose="02020603050405020304" pitchFamily="18" charset="0"/>
                <a:cs typeface="Times New Roman" panose="02020603050405020304" pitchFamily="18" charset="0"/>
              </a:rPr>
              <a:t>ò c</a:t>
            </a:r>
            <a:r>
              <a:rPr lang="vi-VN" sz="2300" dirty="0">
                <a:latin typeface="Times New Roman" panose="02020603050405020304" pitchFamily="18" charset="0"/>
                <a:cs typeface="Times New Roman" panose="02020603050405020304" pitchFamily="18" charset="0"/>
              </a:rPr>
              <a:t>ủa Mặt trận Tổ quốc Việt Nam, c</a:t>
            </a:r>
            <a:r>
              <a:rPr lang="en-US" sz="2300" dirty="0" err="1">
                <a:latin typeface="Times New Roman" panose="02020603050405020304" pitchFamily="18" charset="0"/>
                <a:cs typeface="Times New Roman" panose="02020603050405020304" pitchFamily="18" charset="0"/>
              </a:rPr>
              <a: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a:t>
            </a:r>
            <a:r>
              <a:rPr lang="vi-VN" sz="2300" dirty="0">
                <a:latin typeface="Times New Roman" panose="02020603050405020304" pitchFamily="18" charset="0"/>
                <a:cs typeface="Times New Roman" panose="02020603050405020304" pitchFamily="18" charset="0"/>
              </a:rPr>
              <a:t>ể v</a:t>
            </a:r>
            <a:r>
              <a:rPr lang="en-US" sz="2300" dirty="0">
                <a:latin typeface="Times New Roman" panose="02020603050405020304" pitchFamily="18" charset="0"/>
                <a:cs typeface="Times New Roman" panose="02020603050405020304" pitchFamily="18" charset="0"/>
              </a:rPr>
              <a:t>à c</a:t>
            </a:r>
            <a:r>
              <a:rPr lang="vi-VN" sz="2300" dirty="0">
                <a:latin typeface="Times New Roman" panose="02020603050405020304" pitchFamily="18" charset="0"/>
                <a:cs typeface="Times New Roman" panose="02020603050405020304" pitchFamily="18" charset="0"/>
              </a:rPr>
              <a:t>ủa cả cộng đồng </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Phân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nhi</a:t>
            </a:r>
            <a:r>
              <a:rPr lang="vi-VN" sz="2300" dirty="0">
                <a:latin typeface="Times New Roman" panose="02020603050405020304" pitchFamily="18" charset="0"/>
                <a:cs typeface="Times New Roman" panose="02020603050405020304" pitchFamily="18" charset="0"/>
              </a:rPr>
              <a:t>ệm cụ thể, r</a:t>
            </a:r>
            <a:r>
              <a:rPr lang="en-US" sz="2300" dirty="0">
                <a:latin typeface="Times New Roman" panose="02020603050405020304" pitchFamily="18" charset="0"/>
                <a:cs typeface="Times New Roman" panose="02020603050405020304" pitchFamily="18" charset="0"/>
              </a:rPr>
              <a:t>õ </a:t>
            </a:r>
            <a:r>
              <a:rPr lang="en-US" sz="2300" dirty="0" err="1">
                <a:latin typeface="Times New Roman" panose="02020603050405020304" pitchFamily="18" charset="0"/>
                <a:cs typeface="Times New Roman" panose="02020603050405020304" pitchFamily="18" charset="0"/>
              </a:rPr>
              <a:t>ràng</a:t>
            </a:r>
            <a:r>
              <a:rPr lang="en-US" sz="2300" dirty="0">
                <a:latin typeface="Times New Roman" panose="02020603050405020304" pitchFamily="18" charset="0"/>
                <a:cs typeface="Times New Roman" panose="02020603050405020304" pitchFamily="18" charset="0"/>
              </a:rPr>
              <a:t> đ</a:t>
            </a:r>
            <a:r>
              <a:rPr lang="vi-VN" sz="2300" dirty="0">
                <a:latin typeface="Times New Roman" panose="02020603050405020304" pitchFamily="18" charset="0"/>
                <a:cs typeface="Times New Roman" panose="02020603050405020304" pitchFamily="18" charset="0"/>
              </a:rPr>
              <a:t>ối với từng ng</a:t>
            </a:r>
            <a:r>
              <a:rPr lang="en-US" sz="2300" dirty="0" err="1">
                <a:latin typeface="Times New Roman" panose="02020603050405020304" pitchFamily="18" charset="0"/>
                <a:cs typeface="Times New Roman" panose="02020603050405020304" pitchFamily="18" charset="0"/>
              </a:rPr>
              <a:t>ành</a:t>
            </a:r>
            <a:r>
              <a:rPr lang="en-US" sz="2300" dirty="0">
                <a:latin typeface="Times New Roman" panose="02020603050405020304" pitchFamily="18" charset="0"/>
                <a:cs typeface="Times New Roman" panose="02020603050405020304" pitchFamily="18" charset="0"/>
              </a:rPr>
              <a:t>, t</a:t>
            </a:r>
            <a:r>
              <a:rPr lang="vi-VN" sz="2300" dirty="0">
                <a:latin typeface="Times New Roman" panose="02020603050405020304" pitchFamily="18" charset="0"/>
                <a:cs typeface="Times New Roman" panose="02020603050405020304" pitchFamily="18" charset="0"/>
              </a:rPr>
              <a:t>ừng cơ quan, đo</a:t>
            </a:r>
            <a:r>
              <a:rPr lang="en-US" sz="2300" dirty="0" err="1">
                <a:latin typeface="Times New Roman" panose="02020603050405020304" pitchFamily="18" charset="0"/>
                <a:cs typeface="Times New Roman" panose="02020603050405020304" pitchFamily="18" charset="0"/>
              </a:rPr>
              <a:t>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a:t>
            </a:r>
            <a:r>
              <a:rPr lang="vi-VN" sz="2300" dirty="0">
                <a:latin typeface="Times New Roman" panose="02020603050405020304" pitchFamily="18" charset="0"/>
                <a:cs typeface="Times New Roman" panose="02020603050405020304" pitchFamily="18" charset="0"/>
              </a:rPr>
              <a:t>ể </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Đ</a:t>
            </a:r>
            <a:r>
              <a:rPr lang="vi-VN" sz="2300" dirty="0">
                <a:latin typeface="Times New Roman" panose="02020603050405020304" pitchFamily="18" charset="0"/>
                <a:cs typeface="Times New Roman" panose="02020603050405020304" pitchFamily="18" charset="0"/>
              </a:rPr>
              <a:t>ổi mới v</a:t>
            </a:r>
            <a:r>
              <a:rPr lang="en-US" sz="2300" dirty="0">
                <a:latin typeface="Times New Roman" panose="02020603050405020304" pitchFamily="18" charset="0"/>
                <a:cs typeface="Times New Roman" panose="02020603050405020304" pitchFamily="18" charset="0"/>
              </a:rPr>
              <a:t>à </a:t>
            </a:r>
            <a:r>
              <a:rPr lang="en-US" sz="2300" dirty="0" err="1">
                <a:latin typeface="Times New Roman" panose="02020603050405020304" pitchFamily="18" charset="0"/>
                <a:cs typeface="Times New Roman" panose="02020603050405020304" pitchFamily="18" charset="0"/>
              </a:rPr>
              <a:t>nâng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hi</a:t>
            </a:r>
            <a:r>
              <a:rPr lang="vi-VN" sz="2300" dirty="0">
                <a:latin typeface="Times New Roman" panose="02020603050405020304" pitchFamily="18" charset="0"/>
                <a:cs typeface="Times New Roman" panose="02020603050405020304" pitchFamily="18" charset="0"/>
              </a:rPr>
              <a:t>ệu quả c</a:t>
            </a:r>
            <a:r>
              <a:rPr lang="en-US" sz="2300" dirty="0" err="1">
                <a:latin typeface="Times New Roman" panose="02020603050405020304" pitchFamily="18" charset="0"/>
                <a:cs typeface="Times New Roman" panose="02020603050405020304" pitchFamily="18" charset="0"/>
              </a:rPr>
              <a:t>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truy</a:t>
            </a:r>
            <a:r>
              <a:rPr lang="vi-VN" sz="2300" dirty="0">
                <a:latin typeface="Times New Roman" panose="02020603050405020304" pitchFamily="18" charset="0"/>
                <a:cs typeface="Times New Roman" panose="02020603050405020304" pitchFamily="18" charset="0"/>
              </a:rPr>
              <a:t>ền, c</a:t>
            </a:r>
            <a:r>
              <a:rPr lang="en-US" sz="2300" dirty="0" err="1">
                <a:latin typeface="Times New Roman" panose="02020603050405020304" pitchFamily="18" charset="0"/>
                <a:cs typeface="Times New Roman" panose="02020603050405020304" pitchFamily="18" charset="0"/>
              </a:rPr>
              <a: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đua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cu</a:t>
            </a:r>
            <a:r>
              <a:rPr lang="vi-VN" sz="2300" dirty="0">
                <a:latin typeface="Times New Roman" panose="02020603050405020304" pitchFamily="18" charset="0"/>
                <a:cs typeface="Times New Roman" panose="02020603050405020304" pitchFamily="18" charset="0"/>
              </a:rPr>
              <a:t>ộc vận động c</a:t>
            </a:r>
            <a:r>
              <a:rPr lang="en-US" sz="2300" dirty="0">
                <a:latin typeface="Times New Roman" panose="02020603050405020304" pitchFamily="18" charset="0"/>
                <a:cs typeface="Times New Roman" panose="02020603050405020304" pitchFamily="18" charset="0"/>
              </a:rPr>
              <a:t>ó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n</a:t>
            </a:r>
            <a:r>
              <a:rPr lang="vi-VN" sz="2300" dirty="0">
                <a:latin typeface="Times New Roman" panose="02020603050405020304" pitchFamily="18" charset="0"/>
                <a:cs typeface="Times New Roman" panose="02020603050405020304" pitchFamily="18" charset="0"/>
              </a:rPr>
              <a:t>ội dung, ti</a:t>
            </a:r>
            <a:r>
              <a:rPr lang="en-US" sz="2300" dirty="0" err="1">
                <a:latin typeface="Times New Roman" panose="02020603050405020304" pitchFamily="18" charset="0"/>
                <a:cs typeface="Times New Roman" panose="02020603050405020304" pitchFamily="18" charset="0"/>
              </a:rPr>
              <a:t>êu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quan</a:t>
            </a:r>
            <a:r>
              <a:rPr lang="en-US" sz="2300" dirty="0">
                <a:latin typeface="Times New Roman" panose="02020603050405020304" pitchFamily="18" charset="0"/>
                <a:cs typeface="Times New Roman" panose="02020603050405020304" pitchFamily="18" charset="0"/>
              </a:rPr>
              <a:t> t</a:t>
            </a:r>
            <a:r>
              <a:rPr lang="vi-VN" sz="2300" dirty="0">
                <a:latin typeface="Times New Roman" panose="02020603050405020304" pitchFamily="18" charset="0"/>
                <a:cs typeface="Times New Roman" panose="02020603050405020304" pitchFamily="18" charset="0"/>
              </a:rPr>
              <a:t>ới c</a:t>
            </a:r>
            <a:r>
              <a:rPr lang="en-US" sz="2300" dirty="0" err="1">
                <a:latin typeface="Times New Roman" panose="02020603050405020304" pitchFamily="18" charset="0"/>
                <a:cs typeface="Times New Roman" panose="02020603050405020304" pitchFamily="18" charset="0"/>
              </a:rPr>
              <a:t>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tác</a:t>
            </a:r>
            <a:r>
              <a:rPr lang="en-US" sz="2300" dirty="0">
                <a:latin typeface="Times New Roman" panose="02020603050405020304" pitchFamily="18" charset="0"/>
                <a:cs typeface="Times New Roman" panose="02020603050405020304" pitchFamily="18" charset="0"/>
              </a:rPr>
              <a:t> b</a:t>
            </a:r>
            <a:r>
              <a:rPr lang="vi-VN" sz="2300" dirty="0">
                <a:latin typeface="Times New Roman" panose="02020603050405020304" pitchFamily="18" charset="0"/>
                <a:cs typeface="Times New Roman" panose="02020603050405020304" pitchFamily="18" charset="0"/>
              </a:rPr>
              <a:t>ảo vệ, chăm s</a:t>
            </a:r>
            <a:r>
              <a:rPr lang="en-US" sz="2300" dirty="0" err="1">
                <a:latin typeface="Times New Roman" panose="02020603050405020304" pitchFamily="18" charset="0"/>
                <a:cs typeface="Times New Roman" panose="02020603050405020304" pitchFamily="18" charset="0"/>
              </a:rPr>
              <a:t>óc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nâng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s</a:t>
            </a:r>
            <a:r>
              <a:rPr lang="vi-VN" sz="2300" dirty="0">
                <a:latin typeface="Times New Roman" panose="02020603050405020304" pitchFamily="18" charset="0"/>
                <a:cs typeface="Times New Roman" panose="02020603050405020304" pitchFamily="18" charset="0"/>
              </a:rPr>
              <a:t>ức khoẻ</a:t>
            </a:r>
            <a:endParaRPr lang="en-US" sz="2300" dirty="0">
              <a:latin typeface="Times New Roman" panose="02020603050405020304" pitchFamily="18" charset="0"/>
              <a:cs typeface="Times New Roman" panose="02020603050405020304" pitchFamily="18" charset="0"/>
            </a:endParaRPr>
          </a:p>
          <a:p>
            <a:r>
              <a:rPr lang="vi-VN" sz="2300" dirty="0">
                <a:latin typeface="Times New Roman" panose="02020603050405020304" pitchFamily="18" charset="0"/>
                <a:cs typeface="Times New Roman" panose="02020603050405020304" pitchFamily="18" charset="0"/>
              </a:rPr>
              <a:t>Ph</a:t>
            </a:r>
            <a:r>
              <a:rPr lang="en-US" sz="2300" dirty="0" err="1">
                <a:latin typeface="Times New Roman" panose="02020603050405020304" pitchFamily="18" charset="0"/>
                <a:cs typeface="Times New Roman" panose="02020603050405020304" pitchFamily="18" charset="0"/>
              </a:rPr>
              <a:t>át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vai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trò</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giám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sát</a:t>
            </a:r>
            <a:r>
              <a:rPr lang="en-US" sz="2300" dirty="0">
                <a:latin typeface="Times New Roman" panose="02020603050405020304" pitchFamily="18" charset="0"/>
                <a:cs typeface="Times New Roman" panose="02020603050405020304" pitchFamily="18" charset="0"/>
              </a:rPr>
              <a:t> c</a:t>
            </a:r>
            <a:r>
              <a:rPr lang="vi-VN" sz="2300" dirty="0">
                <a:latin typeface="Times New Roman" panose="02020603050405020304" pitchFamily="18" charset="0"/>
                <a:cs typeface="Times New Roman" panose="02020603050405020304" pitchFamily="18" charset="0"/>
              </a:rPr>
              <a:t>ủa nh</a:t>
            </a:r>
            <a:r>
              <a:rPr lang="en-US" sz="2300" dirty="0" err="1">
                <a:latin typeface="Times New Roman" panose="02020603050405020304" pitchFamily="18" charset="0"/>
                <a:cs typeface="Times New Roman" panose="02020603050405020304" pitchFamily="18" charset="0"/>
              </a:rPr>
              <a:t>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a:t>
            </a:r>
          </a:p>
          <a:p>
            <a:endParaRPr lang="en-VN" sz="23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D73BE29-2F84-6D0E-C0C2-16D0CA9BF65C}"/>
              </a:ext>
            </a:extLst>
          </p:cNvPr>
          <p:cNvSpPr>
            <a:spLocks noGrp="1"/>
          </p:cNvSpPr>
          <p:nvPr>
            <p:ph type="title"/>
          </p:nvPr>
        </p:nvSpPr>
        <p:spPr>
          <a:xfrm>
            <a:off x="1451578" y="1215336"/>
            <a:ext cx="9603275" cy="1049235"/>
          </a:xfrm>
        </p:spPr>
        <p:txBody>
          <a:bodyPr/>
          <a:lstStyle/>
          <a:p>
            <a:r>
              <a:rPr lang="en-US" sz="3200" dirty="0">
                <a:solidFill>
                  <a:srgbClr val="C00000"/>
                </a:solidFill>
                <a:effectLst/>
                <a:latin typeface="Times New Roman" panose="02020603050405020304" pitchFamily="18" charset="0"/>
                <a:cs typeface="Times New Roman" panose="02020603050405020304" pitchFamily="18" charset="0"/>
              </a:rPr>
              <a:t>III. </a:t>
            </a:r>
            <a:r>
              <a:rPr lang="en-US" sz="3200" dirty="0" err="1">
                <a:solidFill>
                  <a:srgbClr val="C00000"/>
                </a:solidFill>
                <a:effectLst/>
                <a:latin typeface="Times New Roman" panose="02020603050405020304" pitchFamily="18" charset="0"/>
                <a:cs typeface="Times New Roman" panose="02020603050405020304" pitchFamily="18" charset="0"/>
              </a:rPr>
              <a:t>Nhiệm</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vụ</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và</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giải</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pháp</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chủ</a:t>
            </a:r>
            <a:r>
              <a:rPr lang="en-US" sz="3200" dirty="0">
                <a:solidFill>
                  <a:srgbClr val="C00000"/>
                </a:solidFill>
                <a:effectLst/>
                <a:latin typeface="Times New Roman" panose="02020603050405020304" pitchFamily="18" charset="0"/>
                <a:cs typeface="Times New Roman" panose="02020603050405020304" pitchFamily="18" charset="0"/>
              </a:rPr>
              <a:t> </a:t>
            </a:r>
            <a:r>
              <a:rPr lang="en-US" sz="3200" dirty="0" err="1">
                <a:solidFill>
                  <a:srgbClr val="C00000"/>
                </a:solidFill>
                <a:effectLst/>
                <a:latin typeface="Times New Roman" panose="02020603050405020304" pitchFamily="18" charset="0"/>
                <a:cs typeface="Times New Roman" panose="02020603050405020304" pitchFamily="18" charset="0"/>
              </a:rPr>
              <a:t>yếu</a:t>
            </a:r>
            <a:r>
              <a:rPr lang="en-US" sz="3200" dirty="0">
                <a:solidFill>
                  <a:srgbClr val="C00000"/>
                </a:solidFill>
                <a:effectLst/>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87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84BD3-D2B2-D7E9-D70B-2E4957CEFCA3}"/>
              </a:ext>
            </a:extLst>
          </p:cNvPr>
          <p:cNvSpPr>
            <a:spLocks noGrp="1"/>
          </p:cNvSpPr>
          <p:nvPr>
            <p:ph idx="1"/>
          </p:nvPr>
        </p:nvSpPr>
        <p:spPr/>
        <p:txBody>
          <a:bodyPr>
            <a:normAutofit fontScale="92500" lnSpcReduction="10000"/>
          </a:bodyPr>
          <a:lstStyle/>
          <a:p>
            <a:pPr marL="0" indent="0">
              <a:buNone/>
            </a:pPr>
            <a:r>
              <a:rPr lang="en-US" sz="2400" b="1" dirty="0">
                <a:solidFill>
                  <a:srgbClr val="C00000"/>
                </a:solidFill>
                <a:effectLst/>
                <a:latin typeface="Times New Roman" panose="02020603050405020304" pitchFamily="18" charset="0"/>
                <a:cs typeface="Times New Roman" panose="02020603050405020304" pitchFamily="18" charset="0"/>
              </a:rPr>
              <a:t>2. </a:t>
            </a:r>
            <a:r>
              <a:rPr lang="en-US" sz="2400" b="1" dirty="0" err="1">
                <a:solidFill>
                  <a:srgbClr val="C00000"/>
                </a:solidFill>
                <a:effectLst/>
                <a:latin typeface="Times New Roman" panose="02020603050405020304" pitchFamily="18" charset="0"/>
                <a:cs typeface="Times New Roman" panose="02020603050405020304" pitchFamily="18" charset="0"/>
              </a:rPr>
              <a:t>Nâng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cao</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sức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khoẻ</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nhân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dân</a:t>
            </a:r>
            <a:endParaRPr lang="en-US" sz="2200" b="1" dirty="0" err="1">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ận thức, thay đổi h</a:t>
            </a:r>
            <a:r>
              <a:rPr lang="en-US" sz="2200" dirty="0" err="1">
                <a:latin typeface="Times New Roman" panose="02020603050405020304" pitchFamily="18" charset="0"/>
                <a:cs typeface="Times New Roman" panose="02020603050405020304" pitchFamily="18" charset="0"/>
              </a:rPr>
              <a:t>ành</a:t>
            </a:r>
            <a:r>
              <a:rPr lang="en-US" sz="2200" dirty="0">
                <a:latin typeface="Times New Roman" panose="02020603050405020304" pitchFamily="18" charset="0"/>
                <a:cs typeface="Times New Roman" panose="02020603050405020304" pitchFamily="18" charset="0"/>
              </a:rPr>
              <a:t> vi, đ</a:t>
            </a:r>
            <a:r>
              <a:rPr lang="vi-VN" sz="2200" dirty="0">
                <a:latin typeface="Times New Roman" panose="02020603050405020304" pitchFamily="18" charset="0"/>
                <a:cs typeface="Times New Roman" panose="02020603050405020304" pitchFamily="18" charset="0"/>
              </a:rPr>
              <a:t>ề cao tr</a:t>
            </a:r>
            <a:r>
              <a:rPr lang="en-US" sz="2200" dirty="0" err="1">
                <a:latin typeface="Times New Roman" panose="02020603050405020304" pitchFamily="18" charset="0"/>
                <a:cs typeface="Times New Roman" panose="02020603050405020304" pitchFamily="18" charset="0"/>
              </a:rPr>
              <a:t>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a:t>
            </a:r>
            <a:r>
              <a:rPr lang="vi-VN" sz="2200" dirty="0">
                <a:latin typeface="Times New Roman" panose="02020603050405020304" pitchFamily="18" charset="0"/>
                <a:cs typeface="Times New Roman" panose="02020603050405020304" pitchFamily="18" charset="0"/>
              </a:rPr>
              <a:t>ệm của cả hệ thống ch</a:t>
            </a:r>
            <a:r>
              <a:rPr lang="en-US" sz="2200" dirty="0" err="1">
                <a:latin typeface="Times New Roman" panose="02020603050405020304" pitchFamily="18" charset="0"/>
                <a:cs typeface="Times New Roman" panose="02020603050405020304" pitchFamily="18" charset="0"/>
              </a:rPr>
              <a: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t>
            </a:r>
            <a:r>
              <a:rPr lang="vi-VN" sz="2200" dirty="0">
                <a:latin typeface="Times New Roman" panose="02020603050405020304" pitchFamily="18" charset="0"/>
                <a:cs typeface="Times New Roman" panose="02020603050405020304" pitchFamily="18" charset="0"/>
              </a:rPr>
              <a:t>ị, to</a:t>
            </a:r>
            <a:r>
              <a:rPr lang="en-US" sz="2200" dirty="0" err="1">
                <a:latin typeface="Times New Roman" panose="02020603050405020304" pitchFamily="18" charset="0"/>
                <a:cs typeface="Times New Roman" panose="02020603050405020304" pitchFamily="18" charset="0"/>
              </a:rPr>
              <a:t>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xã</a:t>
            </a:r>
            <a:r>
              <a:rPr lang="en-US" sz="2200" dirty="0">
                <a:latin typeface="Times New Roman" panose="02020603050405020304" pitchFamily="18" charset="0"/>
                <a:cs typeface="Times New Roman" panose="02020603050405020304" pitchFamily="18" charset="0"/>
              </a:rPr>
              <a:t> h</a:t>
            </a:r>
            <a:r>
              <a:rPr lang="vi-VN" sz="2200" dirty="0">
                <a:latin typeface="Times New Roman" panose="02020603050405020304" pitchFamily="18" charset="0"/>
                <a:cs typeface="Times New Roman" panose="02020603050405020304" pitchFamily="18" charset="0"/>
              </a:rPr>
              <a:t>ội v</a:t>
            </a:r>
            <a:r>
              <a:rPr lang="en-US" sz="2200" dirty="0">
                <a:latin typeface="Times New Roman" panose="02020603050405020304" pitchFamily="18" charset="0"/>
                <a:cs typeface="Times New Roman" panose="02020603050405020304" pitchFamily="18" charset="0"/>
              </a:rPr>
              <a:t>à c</a:t>
            </a:r>
            <a:r>
              <a:rPr lang="vi-VN" sz="2200" dirty="0">
                <a:latin typeface="Times New Roman" panose="02020603050405020304" pitchFamily="18" charset="0"/>
                <a:cs typeface="Times New Roman" panose="02020603050405020304" pitchFamily="18" charset="0"/>
              </a:rPr>
              <a:t>ủa mỗi người d</a:t>
            </a:r>
            <a:r>
              <a:rPr lang="en-US" sz="2200" dirty="0" err="1">
                <a:latin typeface="Times New Roman" panose="02020603050405020304" pitchFamily="18" charset="0"/>
                <a:cs typeface="Times New Roman" panose="02020603050405020304" pitchFamily="18" charset="0"/>
              </a:rPr>
              <a:t>ân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d</a:t>
            </a:r>
            <a:r>
              <a:rPr lang="vi-VN" sz="2200" dirty="0">
                <a:latin typeface="Times New Roman" panose="02020603050405020304" pitchFamily="18" charset="0"/>
                <a:cs typeface="Times New Roman" panose="02020603050405020304" pitchFamily="18" charset="0"/>
              </a:rPr>
              <a:t>ựng v</a:t>
            </a:r>
            <a:r>
              <a:rPr lang="en-US" sz="2200" dirty="0">
                <a:latin typeface="Times New Roman" panose="02020603050405020304" pitchFamily="18" charset="0"/>
                <a:cs typeface="Times New Roman" panose="02020603050405020304" pitchFamily="18" charset="0"/>
              </a:rPr>
              <a:t>à t</a:t>
            </a:r>
            <a:r>
              <a:rPr lang="vi-VN" sz="2200" dirty="0">
                <a:latin typeface="Times New Roman" panose="02020603050405020304" pitchFamily="18" charset="0"/>
                <a:cs typeface="Times New Roman" panose="02020603050405020304" pitchFamily="18" charset="0"/>
              </a:rPr>
              <a:t>ổ chức thực hiện đồng bộ c</a:t>
            </a:r>
            <a:r>
              <a:rPr lang="en-US" sz="2200" dirty="0" err="1">
                <a:latin typeface="Times New Roman" panose="02020603050405020304" pitchFamily="18" charset="0"/>
                <a:cs typeface="Times New Roman" panose="02020603050405020304" pitchFamily="18" charset="0"/>
              </a:rPr>
              <a:t>ác</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ề </a:t>
            </a:r>
            <a:r>
              <a:rPr lang="en-US" sz="2200" dirty="0" err="1">
                <a:latin typeface="Times New Roman" panose="02020603050405020304" pitchFamily="18" charset="0"/>
                <a:cs typeface="Times New Roman" panose="02020603050405020304" pitchFamily="18" charset="0"/>
              </a:rPr>
              <a:t>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v</a:t>
            </a:r>
            <a:r>
              <a:rPr lang="vi-VN" sz="2200" dirty="0">
                <a:latin typeface="Times New Roman" panose="02020603050405020304" pitchFamily="18" charset="0"/>
                <a:cs typeface="Times New Roman" panose="02020603050405020304" pitchFamily="18" charset="0"/>
              </a:rPr>
              <a:t>ề n</a:t>
            </a:r>
            <a:r>
              <a:rPr lang="en-US" sz="2200" dirty="0" err="1">
                <a:latin typeface="Times New Roman" panose="02020603050405020304" pitchFamily="18" charset="0"/>
                <a:cs typeface="Times New Roman" panose="02020603050405020304" pitchFamily="18" charset="0"/>
              </a:rPr>
              <a:t>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s</a:t>
            </a:r>
            <a:r>
              <a:rPr lang="vi-VN" sz="2200" dirty="0">
                <a:latin typeface="Times New Roman" panose="02020603050405020304" pitchFamily="18" charset="0"/>
                <a:cs typeface="Times New Roman" panose="02020603050405020304" pitchFamily="18" charset="0"/>
              </a:rPr>
              <a:t>ức khoẻ v</a:t>
            </a:r>
            <a:r>
              <a:rPr lang="en-US" sz="2200" dirty="0">
                <a:latin typeface="Times New Roman" panose="02020603050405020304" pitchFamily="18" charset="0"/>
                <a:cs typeface="Times New Roman" panose="02020603050405020304" pitchFamily="18" charset="0"/>
              </a:rPr>
              <a:t>à t</a:t>
            </a:r>
            <a:r>
              <a:rPr lang="vi-VN" sz="2200" dirty="0">
                <a:latin typeface="Times New Roman" panose="02020603050405020304" pitchFamily="18" charset="0"/>
                <a:cs typeface="Times New Roman" panose="02020603050405020304" pitchFamily="18" charset="0"/>
              </a:rPr>
              <a:t>ầm v</a:t>
            </a:r>
            <a:r>
              <a:rPr lang="en-US" sz="2200" dirty="0" err="1">
                <a:latin typeface="Times New Roman" panose="02020603050405020304" pitchFamily="18" charset="0"/>
                <a:cs typeface="Times New Roman" panose="02020603050405020304" pitchFamily="18" charset="0"/>
              </a:rPr>
              <a:t>óc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a:t>
            </a:r>
            <a:r>
              <a:rPr lang="vi-VN" sz="2200" dirty="0">
                <a:latin typeface="Times New Roman" panose="02020603050405020304" pitchFamily="18" charset="0"/>
                <a:cs typeface="Times New Roman" panose="02020603050405020304" pitchFamily="18" charset="0"/>
              </a:rPr>
              <a:t>ời Việt Nam</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Khuy</a:t>
            </a:r>
            <a:r>
              <a:rPr lang="vi-VN" sz="2200" dirty="0">
                <a:latin typeface="Times New Roman" panose="02020603050405020304" pitchFamily="18" charset="0"/>
                <a:cs typeface="Times New Roman" panose="02020603050405020304" pitchFamily="18" charset="0"/>
              </a:rPr>
              <a:t>ến nghị, phổ biến chế độ dinh dưỡng, khẩu phần ăn ph</a:t>
            </a:r>
            <a:r>
              <a:rPr lang="en-US" sz="2200" dirty="0">
                <a:latin typeface="Times New Roman" panose="02020603050405020304" pitchFamily="18" charset="0"/>
                <a:cs typeface="Times New Roman" panose="02020603050405020304" pitchFamily="18" charset="0"/>
              </a:rPr>
              <a:t>ù h</a:t>
            </a:r>
            <a:r>
              <a:rPr lang="vi-VN" sz="2200" dirty="0">
                <a:latin typeface="Times New Roman" panose="02020603050405020304" pitchFamily="18" charset="0"/>
                <a:cs typeface="Times New Roman" panose="02020603050405020304" pitchFamily="18" charset="0"/>
              </a:rPr>
              <a:t>ợp cho từng nh</a:t>
            </a:r>
            <a:r>
              <a:rPr lang="en-US" sz="2200" dirty="0" err="1">
                <a:latin typeface="Times New Roman" panose="02020603050405020304" pitchFamily="18" charset="0"/>
                <a:cs typeface="Times New Roman" panose="02020603050405020304" pitchFamily="18" charset="0"/>
              </a:rPr>
              <a:t>óm</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ối tượng, nguồn nguy</a:t>
            </a:r>
            <a:r>
              <a:rPr lang="en-US" sz="2200" dirty="0" err="1">
                <a:latin typeface="Times New Roman" panose="02020603050405020304" pitchFamily="18" charset="0"/>
                <a:cs typeface="Times New Roman" panose="02020603050405020304" pitchFamily="18" charset="0"/>
              </a:rPr>
              <a: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a:t>
            </a:r>
            <a:r>
              <a:rPr lang="vi-VN" sz="2200" dirty="0">
                <a:latin typeface="Times New Roman" panose="02020603050405020304" pitchFamily="18" charset="0"/>
                <a:cs typeface="Times New Roman" panose="02020603050405020304" pitchFamily="18" charset="0"/>
              </a:rPr>
              <a:t>ệu, khẩu vị của người Việ</a:t>
            </a:r>
            <a:r>
              <a:rPr lang="en-US" sz="2200" dirty="0">
                <a:latin typeface="Times New Roman" panose="02020603050405020304" pitchFamily="18" charset="0"/>
                <a:cs typeface="Times New Roman" panose="02020603050405020304" pitchFamily="18" charset="0"/>
              </a:rPr>
              <a:t>t.</a:t>
            </a:r>
          </a:p>
          <a:p>
            <a:r>
              <a:rPr lang="en-US" sz="2200" dirty="0" err="1">
                <a:latin typeface="Times New Roman" panose="02020603050405020304" pitchFamily="18" charset="0"/>
                <a:cs typeface="Times New Roman" panose="02020603050405020304" pitchFamily="18" charset="0"/>
              </a:rPr>
              <a:t>Kh</a:t>
            </a:r>
            <a:r>
              <a:rPr lang="vi-VN" sz="2200" dirty="0">
                <a:latin typeface="Times New Roman" panose="02020603050405020304" pitchFamily="18" charset="0"/>
                <a:cs typeface="Times New Roman" panose="02020603050405020304" pitchFamily="18" charset="0"/>
              </a:rPr>
              <a:t>ẩn trương ho</a:t>
            </a:r>
            <a:r>
              <a:rPr lang="en-US" sz="2200" dirty="0" err="1">
                <a:latin typeface="Times New Roman" panose="02020603050405020304" pitchFamily="18" charset="0"/>
                <a:cs typeface="Times New Roman" panose="02020603050405020304" pitchFamily="18" charset="0"/>
              </a:rPr>
              <a:t>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a:t>
            </a:r>
            <a:r>
              <a:rPr lang="vi-VN" sz="2200" dirty="0">
                <a:latin typeface="Times New Roman" panose="02020603050405020304" pitchFamily="18" charset="0"/>
                <a:cs typeface="Times New Roman" panose="02020603050405020304" pitchFamily="18" charset="0"/>
              </a:rPr>
              <a:t>ện hệ thống quy chuẩn, ti</a:t>
            </a:r>
            <a:r>
              <a:rPr lang="en-US" sz="2200" dirty="0" err="1">
                <a:latin typeface="Times New Roman" panose="02020603050405020304" pitchFamily="18" charset="0"/>
                <a:cs typeface="Times New Roman" panose="02020603050405020304" pitchFamily="18" charset="0"/>
              </a:rPr>
              <a:t>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a:t>
            </a:r>
            <a:r>
              <a:rPr lang="vi-VN" sz="2200" dirty="0">
                <a:latin typeface="Times New Roman" panose="02020603050405020304" pitchFamily="18" charset="0"/>
                <a:cs typeface="Times New Roman" panose="02020603050405020304" pitchFamily="18" charset="0"/>
              </a:rPr>
              <a:t>ẩn về an to</a:t>
            </a:r>
            <a:r>
              <a:rPr lang="en-US" sz="2200" dirty="0" err="1">
                <a:latin typeface="Times New Roman" panose="02020603050405020304" pitchFamily="18" charset="0"/>
                <a:cs typeface="Times New Roman" panose="02020603050405020304" pitchFamily="18" charset="0"/>
              </a:rPr>
              <a:t>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t>
            </a:r>
            <a:r>
              <a:rPr lang="vi-VN" sz="2200" dirty="0">
                <a:latin typeface="Times New Roman" panose="02020603050405020304" pitchFamily="18" charset="0"/>
                <a:cs typeface="Times New Roman" panose="02020603050405020304" pitchFamily="18" charset="0"/>
              </a:rPr>
              <a:t>ực phẩm</a:t>
            </a:r>
            <a:r>
              <a:rPr lang="en-US" sz="2200" dirty="0">
                <a:latin typeface="Times New Roman" panose="02020603050405020304" pitchFamily="18" charset="0"/>
                <a:cs typeface="Times New Roman" panose="02020603050405020304" pitchFamily="18" charset="0"/>
              </a:rPr>
              <a:t>.</a:t>
            </a:r>
          </a:p>
          <a:p>
            <a:endParaRPr lang="en-VN" sz="22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A1F6724-A87A-EA47-9494-B61E7F031ADE}"/>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9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EC2EC-02AF-D5DA-5F15-34C329EC35CE}"/>
              </a:ext>
            </a:extLst>
          </p:cNvPr>
          <p:cNvSpPr>
            <a:spLocks noGrp="1"/>
          </p:cNvSpPr>
          <p:nvPr>
            <p:ph idx="1"/>
          </p:nvPr>
        </p:nvSpPr>
        <p:spPr>
          <a:xfrm>
            <a:off x="1451579" y="2015732"/>
            <a:ext cx="9603275" cy="3626932"/>
          </a:xfrm>
        </p:spPr>
        <p:txBody>
          <a:bodyPr>
            <a:noAutofit/>
          </a:bodyPr>
          <a:lstStyle/>
          <a:p>
            <a:pPr marL="0" indent="0">
              <a:buNone/>
            </a:pPr>
            <a:r>
              <a:rPr lang="en-US" sz="2100" b="1" dirty="0">
                <a:solidFill>
                  <a:srgbClr val="C00000"/>
                </a:solidFill>
                <a:effectLst/>
                <a:latin typeface="Times New Roman" panose="02020603050405020304" pitchFamily="18" charset="0"/>
                <a:cs typeface="Times New Roman" panose="02020603050405020304" pitchFamily="18" charset="0"/>
              </a:rPr>
              <a:t>2. </a:t>
            </a:r>
            <a:r>
              <a:rPr lang="en-US" sz="2100" b="1" dirty="0" err="1">
                <a:solidFill>
                  <a:srgbClr val="C00000"/>
                </a:solidFill>
                <a:effectLst/>
                <a:latin typeface="Times New Roman" panose="02020603050405020304" pitchFamily="18" charset="0"/>
                <a:cs typeface="Times New Roman" panose="02020603050405020304" pitchFamily="18" charset="0"/>
              </a:rPr>
              <a:t>Nâng</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cao</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sức</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khoẻ</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nhân</a:t>
            </a:r>
            <a:r>
              <a:rPr lang="en-US" sz="2100" b="1" dirty="0">
                <a:solidFill>
                  <a:srgbClr val="C00000"/>
                </a:solidFill>
                <a:effectLst/>
                <a:latin typeface="Times New Roman" panose="02020603050405020304" pitchFamily="18" charset="0"/>
                <a:cs typeface="Times New Roman" panose="02020603050405020304" pitchFamily="18" charset="0"/>
              </a:rPr>
              <a:t> </a:t>
            </a:r>
            <a:r>
              <a:rPr lang="en-US" sz="2100" b="1" dirty="0" err="1">
                <a:solidFill>
                  <a:srgbClr val="C00000"/>
                </a:solidFill>
                <a:effectLst/>
                <a:latin typeface="Times New Roman" panose="02020603050405020304" pitchFamily="18" charset="0"/>
                <a:cs typeface="Times New Roman" panose="02020603050405020304" pitchFamily="18" charset="0"/>
              </a:rPr>
              <a:t>dân</a:t>
            </a: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a:t>
            </a:r>
            <a:r>
              <a:rPr lang="vi-VN" sz="2100" dirty="0">
                <a:latin typeface="Times New Roman" panose="02020603050405020304" pitchFamily="18" charset="0"/>
                <a:cs typeface="Times New Roman" panose="02020603050405020304" pitchFamily="18" charset="0"/>
              </a:rPr>
              <a:t>ập trung chỉ đạo c</a:t>
            </a:r>
            <a:r>
              <a:rPr lang="en-US" sz="2100" dirty="0" err="1">
                <a:latin typeface="Times New Roman" panose="02020603050405020304" pitchFamily="18" charset="0"/>
                <a:cs typeface="Times New Roman" panose="02020603050405020304" pitchFamily="18" charset="0"/>
              </a:rPr>
              <a:t>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phòng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ống v</a:t>
            </a:r>
            <a:r>
              <a:rPr lang="en-US" sz="2100" dirty="0">
                <a:latin typeface="Times New Roman" panose="02020603050405020304" pitchFamily="18" charset="0"/>
                <a:cs typeface="Times New Roman" panose="02020603050405020304" pitchFamily="18" charset="0"/>
              </a:rPr>
              <a:t>à </a:t>
            </a:r>
            <a:r>
              <a:rPr lang="en-US" sz="2100" dirty="0" err="1">
                <a:latin typeface="Times New Roman" panose="02020603050405020304" pitchFamily="18" charset="0"/>
                <a:cs typeface="Times New Roman" panose="02020603050405020304" pitchFamily="18" charset="0"/>
              </a:rPr>
              <a:t>cai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nghi</a:t>
            </a:r>
            <a:r>
              <a:rPr lang="vi-VN" sz="2100" dirty="0">
                <a:latin typeface="Times New Roman" panose="02020603050405020304" pitchFamily="18" charset="0"/>
                <a:cs typeface="Times New Roman" panose="02020603050405020304" pitchFamily="18" charset="0"/>
              </a:rPr>
              <a:t>ện ma tu</a:t>
            </a:r>
            <a:r>
              <a:rPr lang="en-US" sz="2100" dirty="0">
                <a:latin typeface="Times New Roman" panose="02020603050405020304" pitchFamily="18" charset="0"/>
                <a:cs typeface="Times New Roman" panose="02020603050405020304" pitchFamily="18" charset="0"/>
              </a:rPr>
              <a:t>ý.</a:t>
            </a:r>
          </a:p>
          <a:p>
            <a:r>
              <a:rPr lang="en-US" sz="2100" dirty="0">
                <a:latin typeface="Times New Roman" panose="02020603050405020304" pitchFamily="18" charset="0"/>
                <a:cs typeface="Times New Roman" panose="02020603050405020304" pitchFamily="18" charset="0"/>
              </a:rPr>
              <a:t>Đ</a:t>
            </a:r>
            <a:r>
              <a:rPr lang="vi-VN" sz="2100" dirty="0">
                <a:latin typeface="Times New Roman" panose="02020603050405020304" pitchFamily="18" charset="0"/>
                <a:cs typeface="Times New Roman" panose="02020603050405020304" pitchFamily="18" charset="0"/>
              </a:rPr>
              <a:t>ổi mới căn bản gi</a:t>
            </a:r>
            <a:r>
              <a:rPr lang="en-US" sz="2100" dirty="0" err="1">
                <a:latin typeface="Times New Roman" panose="02020603050405020304" pitchFamily="18" charset="0"/>
                <a:cs typeface="Times New Roman" panose="02020603050405020304" pitchFamily="18" charset="0"/>
              </a:rPr>
              <a:t>áo</a:t>
            </a:r>
            <a:r>
              <a:rPr lang="en-US" sz="2100" dirty="0">
                <a:latin typeface="Times New Roman" panose="02020603050405020304" pitchFamily="18" charset="0"/>
                <a:cs typeface="Times New Roman" panose="02020603050405020304" pitchFamily="18" charset="0"/>
              </a:rPr>
              <a:t> d</a:t>
            </a:r>
            <a:r>
              <a:rPr lang="vi-VN" sz="2100" dirty="0">
                <a:latin typeface="Times New Roman" panose="02020603050405020304" pitchFamily="18" charset="0"/>
                <a:cs typeface="Times New Roman" panose="02020603050405020304" pitchFamily="18" charset="0"/>
              </a:rPr>
              <a:t>ục thể chất, t</a:t>
            </a:r>
            <a:r>
              <a:rPr lang="en-US" sz="2100" dirty="0" err="1">
                <a:latin typeface="Times New Roman" panose="02020603050405020304" pitchFamily="18" charset="0"/>
                <a:cs typeface="Times New Roman" panose="02020603050405020304" pitchFamily="18" charset="0"/>
              </a:rPr>
              <a:t>âm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lý.</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Th</a:t>
            </a:r>
            <a:r>
              <a:rPr lang="vi-VN" sz="2100" dirty="0">
                <a:latin typeface="Times New Roman" panose="02020603050405020304" pitchFamily="18" charset="0"/>
                <a:cs typeface="Times New Roman" panose="02020603050405020304" pitchFamily="18" charset="0"/>
              </a:rPr>
              <a:t>ực hiện đồng bộ c</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t>
            </a:r>
            <a:r>
              <a:rPr lang="vi-VN" sz="2100" dirty="0">
                <a:latin typeface="Times New Roman" panose="02020603050405020304" pitchFamily="18" charset="0"/>
                <a:cs typeface="Times New Roman" panose="02020603050405020304" pitchFamily="18" charset="0"/>
              </a:rPr>
              <a:t>ải ph</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t>
            </a:r>
            <a:r>
              <a:rPr lang="vi-VN" sz="2100" dirty="0">
                <a:latin typeface="Times New Roman" panose="02020603050405020304" pitchFamily="18" charset="0"/>
                <a:cs typeface="Times New Roman" panose="02020603050405020304" pitchFamily="18" charset="0"/>
              </a:rPr>
              <a:t>ảm thiểu ảnh hưởng xấu từ </a:t>
            </a:r>
            <a:r>
              <a:rPr lang="en-US" sz="2100" dirty="0">
                <a:latin typeface="Times New Roman" panose="02020603050405020304" pitchFamily="18" charset="0"/>
                <a:cs typeface="Times New Roman" panose="02020603050405020304" pitchFamily="18" charset="0"/>
              </a:rPr>
              <a:t>ô </a:t>
            </a:r>
            <a:r>
              <a:rPr lang="en-US" sz="2100" dirty="0" err="1">
                <a:latin typeface="Times New Roman" panose="02020603050405020304" pitchFamily="18" charset="0"/>
                <a:cs typeface="Times New Roman" panose="02020603050405020304" pitchFamily="18" charset="0"/>
              </a:rPr>
              <a:t>nhi</a:t>
            </a:r>
            <a:r>
              <a:rPr lang="vi-VN" sz="2100" dirty="0">
                <a:latin typeface="Times New Roman" panose="02020603050405020304" pitchFamily="18" charset="0"/>
                <a:cs typeface="Times New Roman" panose="02020603050405020304" pitchFamily="18" charset="0"/>
              </a:rPr>
              <a:t>ễm m</a:t>
            </a:r>
            <a:r>
              <a:rPr lang="en-US" sz="2100" dirty="0" err="1">
                <a:latin typeface="Times New Roman" panose="02020603050405020304" pitchFamily="18" charset="0"/>
                <a:cs typeface="Times New Roman" panose="02020603050405020304" pitchFamily="18" charset="0"/>
              </a:rPr>
              <a:t>ôi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trư</a:t>
            </a:r>
            <a:r>
              <a:rPr lang="vi-VN" sz="2100" dirty="0">
                <a:latin typeface="Times New Roman" panose="02020603050405020304" pitchFamily="18" charset="0"/>
                <a:cs typeface="Times New Roman" panose="02020603050405020304" pitchFamily="18" charset="0"/>
              </a:rPr>
              <a:t>ờng, biến đổi kh</a:t>
            </a:r>
            <a:r>
              <a:rPr lang="en-US" sz="2100" dirty="0">
                <a:latin typeface="Times New Roman" panose="02020603050405020304" pitchFamily="18" charset="0"/>
                <a:cs typeface="Times New Roman" panose="02020603050405020304" pitchFamily="18" charset="0"/>
              </a:rPr>
              <a:t>í h</a:t>
            </a:r>
            <a:r>
              <a:rPr lang="vi-VN" sz="2100" dirty="0">
                <a:latin typeface="Times New Roman" panose="02020603050405020304" pitchFamily="18" charset="0"/>
                <a:cs typeface="Times New Roman" panose="02020603050405020304" pitchFamily="18" charset="0"/>
              </a:rPr>
              <a:t>ậu tới sức khoẻ. </a:t>
            </a:r>
            <a:endParaRPr lang="en-US" sz="2100" dirty="0">
              <a:latin typeface="Times New Roman" panose="02020603050405020304" pitchFamily="18" charset="0"/>
              <a:cs typeface="Times New Roman" panose="02020603050405020304" pitchFamily="18" charset="0"/>
            </a:endParaRPr>
          </a:p>
          <a:p>
            <a:r>
              <a:rPr lang="en-US" sz="2100" dirty="0" err="1">
                <a:latin typeface="Times New Roman" panose="02020603050405020304" pitchFamily="18" charset="0"/>
                <a:cs typeface="Times New Roman" panose="02020603050405020304" pitchFamily="18" charset="0"/>
              </a:rPr>
              <a:t>Phát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huy</a:t>
            </a:r>
            <a:r>
              <a:rPr lang="en-US" sz="2100" dirty="0">
                <a:latin typeface="Times New Roman" panose="02020603050405020304" pitchFamily="18" charset="0"/>
                <a:cs typeface="Times New Roman" panose="02020603050405020304" pitchFamily="18" charset="0"/>
              </a:rPr>
              <a:t> hi</a:t>
            </a:r>
            <a:r>
              <a:rPr lang="vi-VN" sz="2100" dirty="0">
                <a:latin typeface="Times New Roman" panose="02020603050405020304" pitchFamily="18" charset="0"/>
                <a:cs typeface="Times New Roman" panose="02020603050405020304" pitchFamily="18" charset="0"/>
              </a:rPr>
              <a:t>ệu quả c</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thi</a:t>
            </a:r>
            <a:r>
              <a:rPr lang="vi-VN" sz="2100" dirty="0">
                <a:latin typeface="Times New Roman" panose="02020603050405020304" pitchFamily="18" charset="0"/>
                <a:cs typeface="Times New Roman" panose="02020603050405020304" pitchFamily="18" charset="0"/>
              </a:rPr>
              <a:t>ết chế, đẩy mạnh c</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ho</a:t>
            </a:r>
            <a:r>
              <a:rPr lang="vi-VN" sz="2100" dirty="0">
                <a:latin typeface="Times New Roman" panose="02020603050405020304" pitchFamily="18" charset="0"/>
                <a:cs typeface="Times New Roman" panose="02020603050405020304" pitchFamily="18" charset="0"/>
              </a:rPr>
              <a:t>ạt động văn ho</a:t>
            </a:r>
            <a:r>
              <a:rPr lang="en-US" sz="2100" dirty="0">
                <a:latin typeface="Times New Roman" panose="02020603050405020304" pitchFamily="18" charset="0"/>
                <a:cs typeface="Times New Roman" panose="02020603050405020304" pitchFamily="18" charset="0"/>
              </a:rPr>
              <a:t>á, </a:t>
            </a:r>
            <a:r>
              <a:rPr lang="en-US" sz="2100" dirty="0" err="1">
                <a:latin typeface="Times New Roman" panose="02020603050405020304" pitchFamily="18" charset="0"/>
                <a:cs typeface="Times New Roman" panose="02020603050405020304" pitchFamily="18" charset="0"/>
              </a:rPr>
              <a:t>th</a:t>
            </a:r>
            <a:r>
              <a:rPr lang="vi-VN" sz="2100" dirty="0">
                <a:latin typeface="Times New Roman" panose="02020603050405020304" pitchFamily="18" charset="0"/>
                <a:cs typeface="Times New Roman" panose="02020603050405020304" pitchFamily="18" charset="0"/>
              </a:rPr>
              <a:t>ể thao..</a:t>
            </a: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Tri</a:t>
            </a:r>
            <a:r>
              <a:rPr lang="vi-VN" sz="2100" dirty="0">
                <a:latin typeface="Times New Roman" panose="02020603050405020304" pitchFamily="18" charset="0"/>
                <a:cs typeface="Times New Roman" panose="02020603050405020304" pitchFamily="18" charset="0"/>
              </a:rPr>
              <a:t>ển khai đồng bộ c</a:t>
            </a:r>
            <a:r>
              <a:rPr lang="en-US" sz="2100" dirty="0" err="1">
                <a:latin typeface="Times New Roman" panose="02020603050405020304" pitchFamily="18" charset="0"/>
                <a:cs typeface="Times New Roman" panose="02020603050405020304" pitchFamily="18" charset="0"/>
              </a:rPr>
              <a: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t>
            </a:r>
            <a:r>
              <a:rPr lang="vi-VN" sz="2100" dirty="0">
                <a:latin typeface="Times New Roman" panose="02020603050405020304" pitchFamily="18" charset="0"/>
                <a:cs typeface="Times New Roman" panose="02020603050405020304" pitchFamily="18" charset="0"/>
              </a:rPr>
              <a:t>ải ph</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phòng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ống thảm hoạ, bảo đảm trật tự, an to</a:t>
            </a:r>
            <a:r>
              <a:rPr lang="en-US" sz="2100" dirty="0" err="1">
                <a:latin typeface="Times New Roman" panose="02020603050405020304" pitchFamily="18" charset="0"/>
                <a:cs typeface="Times New Roman" panose="02020603050405020304" pitchFamily="18" charset="0"/>
              </a:rPr>
              <a:t>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thông</a:t>
            </a:r>
            <a:r>
              <a:rPr lang="en-US" sz="2100" dirty="0">
                <a:latin typeface="Times New Roman" panose="02020603050405020304" pitchFamily="18" charset="0"/>
                <a:cs typeface="Times New Roman" panose="02020603050405020304" pitchFamily="18" charset="0"/>
              </a:rPr>
              <a:t>, an </a:t>
            </a:r>
            <a:r>
              <a:rPr lang="en-US" sz="2100" dirty="0" err="1">
                <a:latin typeface="Times New Roman" panose="02020603050405020304" pitchFamily="18" charset="0"/>
                <a:cs typeface="Times New Roman" panose="02020603050405020304" pitchFamily="18" charset="0"/>
              </a:rPr>
              <a:t>toàn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lao</a:t>
            </a:r>
            <a:r>
              <a:rPr lang="en-US" sz="2100" dirty="0">
                <a:latin typeface="Times New Roman" panose="02020603050405020304" pitchFamily="18" charset="0"/>
                <a:cs typeface="Times New Roman" panose="02020603050405020304" pitchFamily="18" charset="0"/>
              </a:rPr>
              <a:t> đ</a:t>
            </a:r>
            <a:r>
              <a:rPr lang="vi-VN" sz="2100" dirty="0">
                <a:latin typeface="Times New Roman" panose="02020603050405020304" pitchFamily="18" charset="0"/>
                <a:cs typeface="Times New Roman" panose="02020603050405020304" pitchFamily="18" charset="0"/>
              </a:rPr>
              <a:t>ộng; ph</a:t>
            </a:r>
            <a:r>
              <a:rPr lang="en-US" sz="2100" dirty="0" err="1">
                <a:latin typeface="Times New Roman" panose="02020603050405020304" pitchFamily="18" charset="0"/>
                <a:cs typeface="Times New Roman" panose="02020603050405020304" pitchFamily="18" charset="0"/>
              </a:rPr>
              <a:t>òng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a:t>
            </a:r>
            <a:r>
              <a:rPr lang="vi-VN" sz="2100" dirty="0">
                <a:latin typeface="Times New Roman" panose="02020603050405020304" pitchFamily="18" charset="0"/>
                <a:cs typeface="Times New Roman" panose="02020603050405020304" pitchFamily="18" charset="0"/>
              </a:rPr>
              <a:t>ống tai nạn, thương t</a:t>
            </a:r>
            <a:r>
              <a:rPr lang="en-US" sz="2100" dirty="0" err="1">
                <a:latin typeface="Times New Roman" panose="02020603050405020304" pitchFamily="18" charset="0"/>
                <a:cs typeface="Times New Roman" panose="02020603050405020304" pitchFamily="18" charset="0"/>
              </a:rPr>
              <a:t>ích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cháy</a:t>
            </a:r>
            <a:r>
              <a:rPr lang="en-US" sz="2100" dirty="0">
                <a:latin typeface="Times New Roman" panose="02020603050405020304" pitchFamily="18" charset="0"/>
                <a:cs typeface="Times New Roman" panose="02020603050405020304" pitchFamily="18" charset="0"/>
              </a:rPr>
              <a:t>, n</a:t>
            </a:r>
            <a:r>
              <a:rPr lang="vi-VN" sz="2100" dirty="0">
                <a:latin typeface="Times New Roman" panose="02020603050405020304" pitchFamily="18" charset="0"/>
                <a:cs typeface="Times New Roman" panose="02020603050405020304" pitchFamily="18" charset="0"/>
              </a:rPr>
              <a:t>ổ, bệnh nghề nghiệp</a:t>
            </a:r>
            <a:r>
              <a:rPr lang="en-US" sz="2100" dirty="0">
                <a:latin typeface="Times New Roman" panose="02020603050405020304" pitchFamily="18" charset="0"/>
                <a:cs typeface="Times New Roman" panose="02020603050405020304" pitchFamily="18" charset="0"/>
              </a:rPr>
              <a:t>.</a:t>
            </a:r>
          </a:p>
          <a:p>
            <a:endParaRPr lang="en-VN" sz="210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5F370BB-38DC-CA76-27FA-2E40E34BB2A8}"/>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42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DBE56-99A1-7C34-4D2C-CD17D7E371A6}"/>
              </a:ext>
            </a:extLst>
          </p:cNvPr>
          <p:cNvSpPr>
            <a:spLocks noGrp="1"/>
          </p:cNvSpPr>
          <p:nvPr>
            <p:ph idx="1"/>
          </p:nvPr>
        </p:nvSpPr>
        <p:spPr/>
        <p:txBody>
          <a:bodyPr>
            <a:normAutofit/>
          </a:bodyPr>
          <a:lstStyle/>
          <a:p>
            <a:pPr marL="0" indent="0">
              <a:buNone/>
            </a:pPr>
            <a:r>
              <a:rPr lang="en-US" sz="2400" b="1" dirty="0">
                <a:solidFill>
                  <a:srgbClr val="C00000"/>
                </a:solidFill>
                <a:effectLst/>
                <a:latin typeface="Times New Roman" panose="02020603050405020304" pitchFamily="18" charset="0"/>
                <a:cs typeface="Times New Roman" panose="02020603050405020304" pitchFamily="18" charset="0"/>
              </a:rPr>
              <a:t>3. </a:t>
            </a:r>
            <a:r>
              <a:rPr lang="en-US" sz="2400" b="1" dirty="0" err="1">
                <a:solidFill>
                  <a:srgbClr val="C00000"/>
                </a:solidFill>
                <a:effectLst/>
                <a:latin typeface="Times New Roman" panose="02020603050405020304" pitchFamily="18" charset="0"/>
                <a:cs typeface="Times New Roman" panose="02020603050405020304" pitchFamily="18" charset="0"/>
              </a:rPr>
              <a:t>Nâng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cao</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năng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lực</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phòng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chống</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dịch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bệnh</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gắn</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với</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đổi</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mới</a:t>
            </a:r>
            <a:r>
              <a:rPr lang="en-US" sz="2400" b="1" dirty="0">
                <a:solidFill>
                  <a:srgbClr val="C00000"/>
                </a:solidFill>
                <a:effectLst/>
                <a:latin typeface="Times New Roman" panose="02020603050405020304" pitchFamily="18" charset="0"/>
                <a:cs typeface="Times New Roman" panose="02020603050405020304" pitchFamily="18" charset="0"/>
              </a:rPr>
              <a:t> y </a:t>
            </a:r>
            <a:r>
              <a:rPr lang="en-US" sz="2400" b="1" dirty="0" err="1">
                <a:solidFill>
                  <a:srgbClr val="C00000"/>
                </a:solidFill>
                <a:effectLst/>
                <a:latin typeface="Times New Roman" panose="02020603050405020304" pitchFamily="18" charset="0"/>
                <a:cs typeface="Times New Roman" panose="02020603050405020304" pitchFamily="18" charset="0"/>
              </a:rPr>
              <a:t>tế</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cơ</a:t>
            </a:r>
            <a:r>
              <a:rPr lang="en-US" sz="2400" b="1" dirty="0">
                <a:solidFill>
                  <a:srgbClr val="C00000"/>
                </a:solidFill>
                <a:effectLst/>
                <a:latin typeface="Times New Roman" panose="02020603050405020304" pitchFamily="18" charset="0"/>
                <a:cs typeface="Times New Roman" panose="02020603050405020304" pitchFamily="18" charset="0"/>
              </a:rPr>
              <a:t> </a:t>
            </a:r>
            <a:r>
              <a:rPr lang="en-US" sz="2400" b="1" dirty="0" err="1">
                <a:solidFill>
                  <a:srgbClr val="C00000"/>
                </a:solidFill>
                <a:effectLst/>
                <a:latin typeface="Times New Roman" panose="02020603050405020304" pitchFamily="18" charset="0"/>
                <a:cs typeface="Times New Roman" panose="02020603050405020304" pitchFamily="18" charset="0"/>
              </a:rPr>
              <a:t>sở</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t>
            </a:r>
            <a:r>
              <a:rPr lang="vi-VN" sz="2400" dirty="0">
                <a:latin typeface="Times New Roman" panose="02020603050405020304" pitchFamily="18" charset="0"/>
                <a:cs typeface="Times New Roman" panose="02020603050405020304" pitchFamily="18" charset="0"/>
              </a:rPr>
              <a:t>ảo đảm an ninh y tế, tăng cường v</a:t>
            </a:r>
            <a:r>
              <a:rPr lang="en-US" sz="2400" dirty="0">
                <a:latin typeface="Times New Roman" panose="02020603050405020304" pitchFamily="18" charset="0"/>
                <a:cs typeface="Times New Roman" panose="02020603050405020304" pitchFamily="18" charset="0"/>
              </a:rPr>
              <a:t>à </a:t>
            </a: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hi</a:t>
            </a:r>
            <a:r>
              <a:rPr lang="vi-VN" sz="2400" dirty="0">
                <a:latin typeface="Times New Roman" panose="02020603050405020304" pitchFamily="18" charset="0"/>
                <a:cs typeface="Times New Roman" panose="02020603050405020304" pitchFamily="18" charset="0"/>
              </a:rPr>
              <a:t>ệu quả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ống dịch bệnh. Ứng ph</a:t>
            </a:r>
            <a:r>
              <a:rPr lang="en-US" sz="2400" dirty="0">
                <a:latin typeface="Times New Roman" panose="02020603050405020304" pitchFamily="18" charset="0"/>
                <a:cs typeface="Times New Roman" panose="02020603050405020304" pitchFamily="18" charset="0"/>
              </a:rPr>
              <a:t>ó k</a:t>
            </a:r>
            <a:r>
              <a:rPr lang="vi-VN" sz="2400" dirty="0">
                <a:latin typeface="Times New Roman" panose="02020603050405020304" pitchFamily="18" charset="0"/>
                <a:cs typeface="Times New Roman" panose="02020603050405020304" pitchFamily="18" charset="0"/>
              </a:rPr>
              <a:t>ịp thời với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a:t>
            </a:r>
            <a:r>
              <a:rPr lang="vi-VN" sz="2400" dirty="0">
                <a:latin typeface="Times New Roman" panose="02020603050405020304" pitchFamily="18" charset="0"/>
                <a:cs typeface="Times New Roman" panose="02020603050405020304" pitchFamily="18" charset="0"/>
              </a:rPr>
              <a:t>ống khẩn cấp. </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Tăng nguồn lực trong nước cho c</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ống HIV/AIDS, bệnh lao, bệnh sốt r</a:t>
            </a:r>
            <a:r>
              <a:rPr lang="en-US" sz="2400" dirty="0" err="1">
                <a:latin typeface="Times New Roman" panose="02020603050405020304" pitchFamily="18" charset="0"/>
                <a:cs typeface="Times New Roman" panose="02020603050405020304" pitchFamily="18" charset="0"/>
              </a:rPr>
              <a:t>ét</a:t>
            </a:r>
            <a:r>
              <a:rPr lang="en-US" sz="2400" dirty="0">
                <a:latin typeface="Times New Roman" panose="02020603050405020304" pitchFamily="18" charset="0"/>
                <a:cs typeface="Times New Roman" panose="02020603050405020304" pitchFamily="18" charset="0"/>
              </a:rPr>
              <a:t>. C</a:t>
            </a:r>
            <a:r>
              <a:rPr lang="vi-VN" sz="2400" dirty="0">
                <a:latin typeface="Times New Roman" panose="02020603050405020304" pitchFamily="18" charset="0"/>
                <a:cs typeface="Times New Roman" panose="02020603050405020304" pitchFamily="18" charset="0"/>
              </a:rPr>
              <a:t>ủng cố vững chắc hệ thống ti</a:t>
            </a:r>
            <a:r>
              <a:rPr lang="en-US" sz="2400" dirty="0" err="1">
                <a:latin typeface="Times New Roman" panose="02020603050405020304" pitchFamily="18" charset="0"/>
                <a:cs typeface="Times New Roman" panose="02020603050405020304" pitchFamily="18" charset="0"/>
              </a:rPr>
              <a:t>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ủng.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Tri</a:t>
            </a:r>
            <a:r>
              <a:rPr lang="vi-VN" sz="2400" dirty="0">
                <a:latin typeface="Times New Roman" panose="02020603050405020304" pitchFamily="18" charset="0"/>
                <a:cs typeface="Times New Roman" panose="02020603050405020304" pitchFamily="18" charset="0"/>
              </a:rPr>
              <a:t>ển khai đồng bộ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ho</a:t>
            </a:r>
            <a:r>
              <a:rPr lang="vi-VN" sz="2400" dirty="0">
                <a:latin typeface="Times New Roman" panose="02020603050405020304" pitchFamily="18" charset="0"/>
                <a:cs typeface="Times New Roman" panose="02020603050405020304" pitchFamily="18" charset="0"/>
              </a:rPr>
              <a:t>ạt động ph</a:t>
            </a:r>
            <a:r>
              <a:rPr lang="en-US" sz="2400" dirty="0" err="1">
                <a:latin typeface="Times New Roman" panose="02020603050405020304" pitchFamily="18" charset="0"/>
                <a:cs typeface="Times New Roman" panose="02020603050405020304" pitchFamily="18" charset="0"/>
              </a:rPr>
              <a:t>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ống c</a:t>
            </a:r>
            <a:r>
              <a:rPr lang="en-US" sz="2400" dirty="0" err="1">
                <a:latin typeface="Times New Roman" panose="02020603050405020304" pitchFamily="18" charset="0"/>
                <a:cs typeface="Times New Roman" panose="02020603050405020304" pitchFamily="18" charset="0"/>
              </a:rPr>
              <a:t>ác</a:t>
            </a:r>
            <a:r>
              <a:rPr lang="en-US" sz="2400" dirty="0">
                <a:latin typeface="Times New Roman" panose="02020603050405020304" pitchFamily="18" charset="0"/>
                <a:cs typeface="Times New Roman" panose="02020603050405020304" pitchFamily="18" charset="0"/>
              </a:rPr>
              <a:t> b</a:t>
            </a:r>
            <a:r>
              <a:rPr lang="vi-VN" sz="2400" dirty="0">
                <a:latin typeface="Times New Roman" panose="02020603050405020304" pitchFamily="18" charset="0"/>
                <a:cs typeface="Times New Roman" panose="02020603050405020304" pitchFamily="18" charset="0"/>
              </a:rPr>
              <a:t>ệnh kh</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a:t>
            </a:r>
            <a:r>
              <a:rPr lang="vi-VN" sz="2400" dirty="0">
                <a:latin typeface="Times New Roman" panose="02020603050405020304" pitchFamily="18" charset="0"/>
                <a:cs typeface="Times New Roman" panose="02020603050405020304" pitchFamily="18" charset="0"/>
              </a:rPr>
              <a:t>ễm</a:t>
            </a:r>
            <a:r>
              <a:rPr lang="en-US" sz="2400" dirty="0">
                <a:latin typeface="Times New Roman" panose="02020603050405020304" pitchFamily="18" charset="0"/>
                <a:cs typeface="Times New Roman" panose="02020603050405020304" pitchFamily="18" charset="0"/>
              </a:rPr>
              <a:t>.</a:t>
            </a:r>
          </a:p>
          <a:p>
            <a:endParaRPr lang="en-VN"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6652D91-EE12-5D22-D875-E76E6FEDEFDA}"/>
              </a:ext>
            </a:extLst>
          </p:cNvPr>
          <p:cNvSpPr txBox="1">
            <a:spLocks/>
          </p:cNvSpPr>
          <p:nvPr/>
        </p:nvSpPr>
        <p:spPr>
          <a:xfrm>
            <a:off x="1451578" y="1215336"/>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rgbClr val="C00000"/>
                </a:solidFill>
                <a:latin typeface="Times New Roman" panose="02020603050405020304" pitchFamily="18" charset="0"/>
                <a:cs typeface="Times New Roman" panose="02020603050405020304" pitchFamily="18" charset="0"/>
              </a:rPr>
              <a:t>III. </a:t>
            </a:r>
            <a:r>
              <a:rPr lang="en-US" dirty="0" err="1">
                <a:solidFill>
                  <a:srgbClr val="C00000"/>
                </a:solidFill>
                <a:latin typeface="Times New Roman" panose="02020603050405020304" pitchFamily="18" charset="0"/>
                <a:cs typeface="Times New Roman" panose="02020603050405020304" pitchFamily="18" charset="0"/>
              </a:rPr>
              <a:t>Nhiệm</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vụ</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giải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pháp</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chủ</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yếu</a:t>
            </a:r>
            <a:r>
              <a:rPr lang="en-US" dirty="0">
                <a:solidFill>
                  <a:srgbClr val="C00000"/>
                </a:solidFill>
                <a:latin typeface="Times New Roman" panose="02020603050405020304" pitchFamily="18" charset="0"/>
                <a:cs typeface="Times New Roman" panose="02020603050405020304" pitchFamily="18" charset="0"/>
              </a:rPr>
              <a:t>:</a:t>
            </a:r>
            <a:endParaRPr lang="en-V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5040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{3EE44E00-BFB3-D346-9A68-265A1C1C762E}tf10001119</Template>
  <TotalTime>120</TotalTime>
  <Words>2648</Words>
  <Application>Microsoft Macintosh PowerPoint</Application>
  <PresentationFormat>Widescreen</PresentationFormat>
  <Paragraphs>117</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Google Sans</vt:lpstr>
      <vt:lpstr>Times New Roman</vt:lpstr>
      <vt:lpstr>Wingdings</vt:lpstr>
      <vt:lpstr>Gallery</vt:lpstr>
      <vt:lpstr>NHỮNG QUAN ĐIỂM - ĐƯỜNG LỐI CƠ BẢN CỦA ĐẢNG VỀ TĂNG CƯỜNG CÔNG TÁC BẢO VỆ, CHĂM SÓC VÀ NÂNG CAO SỨC KHOẺ NHÂN DÂN TRONG TÌNH HÌNH MỚI</vt:lpstr>
      <vt:lpstr>Mục tiêu</vt:lpstr>
      <vt:lpstr>I. QUAN ĐIỂM CHỈ ĐẠO CỦA ĐẢNG</vt:lpstr>
      <vt:lpstr>II. MỤC TIÊU</vt:lpstr>
      <vt:lpstr>III. Nhiệm vụ và giải pháp chủ yếu:</vt:lpstr>
      <vt:lpstr>III. Nhiệm vụ và giải pháp chủ yếu: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Đổi mới hệ thống quản lý và cung cấp dịch vụ y tế</vt:lpstr>
      <vt:lpstr>8. Đổi mới mạnh mẽ tài chính y tế</vt:lpstr>
      <vt:lpstr>8. Đổi mới mạnh mẽ tài chính y tế (tt)</vt:lpstr>
      <vt:lpstr>9. Chủ động, tích cực hội nhập và nâng cao hiệu quả hợp tác quốc tế</vt:lpstr>
      <vt:lpstr> III. Nhiệm vụ và giải pháp chủ yếu: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 NHỮNG QUAN ĐIỂM - ĐƯỜNG LỐI CƠ BẢN CỦA ĐẢNG VỀ TĂNG CƯỜNG CÔNG TÁC BẢO VỆ, CHĂM SÓC VÀ NÂNG CAO SỨC KHOẺ NHÂN DÂN TRONG TÌNH HÌNH MỚI</dc:title>
  <dc:creator>Microsoft Office User</dc:creator>
  <cp:lastModifiedBy>Microsoft Office User</cp:lastModifiedBy>
  <cp:revision>92</cp:revision>
  <dcterms:created xsi:type="dcterms:W3CDTF">2023-12-08T09:58:08Z</dcterms:created>
  <dcterms:modified xsi:type="dcterms:W3CDTF">2024-01-26T14:28:20Z</dcterms:modified>
</cp:coreProperties>
</file>