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66" r:id="rId8"/>
    <p:sldId id="267" r:id="rId9"/>
    <p:sldId id="268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/>
    <p:restoredTop sz="95238"/>
  </p:normalViewPr>
  <p:slideViewPr>
    <p:cSldViewPr snapToGrid="0">
      <p:cViewPr varScale="1">
        <p:scale>
          <a:sx n="97" d="100"/>
          <a:sy n="97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8FEE30-9C9B-4074-BC2A-9107A42075C7}" type="doc">
      <dgm:prSet loTypeId="urn:microsoft.com/office/officeart/2005/8/layout/pyramid1" loCatId="pyramid" qsTypeId="urn:microsoft.com/office/officeart/2005/8/quickstyle/simple2" qsCatId="simple" csTypeId="urn:microsoft.com/office/officeart/2005/8/colors/colorful2" csCatId="colorful" phldr="1"/>
      <dgm:spPr/>
    </dgm:pt>
    <dgm:pt modelId="{6A0648A2-67BB-4675-8B7F-CB5C66029CCA}">
      <dgm:prSet phldrT="[Text]" custT="1"/>
      <dgm:spPr/>
      <dgm:t>
        <a:bodyPr/>
        <a:lstStyle/>
        <a:p>
          <a:endParaRPr lang="en-US" sz="3200" dirty="0" err="1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Tuyến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trung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ương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BEDFB9-044A-41CB-9FC4-A5BDA6246537}" type="parTrans" cxnId="{B6DC0211-E248-459F-BD12-7B1E4C2878E6}">
      <dgm:prSet/>
      <dgm:spPr/>
      <dgm:t>
        <a:bodyPr/>
        <a:lstStyle/>
        <a:p>
          <a:endParaRPr lang="en-US"/>
        </a:p>
      </dgm:t>
    </dgm:pt>
    <dgm:pt modelId="{51E8FBE6-9CB1-4241-A725-BDC0F06B831E}" type="sibTrans" cxnId="{B6DC0211-E248-459F-BD12-7B1E4C2878E6}">
      <dgm:prSet/>
      <dgm:spPr/>
      <dgm:t>
        <a:bodyPr/>
        <a:lstStyle/>
        <a:p>
          <a:endParaRPr lang="en-US"/>
        </a:p>
      </dgm:t>
    </dgm:pt>
    <dgm:pt modelId="{A2F2D445-B36E-47E4-A399-D717EA8CDCBC}">
      <dgm:prSet phldrT="[Text]" custT="1"/>
      <dgm:spPr/>
      <dgm:t>
        <a:bodyPr/>
        <a:lstStyle/>
        <a:p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Tuyến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địa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phương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9F4B46-6F12-4CA5-A12A-DC454CEB6120}" type="parTrans" cxnId="{41155693-BACF-46F5-8EF6-B48DBB4ECCA6}">
      <dgm:prSet/>
      <dgm:spPr/>
      <dgm:t>
        <a:bodyPr/>
        <a:lstStyle/>
        <a:p>
          <a:endParaRPr lang="en-US"/>
        </a:p>
      </dgm:t>
    </dgm:pt>
    <dgm:pt modelId="{26CB5DCB-9305-4C46-BD6A-658B4B46B78C}" type="sibTrans" cxnId="{41155693-BACF-46F5-8EF6-B48DBB4ECCA6}">
      <dgm:prSet/>
      <dgm:spPr/>
      <dgm:t>
        <a:bodyPr/>
        <a:lstStyle/>
        <a:p>
          <a:endParaRPr lang="en-US"/>
        </a:p>
      </dgm:t>
    </dgm:pt>
    <dgm:pt modelId="{9683826C-F78E-4878-9A0D-F9C865208E4F}" type="pres">
      <dgm:prSet presAssocID="{308FEE30-9C9B-4074-BC2A-9107A42075C7}" presName="Name0" presStyleCnt="0">
        <dgm:presLayoutVars>
          <dgm:dir/>
          <dgm:animLvl val="lvl"/>
          <dgm:resizeHandles val="exact"/>
        </dgm:presLayoutVars>
      </dgm:prSet>
      <dgm:spPr/>
    </dgm:pt>
    <dgm:pt modelId="{2C412EAE-ED60-446D-B6AF-62F078096E66}" type="pres">
      <dgm:prSet presAssocID="{6A0648A2-67BB-4675-8B7F-CB5C66029CCA}" presName="Name8" presStyleCnt="0"/>
      <dgm:spPr/>
    </dgm:pt>
    <dgm:pt modelId="{DBF55B22-CE70-49AC-B4E3-17089E00B7AC}" type="pres">
      <dgm:prSet presAssocID="{6A0648A2-67BB-4675-8B7F-CB5C66029CCA}" presName="level" presStyleLbl="node1" presStyleIdx="0" presStyleCnt="2" custScaleX="102279" custScaleY="235132" custLinFactNeighborX="475" custLinFactNeighborY="-4000">
        <dgm:presLayoutVars>
          <dgm:chMax val="1"/>
          <dgm:bulletEnabled val="1"/>
        </dgm:presLayoutVars>
      </dgm:prSet>
      <dgm:spPr/>
    </dgm:pt>
    <dgm:pt modelId="{9E9CC621-33EA-4BBD-B8DC-E9B7C530BC36}" type="pres">
      <dgm:prSet presAssocID="{6A0648A2-67BB-4675-8B7F-CB5C66029CC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D7553B9-66FD-439B-8ABC-E2F7A95F7004}" type="pres">
      <dgm:prSet presAssocID="{A2F2D445-B36E-47E4-A399-D717EA8CDCBC}" presName="Name8" presStyleCnt="0"/>
      <dgm:spPr/>
    </dgm:pt>
    <dgm:pt modelId="{DC3EDFA3-2D09-4B25-8F51-A08C771FE775}" type="pres">
      <dgm:prSet presAssocID="{A2F2D445-B36E-47E4-A399-D717EA8CDCBC}" presName="level" presStyleLbl="node1" presStyleIdx="1" presStyleCnt="2" custLinFactNeighborX="228">
        <dgm:presLayoutVars>
          <dgm:chMax val="1"/>
          <dgm:bulletEnabled val="1"/>
        </dgm:presLayoutVars>
      </dgm:prSet>
      <dgm:spPr/>
    </dgm:pt>
    <dgm:pt modelId="{9DD7AED4-1AA9-44B8-ADD1-343ED8FCB6B7}" type="pres">
      <dgm:prSet presAssocID="{A2F2D445-B36E-47E4-A399-D717EA8CDCBC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B6DC0211-E248-459F-BD12-7B1E4C2878E6}" srcId="{308FEE30-9C9B-4074-BC2A-9107A42075C7}" destId="{6A0648A2-67BB-4675-8B7F-CB5C66029CCA}" srcOrd="0" destOrd="0" parTransId="{CBBEDFB9-044A-41CB-9FC4-A5BDA6246537}" sibTransId="{51E8FBE6-9CB1-4241-A725-BDC0F06B831E}"/>
    <dgm:cxn modelId="{418EA460-9C3A-45AC-8963-79BD11C226A6}" type="presOf" srcId="{6A0648A2-67BB-4675-8B7F-CB5C66029CCA}" destId="{9E9CC621-33EA-4BBD-B8DC-E9B7C530BC36}" srcOrd="1" destOrd="0" presId="urn:microsoft.com/office/officeart/2005/8/layout/pyramid1"/>
    <dgm:cxn modelId="{C5D53665-FD43-477B-801A-BBAFE44DA130}" type="presOf" srcId="{A2F2D445-B36E-47E4-A399-D717EA8CDCBC}" destId="{DC3EDFA3-2D09-4B25-8F51-A08C771FE775}" srcOrd="0" destOrd="0" presId="urn:microsoft.com/office/officeart/2005/8/layout/pyramid1"/>
    <dgm:cxn modelId="{A13A2D6F-EAA9-4517-B82B-0792A8F8B145}" type="presOf" srcId="{308FEE30-9C9B-4074-BC2A-9107A42075C7}" destId="{9683826C-F78E-4878-9A0D-F9C865208E4F}" srcOrd="0" destOrd="0" presId="urn:microsoft.com/office/officeart/2005/8/layout/pyramid1"/>
    <dgm:cxn modelId="{41155693-BACF-46F5-8EF6-B48DBB4ECCA6}" srcId="{308FEE30-9C9B-4074-BC2A-9107A42075C7}" destId="{A2F2D445-B36E-47E4-A399-D717EA8CDCBC}" srcOrd="1" destOrd="0" parTransId="{089F4B46-6F12-4CA5-A12A-DC454CEB6120}" sibTransId="{26CB5DCB-9305-4C46-BD6A-658B4B46B78C}"/>
    <dgm:cxn modelId="{B9BE0EC3-B7D0-43F7-94FC-E8BCC06B126D}" type="presOf" srcId="{A2F2D445-B36E-47E4-A399-D717EA8CDCBC}" destId="{9DD7AED4-1AA9-44B8-ADD1-343ED8FCB6B7}" srcOrd="1" destOrd="0" presId="urn:microsoft.com/office/officeart/2005/8/layout/pyramid1"/>
    <dgm:cxn modelId="{FB8C78E0-C87E-433C-8050-A81D46A6B547}" type="presOf" srcId="{6A0648A2-67BB-4675-8B7F-CB5C66029CCA}" destId="{DBF55B22-CE70-49AC-B4E3-17089E00B7AC}" srcOrd="0" destOrd="0" presId="urn:microsoft.com/office/officeart/2005/8/layout/pyramid1"/>
    <dgm:cxn modelId="{A37B8C16-46AC-40E4-9910-AEB02FD88390}" type="presParOf" srcId="{9683826C-F78E-4878-9A0D-F9C865208E4F}" destId="{2C412EAE-ED60-446D-B6AF-62F078096E66}" srcOrd="0" destOrd="0" presId="urn:microsoft.com/office/officeart/2005/8/layout/pyramid1"/>
    <dgm:cxn modelId="{E4B9ADEF-4FD7-434F-9C3D-A8411E77919C}" type="presParOf" srcId="{2C412EAE-ED60-446D-B6AF-62F078096E66}" destId="{DBF55B22-CE70-49AC-B4E3-17089E00B7AC}" srcOrd="0" destOrd="0" presId="urn:microsoft.com/office/officeart/2005/8/layout/pyramid1"/>
    <dgm:cxn modelId="{6F60BF88-CE5C-438F-A626-ABD6D724DFEC}" type="presParOf" srcId="{2C412EAE-ED60-446D-B6AF-62F078096E66}" destId="{9E9CC621-33EA-4BBD-B8DC-E9B7C530BC36}" srcOrd="1" destOrd="0" presId="urn:microsoft.com/office/officeart/2005/8/layout/pyramid1"/>
    <dgm:cxn modelId="{9780FA26-F375-4006-9473-9DA2E1BA574B}" type="presParOf" srcId="{9683826C-F78E-4878-9A0D-F9C865208E4F}" destId="{5D7553B9-66FD-439B-8ABC-E2F7A95F7004}" srcOrd="1" destOrd="0" presId="urn:microsoft.com/office/officeart/2005/8/layout/pyramid1"/>
    <dgm:cxn modelId="{B49FF503-6741-445A-B4BD-4A9B8063A986}" type="presParOf" srcId="{5D7553B9-66FD-439B-8ABC-E2F7A95F7004}" destId="{DC3EDFA3-2D09-4B25-8F51-A08C771FE775}" srcOrd="0" destOrd="0" presId="urn:microsoft.com/office/officeart/2005/8/layout/pyramid1"/>
    <dgm:cxn modelId="{264BCE8A-A3C0-4E6E-BE7D-A9D2F6753545}" type="presParOf" srcId="{5D7553B9-66FD-439B-8ABC-E2F7A95F7004}" destId="{9DD7AED4-1AA9-44B8-ADD1-343ED8FCB6B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55B22-CE70-49AC-B4E3-17089E00B7AC}">
      <dsp:nvSpPr>
        <dsp:cNvPr id="0" name=""/>
        <dsp:cNvSpPr/>
      </dsp:nvSpPr>
      <dsp:spPr>
        <a:xfrm>
          <a:off x="1388146" y="0"/>
          <a:ext cx="6892097" cy="2819711"/>
        </a:xfrm>
        <a:prstGeom prst="trapezoid">
          <a:avLst>
            <a:gd name="adj" fmla="val 11949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 err="1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Tuyến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trung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ương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88146" y="0"/>
        <a:ext cx="6892097" cy="2819711"/>
      </dsp:txXfrm>
    </dsp:sp>
    <dsp:sp modelId="{DC3EDFA3-2D09-4B25-8F51-A08C771FE775}">
      <dsp:nvSpPr>
        <dsp:cNvPr id="0" name=""/>
        <dsp:cNvSpPr/>
      </dsp:nvSpPr>
      <dsp:spPr>
        <a:xfrm>
          <a:off x="0" y="2819711"/>
          <a:ext cx="9604375" cy="1199203"/>
        </a:xfrm>
        <a:prstGeom prst="trapezoid">
          <a:avLst>
            <a:gd name="adj" fmla="val 119490"/>
          </a:avLst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Tuyến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địa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phương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80765" y="2819711"/>
        <a:ext cx="6242843" cy="1199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E50D-41CA-A04E-BD9E-C2BC3EFE7461}" type="datetimeFigureOut">
              <a:t>26/01/2024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CC012AC-5D0B-4141-9592-38098E246CAB}" type="slidenum">
              <a:t>‹#›</a:t>
            </a:fld>
            <a:endParaRPr lang="en-V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9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E50D-41CA-A04E-BD9E-C2BC3EFE7461}" type="datetimeFigureOut">
              <a:t>26/01/2024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012AC-5D0B-4141-9592-38098E246CAB}" type="slidenum">
              <a:t>‹#›</a:t>
            </a:fld>
            <a:endParaRPr lang="en-V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67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E50D-41CA-A04E-BD9E-C2BC3EFE7461}" type="datetimeFigureOut">
              <a:t>26/01/2024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012AC-5D0B-4141-9592-38098E246CAB}" type="slidenum">
              <a:t>‹#›</a:t>
            </a:fld>
            <a:endParaRPr lang="en-V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75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E50D-41CA-A04E-BD9E-C2BC3EFE7461}" type="datetimeFigureOut">
              <a:t>26/01/2024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012AC-5D0B-4141-9592-38098E246CAB}" type="slidenum">
              <a:t>‹#›</a:t>
            </a:fld>
            <a:endParaRPr lang="en-V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65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E50D-41CA-A04E-BD9E-C2BC3EFE7461}" type="datetimeFigureOut">
              <a:t>26/01/2024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012AC-5D0B-4141-9592-38098E246CAB}" type="slidenum">
              <a:t>‹#›</a:t>
            </a:fld>
            <a:endParaRPr lang="en-V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8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E50D-41CA-A04E-BD9E-C2BC3EFE7461}" type="datetimeFigureOut">
              <a:t>26/01/2024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012AC-5D0B-4141-9592-38098E246CAB}" type="slidenum">
              <a:t>‹#›</a:t>
            </a:fld>
            <a:endParaRPr lang="en-V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88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E50D-41CA-A04E-BD9E-C2BC3EFE7461}" type="datetimeFigureOut">
              <a:t>26/01/2024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012AC-5D0B-4141-9592-38098E246CAB}" type="slidenum">
              <a:t>‹#›</a:t>
            </a:fld>
            <a:endParaRPr lang="en-V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94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E50D-41CA-A04E-BD9E-C2BC3EFE7461}" type="datetimeFigureOut">
              <a:t>26/01/2024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012AC-5D0B-4141-9592-38098E246CAB}" type="slidenum">
              <a:t>‹#›</a:t>
            </a:fld>
            <a:endParaRPr lang="en-V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4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E50D-41CA-A04E-BD9E-C2BC3EFE7461}" type="datetimeFigureOut">
              <a:t>26/01/2024</a:t>
            </a:fld>
            <a:endParaRPr 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012AC-5D0B-4141-9592-38098E246CA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5524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E50D-41CA-A04E-BD9E-C2BC3EFE7461}" type="datetimeFigureOut">
              <a:t>26/01/2024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012AC-5D0B-4141-9592-38098E246CAB}" type="slidenum">
              <a:t>‹#›</a:t>
            </a:fld>
            <a:endParaRPr lang="en-V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49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E96E50D-41CA-A04E-BD9E-C2BC3EFE7461}" type="datetimeFigureOut">
              <a:t>26/01/2024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012AC-5D0B-4141-9592-38098E246CAB}" type="slidenum">
              <a:t>‹#›</a:t>
            </a:fld>
            <a:endParaRPr lang="en-V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23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6E50D-41CA-A04E-BD9E-C2BC3EFE7461}" type="datetimeFigureOut">
              <a:t>26/01/2024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CC012AC-5D0B-4141-9592-38098E246CAB}" type="slidenum">
              <a:t>‹#›</a:t>
            </a:fld>
            <a:endParaRPr lang="en-V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98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C4C02-4148-4D9F-95E4-ECAC2B755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 CHỨC VÀ QUẢN LÝ</a:t>
            </a:r>
            <a:b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TẾ CƠ SỞ </a:t>
            </a:r>
            <a:endParaRPr lang="en-VN" sz="4400" b="1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48A0B-6099-27EB-0E02-F99180DE27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V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v: nguyễn thị thu thảo</a:t>
            </a:r>
          </a:p>
        </p:txBody>
      </p:sp>
    </p:spTree>
    <p:extLst>
      <p:ext uri="{BB962C8B-B14F-4D97-AF65-F5344CB8AC3E}">
        <p14:creationId xmlns:p14="http://schemas.microsoft.com/office/powerpoint/2010/main" val="2172192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32A5A-8672-CA94-630E-F7D22664C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Tuyến y tế xã, ph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ờng, thị trấn (Trạm y tế cơ sở)</a:t>
            </a:r>
            <a:endParaRPr lang="en-VN" b="1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A8BF0-599B-D7DA-5D97-47EF182FF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 đơn vị kỹ thuật y tế đầu tiên tiếp xúc với nhân dân, nằm 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Y tế Nhà 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ớc.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Trạm y tế cơ sở bao gồm các trạm y tế xã, ph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ờng, thị trấn, hay y tế của các cơ quan, xí nghiệp, nhà máy, 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ờng học.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sz="2400"/>
          </a:p>
        </p:txBody>
      </p:sp>
    </p:spTree>
    <p:extLst>
      <p:ext uri="{BB962C8B-B14F-4D97-AF65-F5344CB8AC3E}">
        <p14:creationId xmlns:p14="http://schemas.microsoft.com/office/powerpoint/2010/main" val="381857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19AEC-31FB-4B7B-5795-F168AC1B27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Font typeface="Wingdings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Vệ sinh, phòng dịch.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Điều trị và hộ sinh.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EB802-B74A-79CE-93DD-6EB7622E2D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Font typeface="Wingdings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sz="24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6CBDD6-D474-49BD-F09F-C62F97829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vi-VN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Tuyến y tế xã, ph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ờng, thị trấn (Trạm y tế cơ sở)</a:t>
            </a:r>
            <a:endParaRPr lang="en-VN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441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FB04F-D0C7-994E-660D-2740A647E0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 Chức trách cá nhân: </a:t>
            </a:r>
          </a:p>
          <a:p>
            <a:pPr algn="just">
              <a:lnSpc>
                <a:spcPct val="10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00000"/>
              </a:lnSpc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Nhiệm vụ chức trách của 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ơng y hoặc Y sĩ YHDT: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8220E5-252C-512C-5E4D-EC60B68F4B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15162" y="2017713"/>
            <a:ext cx="3441700" cy="3441700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A48A96-9BEB-F5AD-9D04-6C5233384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vi-VN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Tuyến y tế xã, ph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ờng, thị trấn (Trạm y tế cơ sở)</a:t>
            </a:r>
            <a:endParaRPr lang="en-VN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133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7262-6FFA-93A4-1F36-027215D55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1196775"/>
            <a:ext cx="9605635" cy="1059305"/>
          </a:xfrm>
        </p:spPr>
        <p:txBody>
          <a:bodyPr/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dưỡng</a:t>
            </a:r>
            <a:endParaRPr lang="en-VN" b="1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614E3-4737-05E5-7919-63D1A7F3B8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Giúp Bác sĩ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lập hồ sơ sức khỏ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e, KCB.</a:t>
            </a:r>
          </a:p>
          <a:p>
            <a:pPr algn="just">
              <a:lnSpc>
                <a:spcPct val="100000"/>
              </a:lnSpc>
            </a:pP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Lấy một số tiêu bản về phân, đờm, máu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việc chữa bệnh ở nhà theo y lệnh của Bác sĩ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Vận động và 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ớng dẫn thực hiện các 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ơng trình y tế ở địa ph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dõi những bệnh nhân bị bệnh xã hội tại nhà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VN" sz="220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956082-614F-3F93-F066-E2FA7B0E70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15162" y="2017713"/>
            <a:ext cx="3441700" cy="3441700"/>
          </a:xfrm>
        </p:spPr>
      </p:pic>
    </p:spTree>
    <p:extLst>
      <p:ext uri="{BB962C8B-B14F-4D97-AF65-F5344CB8AC3E}">
        <p14:creationId xmlns:p14="http://schemas.microsoft.com/office/powerpoint/2010/main" val="3438985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0C3B7-8D0C-7208-2EFB-0EF7EC3F2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1275152"/>
            <a:ext cx="9605635" cy="1059305"/>
          </a:xfrm>
        </p:spPr>
        <p:txBody>
          <a:bodyPr/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bác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sỹ</a:t>
            </a:r>
            <a:endParaRPr lang="en-VN" b="1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76EC-BD7B-87A7-4DF3-DF2C52842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6207503" cy="3448595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vi-V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Khám và lập hồ sơ sức khỏe cho các đối 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ợng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tiên. 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vi-V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Khám chữa bệnh cho nhân dân hàng ngày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vi-V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 kỳ theo dõi chăm sóc chữa bệnh cho bệnh nhân về bệnh mãn tính và bệnh xã hội tại nhà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vi-V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 tra hồ sơ sức khỏe đã lập và bổ sung cho hoàn chỉnh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vi-V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chữa bệnh tại nhà kết hợp thăm gia đình để giáo dục sức khỏe hoặc thăm tr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vi-V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ờng học, nhà trẻ. 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vi-V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Vận động và phát triển hội viên Hội Chữ thập đỏ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VN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7C20F2-BCDA-8626-F62B-689CFE3B81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37488" y="2010878"/>
            <a:ext cx="3221037" cy="3815156"/>
          </a:xfrm>
        </p:spPr>
      </p:pic>
    </p:spTree>
    <p:extLst>
      <p:ext uri="{BB962C8B-B14F-4D97-AF65-F5344CB8AC3E}">
        <p14:creationId xmlns:p14="http://schemas.microsoft.com/office/powerpoint/2010/main" val="3442145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1B06-B359-F87B-F21B-D7BDEA7A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YS YHCT</a:t>
            </a:r>
            <a:endParaRPr lang="en-VN" b="1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12128-7084-23E9-406A-EA4E52BDE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1880248"/>
            <a:ext cx="5985435" cy="344859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Khám và chữa bệnh cho nhân dân bằng thuốc Nam và châm cứu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Chế biến 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ợc liệu theo ph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ơng pháp cổ truyền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Phối hợp với 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ợc tá chăm sóc v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ờn thuốc nam của trạm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hợp với 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ợc tá vận động nhân dân trồng 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ợc liệu, thu mua, bảo quản chế biến 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ợc liệu ở địa ph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ơng.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Phát hiện các kinh nghiệm chữa bệnh bằng ph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ơng pháp dân gian và bằng 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ợc liệu ở địa ph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ơng.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V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E98D1F-B91C-9798-617A-43D9328A5E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13152" y="2024304"/>
            <a:ext cx="3441700" cy="3441700"/>
          </a:xfrm>
        </p:spPr>
      </p:pic>
    </p:spTree>
    <p:extLst>
      <p:ext uri="{BB962C8B-B14F-4D97-AF65-F5344CB8AC3E}">
        <p14:creationId xmlns:p14="http://schemas.microsoft.com/office/powerpoint/2010/main" val="3757889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D9430-0E15-F654-7FD4-DE3709147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1906374"/>
            <a:ext cx="5018783" cy="344859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</a:t>
            </a:r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Nhiệm vụ của Trạm Y tế cơ sở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(11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DSKHHGĐ.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KCB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KSK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285FB-D993-6D58-F6EE-C57307F13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2869" y="2017343"/>
            <a:ext cx="4436054" cy="3441520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6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vốn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tủ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 startAt="6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6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Bồi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y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6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mưu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phường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 startAt="6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UBND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6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nghành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 startAt="6"/>
            </a:pPr>
            <a:endParaRPr lang="en-VN" sz="22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08AE686-895B-F352-9289-184D4D86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vi-VN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Tuyến y tế xã, ph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ờng, thị trấn (Trạm y tế cơ sở)</a:t>
            </a:r>
            <a:endParaRPr lang="en-VN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78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5A869-0DCC-826D-3AF1-64F535A43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1971689"/>
            <a:ext cx="4645152" cy="344859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3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3.4. N</a:t>
            </a:r>
            <a:r>
              <a:rPr lang="vi-VN" sz="23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ội dung chính trong quản lý tại Trạm y tế cơ sở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300" dirty="0" err="1">
                <a:latin typeface="Times New Roman" panose="02020603050405020304" pitchFamily="18" charset="0"/>
                <a:cs typeface="Times New Roman" pitchFamily="18" charset="0"/>
              </a:rPr>
              <a:t>Quản</a:t>
            </a:r>
            <a:r>
              <a:rPr lang="en-US" sz="23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itchFamily="18" charset="0"/>
              </a:rPr>
              <a:t>lý</a:t>
            </a:r>
            <a:r>
              <a:rPr lang="en-US" sz="23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itchFamily="18" charset="0"/>
              </a:rPr>
              <a:t>kế</a:t>
            </a:r>
            <a:r>
              <a:rPr lang="en-US" sz="23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itchFamily="18" charset="0"/>
              </a:rPr>
              <a:t>hoạch</a:t>
            </a:r>
            <a:r>
              <a:rPr lang="en-US" sz="2300" dirty="0">
                <a:latin typeface="Times New Roman" panose="02020603050405020304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300" dirty="0" err="1">
                <a:latin typeface="Times New Roman" panose="02020603050405020304" pitchFamily="18" charset="0"/>
                <a:cs typeface="Times New Roman" pitchFamily="18" charset="0"/>
              </a:rPr>
              <a:t>Quản</a:t>
            </a:r>
            <a:r>
              <a:rPr lang="en-US" sz="23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itchFamily="18" charset="0"/>
              </a:rPr>
              <a:t>lý</a:t>
            </a:r>
            <a:r>
              <a:rPr lang="en-US" sz="23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itchFamily="18" charset="0"/>
              </a:rPr>
              <a:t>nhân</a:t>
            </a:r>
            <a:r>
              <a:rPr lang="en-US" sz="23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itchFamily="18" charset="0"/>
              </a:rPr>
              <a:t>lực</a:t>
            </a:r>
            <a:r>
              <a:rPr lang="en-US" sz="2300" dirty="0">
                <a:latin typeface="Times New Roman" panose="02020603050405020304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300" dirty="0" err="1">
                <a:latin typeface="Times New Roman" panose="02020603050405020304" pitchFamily="18" charset="0"/>
                <a:cs typeface="Times New Roman" pitchFamily="18" charset="0"/>
              </a:rPr>
              <a:t>Quản</a:t>
            </a:r>
            <a:r>
              <a:rPr lang="en-US" sz="23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itchFamily="18" charset="0"/>
              </a:rPr>
              <a:t>lý</a:t>
            </a:r>
            <a:r>
              <a:rPr lang="en-US" sz="23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itchFamily="18" charset="0"/>
              </a:rPr>
              <a:t>thông</a:t>
            </a:r>
            <a:r>
              <a:rPr lang="en-US" sz="2300" dirty="0">
                <a:latin typeface="Times New Roman" panose="02020603050405020304" pitchFamily="18" charset="0"/>
                <a:cs typeface="Times New Roman" pitchFamily="18" charset="0"/>
              </a:rPr>
              <a:t> tin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300" dirty="0" err="1">
                <a:latin typeface="Times New Roman" panose="02020603050405020304" pitchFamily="18" charset="0"/>
                <a:cs typeface="Times New Roman" pitchFamily="18" charset="0"/>
              </a:rPr>
              <a:t>Quản</a:t>
            </a:r>
            <a:r>
              <a:rPr lang="en-US" sz="23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itchFamily="18" charset="0"/>
              </a:rPr>
              <a:t>lý</a:t>
            </a:r>
            <a:r>
              <a:rPr lang="en-US" sz="23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itchFamily="18" charset="0"/>
              </a:rPr>
              <a:t>cơ</a:t>
            </a:r>
            <a:r>
              <a:rPr lang="en-US" sz="23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itchFamily="18" charset="0"/>
              </a:rPr>
              <a:t>sở</a:t>
            </a:r>
            <a:r>
              <a:rPr lang="en-US" sz="23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itchFamily="18" charset="0"/>
              </a:rPr>
              <a:t>vật</a:t>
            </a:r>
            <a:r>
              <a:rPr lang="en-US" sz="23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itchFamily="18" charset="0"/>
              </a:rPr>
              <a:t>chất</a:t>
            </a:r>
            <a:r>
              <a:rPr lang="en-US" sz="2300" dirty="0">
                <a:latin typeface="Times New Roman" panose="02020603050405020304" pitchFamily="18" charset="0"/>
                <a:cs typeface="Times New Roman" pitchFamily="18" charset="0"/>
              </a:rPr>
              <a:t>, TTBYT.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300" dirty="0" err="1">
                <a:latin typeface="Times New Roman" panose="02020603050405020304" pitchFamily="18" charset="0"/>
                <a:cs typeface="Times New Roman" pitchFamily="18" charset="0"/>
              </a:rPr>
              <a:t>Thực</a:t>
            </a:r>
            <a:r>
              <a:rPr lang="en-US" sz="23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itchFamily="18" charset="0"/>
              </a:rPr>
              <a:t>hiện</a:t>
            </a:r>
            <a:r>
              <a:rPr lang="en-US" sz="23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itchFamily="18" charset="0"/>
              </a:rPr>
              <a:t>tốt</a:t>
            </a:r>
            <a:r>
              <a:rPr lang="en-US" sz="23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itchFamily="18" charset="0"/>
              </a:rPr>
              <a:t>các</a:t>
            </a:r>
            <a:r>
              <a:rPr lang="en-US" sz="23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itchFamily="18" charset="0"/>
              </a:rPr>
              <a:t>quy</a:t>
            </a:r>
            <a:r>
              <a:rPr lang="en-US" sz="23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itchFamily="18" charset="0"/>
              </a:rPr>
              <a:t>chế</a:t>
            </a:r>
            <a:r>
              <a:rPr lang="en-US" sz="23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itchFamily="18" charset="0"/>
              </a:rPr>
              <a:t>chuyên</a:t>
            </a:r>
            <a:r>
              <a:rPr lang="en-US" sz="23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itchFamily="18" charset="0"/>
              </a:rPr>
              <a:t>môn</a:t>
            </a:r>
            <a:r>
              <a:rPr lang="en-US" sz="23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itchFamily="18" charset="0"/>
              </a:rPr>
              <a:t>tại</a:t>
            </a:r>
            <a:r>
              <a:rPr lang="en-US" sz="23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itchFamily="18" charset="0"/>
              </a:rPr>
              <a:t>trạm</a:t>
            </a:r>
            <a:r>
              <a:rPr lang="en-US" sz="23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itchFamily="18" charset="0"/>
              </a:rPr>
              <a:t>và</a:t>
            </a:r>
            <a:r>
              <a:rPr lang="en-US" sz="23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itchFamily="18" charset="0"/>
              </a:rPr>
              <a:t>quản</a:t>
            </a:r>
            <a:r>
              <a:rPr lang="en-US" sz="23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itchFamily="18" charset="0"/>
              </a:rPr>
              <a:t>lý</a:t>
            </a:r>
            <a:r>
              <a:rPr lang="en-US" sz="23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itchFamily="18" charset="0"/>
              </a:rPr>
              <a:t>chuyên</a:t>
            </a:r>
            <a:r>
              <a:rPr lang="en-US" sz="23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itchFamily="18" charset="0"/>
              </a:rPr>
              <a:t>môn</a:t>
            </a:r>
            <a:r>
              <a:rPr lang="en-US" sz="23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itchFamily="18" charset="0"/>
              </a:rPr>
              <a:t>các</a:t>
            </a:r>
            <a:r>
              <a:rPr lang="en-US" sz="23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itchFamily="18" charset="0"/>
              </a:rPr>
              <a:t>đối</a:t>
            </a:r>
            <a:r>
              <a:rPr lang="en-US" sz="23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itchFamily="18" charset="0"/>
              </a:rPr>
              <a:t>tượng</a:t>
            </a:r>
            <a:r>
              <a:rPr lang="en-US" sz="23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itchFamily="18" charset="0"/>
              </a:rPr>
              <a:t>hành</a:t>
            </a:r>
            <a:r>
              <a:rPr lang="en-US" sz="23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itchFamily="18" charset="0"/>
              </a:rPr>
              <a:t>nghề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YDTN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en-VN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C77116-6EBD-0F3C-147C-80A2D5071A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15162" y="2017713"/>
            <a:ext cx="3441700" cy="3441700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05F8B7F-FBB8-EB1E-ECAB-E282528B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Tuyến y tế xã, ph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ờng, thị trấn (Trạm y tế cơ sở)</a:t>
            </a:r>
            <a:endParaRPr lang="en-VN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645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145F-4CEC-F15D-BB90-2E2CCFDF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FC285A-AD23-4996-4A8A-1F46EF7140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67091" y="1999007"/>
            <a:ext cx="5057817" cy="3448050"/>
          </a:xfrm>
        </p:spPr>
      </p:pic>
    </p:spTree>
    <p:extLst>
      <p:ext uri="{BB962C8B-B14F-4D97-AF65-F5344CB8AC3E}">
        <p14:creationId xmlns:p14="http://schemas.microsoft.com/office/powerpoint/2010/main" val="406336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1DEB6-2EC6-EA9C-F080-94D2E048C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287151"/>
            <a:ext cx="9603275" cy="1049235"/>
          </a:xfrm>
        </p:spPr>
        <p:txBody>
          <a:bodyPr/>
          <a:lstStyle/>
          <a:p>
            <a:r>
              <a:rPr lang="en-US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VN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ục tiêu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FCA65-B719-2F9D-FB8A-8E6A1BDEE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Trình bày 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ợc tổ chức và biên chế của Trạm y tế cơ sở.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Kể 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ợc 11 nhiệm vụ của Trạm y tế cơ sở.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Trình bày 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ợc 5 nội dung chính trong quản lý tại Trạm y tế cơ sở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VN" sz="2400"/>
          </a:p>
        </p:txBody>
      </p:sp>
    </p:spTree>
    <p:extLst>
      <p:ext uri="{BB962C8B-B14F-4D97-AF65-F5344CB8AC3E}">
        <p14:creationId xmlns:p14="http://schemas.microsoft.com/office/powerpoint/2010/main" val="213944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F865-9C5A-8655-30AA-EA9644FC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240817"/>
            <a:ext cx="9603275" cy="1049235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3000" b="1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3000" b="1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3000" b="1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3000" b="1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000" b="1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ngành</a:t>
            </a:r>
            <a:r>
              <a:rPr lang="en-US" sz="3000" b="1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en-US" sz="3000" b="1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3000" b="1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US" sz="3000" b="1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Nam</a:t>
            </a:r>
            <a:endParaRPr lang="en-VN" sz="3000" b="1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D86C9E-00BE-A4AB-F335-EC53D590D1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516763"/>
              </p:ext>
            </p:extLst>
          </p:nvPr>
        </p:nvGraphicFramePr>
        <p:xfrm>
          <a:off x="1450975" y="2016124"/>
          <a:ext cx="9604375" cy="4018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245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6798E-0064-F38A-2C9F-579E619C5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5149412" cy="3448595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à đơn vị kỹ thuật đầu tiên tiếp xúc với nhân dân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ằm trong hệ thống y tế nhà 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ớc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hiệm vụ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hực hiện các dịch vụ kỹ thuật chăm sóc sức khỏe ban đầu, phát hiện dịch sớm và phòng chống dịch bệnh, đỡ đẻ 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ờng, cung ứng thuốc thiết yếu, vận động nhân dân thực hiện các biện pháp KHHGĐ, tăng 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ờng sức khỏe.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VN" sz="240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6A3E0E-5EF0-8D12-02C0-AFFFC450C9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74731" y="2017713"/>
            <a:ext cx="3441700" cy="3441700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E670DAC-BB6C-4397-2DFD-2A61FC52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222530"/>
            <a:ext cx="9603275" cy="1049235"/>
          </a:xfrm>
        </p:spPr>
        <p:txBody>
          <a:bodyPr/>
          <a:lstStyle/>
          <a:p>
            <a:r>
              <a:rPr lang="en-V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V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hái niệm y tế cơ sở</a:t>
            </a:r>
          </a:p>
        </p:txBody>
      </p:sp>
    </p:spTree>
    <p:extLst>
      <p:ext uri="{BB962C8B-B14F-4D97-AF65-F5344CB8AC3E}">
        <p14:creationId xmlns:p14="http://schemas.microsoft.com/office/powerpoint/2010/main" val="183569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32C1-307C-1D4D-55AA-33436995D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1262089"/>
            <a:ext cx="9605635" cy="1059305"/>
          </a:xfrm>
        </p:spPr>
        <p:txBody>
          <a:bodyPr/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3200" b="1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200" b="1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sở</a:t>
            </a:r>
            <a:endParaRPr lang="en-VN" b="1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389FA-D46E-6A64-963B-101E24AAF3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CSSK ban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lồng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ghép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chức</a:t>
            </a:r>
          </a:p>
          <a:p>
            <a:pPr algn="just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Lãnh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huyện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tránh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lãng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huyện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VN" sz="240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DCD8F5-8E6D-F269-8FD7-9683251AF2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15162" y="2017713"/>
            <a:ext cx="3441700" cy="3441700"/>
          </a:xfrm>
        </p:spPr>
      </p:pic>
    </p:spTree>
    <p:extLst>
      <p:ext uri="{BB962C8B-B14F-4D97-AF65-F5344CB8AC3E}">
        <p14:creationId xmlns:p14="http://schemas.microsoft.com/office/powerpoint/2010/main" val="934210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E2D53-90C2-AE08-B76F-154F6CFCE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Trung tâm Y tế là một tổ chức chuyên môn kỹ thuật, một đơn vị sự nghiệp có 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cách pháp nhân, đ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ợc sử dụng con dấu riêng, đ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ợc Nhà 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ớc cấp kinh phí và mở tài  khoản tại ngân hàng.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ợc thành lập trên cơ sở hợp nhất các tổ chức sự nghiệp y tế hiện có của huyện, thị xã.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huộc Sở Y tế, chịu sự quản lý, chỉ đạo và 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ớng dẫn thanh tra, kiểm tra của Giám đốc Sở Y tế về chuyên môn nghiệp vụ, kinh phí, nhân lực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chỉ đạo của UBND huyện về xây dựng kế hoạch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VN" sz="22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5BD366-5719-AAD3-E6E0-15126C4BC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Y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huyện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quận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(Y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Huyện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VN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926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90E100AD-C3CF-EB55-5DD2-92B463597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956" y="836023"/>
            <a:ext cx="8822581" cy="52174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B51BDF-92F3-04EA-C9EC-5CCC68848588}"/>
              </a:ext>
            </a:extLst>
          </p:cNvPr>
          <p:cNvSpPr txBox="1"/>
          <p:nvPr/>
        </p:nvSpPr>
        <p:spPr>
          <a:xfrm>
            <a:off x="555172" y="194156"/>
            <a:ext cx="61003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huyện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6099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46AF5-C186-4501-1267-1556BCA0D1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PHCN…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UBND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VN" sz="24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E8F21-C928-094B-D3C9-BF515CED18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bồi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CBYT.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KCB.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UBND, SYT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VN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E2E9DA-3496-8BEB-EAEB-BB48A850980D}"/>
              </a:ext>
            </a:extLst>
          </p:cNvPr>
          <p:cNvSpPr txBox="1"/>
          <p:nvPr/>
        </p:nvSpPr>
        <p:spPr>
          <a:xfrm>
            <a:off x="1447331" y="1334541"/>
            <a:ext cx="61003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 sz="2400" b="1"/>
          </a:p>
        </p:txBody>
      </p:sp>
    </p:spTree>
    <p:extLst>
      <p:ext uri="{BB962C8B-B14F-4D97-AF65-F5344CB8AC3E}">
        <p14:creationId xmlns:p14="http://schemas.microsoft.com/office/powerpoint/2010/main" val="3320442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695976-126F-CE98-BF27-8C78926D8A26}"/>
              </a:ext>
            </a:extLst>
          </p:cNvPr>
          <p:cNvSpPr txBox="1"/>
          <p:nvPr/>
        </p:nvSpPr>
        <p:spPr>
          <a:xfrm>
            <a:off x="424543" y="266013"/>
            <a:ext cx="8915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TTYT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huyện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B40A61-44DD-D876-660C-247B359BE08C}"/>
              </a:ext>
            </a:extLst>
          </p:cNvPr>
          <p:cNvSpPr/>
          <p:nvPr/>
        </p:nvSpPr>
        <p:spPr>
          <a:xfrm>
            <a:off x="897839" y="1084616"/>
            <a:ext cx="4262910" cy="94015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08FC08-6F91-18BE-8A87-D4F6D21CB323}"/>
              </a:ext>
            </a:extLst>
          </p:cNvPr>
          <p:cNvSpPr/>
          <p:nvPr/>
        </p:nvSpPr>
        <p:spPr>
          <a:xfrm>
            <a:off x="897841" y="2309182"/>
            <a:ext cx="4262908" cy="94015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CE94D7-CA1F-EC49-AB8F-C0F3F7CE3B4C}"/>
              </a:ext>
            </a:extLst>
          </p:cNvPr>
          <p:cNvSpPr/>
          <p:nvPr/>
        </p:nvSpPr>
        <p:spPr>
          <a:xfrm>
            <a:off x="897840" y="3632486"/>
            <a:ext cx="4262909" cy="94015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y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715052-0CF9-66C6-799B-3407A25B4A21}"/>
              </a:ext>
            </a:extLst>
          </p:cNvPr>
          <p:cNvSpPr/>
          <p:nvPr/>
        </p:nvSpPr>
        <p:spPr>
          <a:xfrm>
            <a:off x="897842" y="4852759"/>
            <a:ext cx="4262907" cy="94015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37BCCF-4930-1C67-1C4D-909F35E57FA8}"/>
              </a:ext>
            </a:extLst>
          </p:cNvPr>
          <p:cNvSpPr/>
          <p:nvPr/>
        </p:nvSpPr>
        <p:spPr>
          <a:xfrm>
            <a:off x="6399052" y="4220315"/>
            <a:ext cx="4130899" cy="94015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1DF5C5-E2C9-4C99-8142-2668C55800B0}"/>
              </a:ext>
            </a:extLst>
          </p:cNvPr>
          <p:cNvSpPr/>
          <p:nvPr/>
        </p:nvSpPr>
        <p:spPr>
          <a:xfrm>
            <a:off x="6399052" y="2864814"/>
            <a:ext cx="4130899" cy="94015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dược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7565F4-B8B3-F09B-5FCF-79DB30B29B67}"/>
              </a:ext>
            </a:extLst>
          </p:cNvPr>
          <p:cNvSpPr/>
          <p:nvPr/>
        </p:nvSpPr>
        <p:spPr>
          <a:xfrm>
            <a:off x="6399052" y="1672445"/>
            <a:ext cx="4130899" cy="94015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TTBYT</a:t>
            </a:r>
          </a:p>
        </p:txBody>
      </p:sp>
    </p:spTree>
    <p:extLst>
      <p:ext uri="{BB962C8B-B14F-4D97-AF65-F5344CB8AC3E}">
        <p14:creationId xmlns:p14="http://schemas.microsoft.com/office/powerpoint/2010/main" val="28087228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{3EE44E00-BFB3-D346-9A68-265A1C1C762E}tf10001119</Template>
  <TotalTime>77</TotalTime>
  <Words>1318</Words>
  <Application>Microsoft Macintosh PowerPoint</Application>
  <PresentationFormat>Widescreen</PresentationFormat>
  <Paragraphs>102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Gill Sans MT</vt:lpstr>
      <vt:lpstr>Times New Roman</vt:lpstr>
      <vt:lpstr>Wingdings</vt:lpstr>
      <vt:lpstr>Gallery</vt:lpstr>
      <vt:lpstr>TỔ CHỨC VÀ QUẢN LÝ  Y TẾ CƠ SỞ </vt:lpstr>
      <vt:lpstr>Mục tiêu </vt:lpstr>
      <vt:lpstr>Tổ chức chung của ngành y tế Việt Nam</vt:lpstr>
      <vt:lpstr>1. Khái niệm y tế cơ sở</vt:lpstr>
      <vt:lpstr>Đặc điểm y tế cơ sở</vt:lpstr>
      <vt:lpstr>2. Y tế huyện, quận, thị xã (Y tế cấp Huyện)</vt:lpstr>
      <vt:lpstr>PowerPoint Presentation</vt:lpstr>
      <vt:lpstr>PowerPoint Presentation</vt:lpstr>
      <vt:lpstr>PowerPoint Presentation</vt:lpstr>
      <vt:lpstr>3. Tuyến y tế xã, phường, thị trấn (Trạm y tế cơ sở)</vt:lpstr>
      <vt:lpstr>3. Tuyến y tế xã, phường, thị trấn (Trạm y tế cơ sở)</vt:lpstr>
      <vt:lpstr>3. Tuyến y tế xã, phường, thị trấn (Trạm y tế cơ sở)</vt:lpstr>
      <vt:lpstr>Nhiệm vụ chức trách của Điều dưỡng</vt:lpstr>
      <vt:lpstr>Nhiệm vụ chức trách của y bác sỹ</vt:lpstr>
      <vt:lpstr>Nhiệm vụ chức trách của lương y hoặc YS YHCT</vt:lpstr>
      <vt:lpstr>3. Tuyến y tế xã, phường, thị trấn (Trạm y tế cơ sở)</vt:lpstr>
      <vt:lpstr>3. Tuyến y tế xã, phường, thị trấn (Trạm y tế cơ sở)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4: TỔ CHỨC VÀ QUẢN LÝ  Y TẾ CƠ SỞ </dc:title>
  <dc:creator>Microsoft Office User</dc:creator>
  <cp:lastModifiedBy>Microsoft Office User</cp:lastModifiedBy>
  <cp:revision>57</cp:revision>
  <dcterms:created xsi:type="dcterms:W3CDTF">2023-12-11T03:32:28Z</dcterms:created>
  <dcterms:modified xsi:type="dcterms:W3CDTF">2024-01-26T14:28:25Z</dcterms:modified>
</cp:coreProperties>
</file>