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87" r:id="rId14"/>
    <p:sldId id="285" r:id="rId15"/>
    <p:sldId id="268" r:id="rId16"/>
    <p:sldId id="269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1" r:id="rId28"/>
    <p:sldId id="280" r:id="rId29"/>
    <p:sldId id="282" r:id="rId30"/>
    <p:sldId id="283" r:id="rId31"/>
    <p:sldId id="278" r:id="rId32"/>
    <p:sldId id="28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AC40-E1CF-48CD-ABDD-D0219CFB83E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4E466-F64E-42B2-8BCE-283D9515A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03AC9-BD2E-4ADF-AD29-52CD8EC54357}" type="datetime1">
              <a:rPr lang="en-US" smtClean="0"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8244-B4D1-473F-9DDD-479F80BF1ED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9587-8915-4EF2-A143-43FC58267617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A425-A26E-43D9-BCC6-FB07E8F7F41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982D-BF08-4B15-87D6-84A151C0BF27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4FD1-C234-464C-A140-E77D89ADB97B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427EF-510D-4D91-93B0-E0A3C0E34041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F487-7046-4B3F-B545-FA7266AD08BB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7292-B9D0-466F-A8AD-62BC3A0C9813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2E3-CEBE-4528-8B24-5DF1E26EC839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79A-BF5E-4553-92AA-A401E8925F9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89E241-BC33-4904-9A28-0BC631C377D2}" type="datetime1">
              <a:rPr lang="en-US" smtClean="0"/>
              <a:t>4/4/2024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Lý thuyết VS-KST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02B3A2-0F7C-4961-819E-769FE4FB3576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BÀI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4000" dirty="0" smtClean="0"/>
              <a:t>KHÁNG NGUYÊN – KHÁNG THỂ</a:t>
            </a:r>
          </a:p>
          <a:p>
            <a:pPr algn="ctr"/>
            <a:endParaRPr lang="en-US" sz="4000" dirty="0"/>
          </a:p>
          <a:p>
            <a:pPr algn="ctr"/>
            <a:r>
              <a:rPr lang="en-US" sz="2800" dirty="0" smtClean="0"/>
              <a:t>				GV: </a:t>
            </a:r>
            <a:r>
              <a:rPr lang="en-US" sz="2800" dirty="0" err="1" smtClean="0"/>
              <a:t>ThS</a:t>
            </a:r>
            <a:r>
              <a:rPr lang="en-US" sz="2800" dirty="0" smtClean="0"/>
              <a:t>. VÕ NGỌC QUANG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0626-5D70-4AEB-BD2F-4C5D9CFBF8C5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Lymphocyte T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bấy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1816B-5E0E-423D-BA55-EF4DEA35D0C2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4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: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Hapten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7115-009F-42C3-B5C0-C4C0F33A9B2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(Antibody)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KT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Protein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do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l-GR" dirty="0" smtClean="0"/>
              <a:t>γ</a:t>
            </a:r>
            <a:r>
              <a:rPr lang="en-US" dirty="0" smtClean="0"/>
              <a:t>-globulin,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l-GR" dirty="0" smtClean="0"/>
              <a:t>β</a:t>
            </a:r>
            <a:r>
              <a:rPr lang="en-US" dirty="0" smtClean="0"/>
              <a:t>-globulin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Globulin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Immuno</a:t>
            </a:r>
            <a:r>
              <a:rPr lang="en-US" dirty="0" smtClean="0"/>
              <a:t> Globulin: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IgG</a:t>
            </a:r>
            <a:r>
              <a:rPr lang="en-US" dirty="0" smtClean="0"/>
              <a:t> hay </a:t>
            </a:r>
            <a:r>
              <a:rPr lang="el-GR" dirty="0" smtClean="0"/>
              <a:t>γ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: </a:t>
            </a:r>
            <a:r>
              <a:rPr lang="en-US" dirty="0" err="1" smtClean="0"/>
              <a:t>IgG</a:t>
            </a:r>
            <a:r>
              <a:rPr lang="en-US" dirty="0" smtClean="0"/>
              <a:t>, </a:t>
            </a:r>
            <a:r>
              <a:rPr lang="en-US" dirty="0" err="1" smtClean="0"/>
              <a:t>IgM</a:t>
            </a:r>
            <a:r>
              <a:rPr lang="en-US" dirty="0" smtClean="0"/>
              <a:t>, IgA, </a:t>
            </a:r>
            <a:r>
              <a:rPr lang="en-US" dirty="0" err="1" smtClean="0"/>
              <a:t>IgE</a:t>
            </a:r>
            <a:r>
              <a:rPr lang="en-US" dirty="0" smtClean="0"/>
              <a:t>, </a:t>
            </a:r>
            <a:r>
              <a:rPr lang="en-US" dirty="0" err="1" smtClean="0"/>
              <a:t>IgD</a:t>
            </a:r>
            <a:r>
              <a:rPr lang="en-US" dirty="0" smtClean="0"/>
              <a:t>,…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5314-71D7-4BF6-9EF2-5929FB3E728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765A-4A0D-4D82-8919-4D796579DBE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8" y="1935163"/>
            <a:ext cx="780344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51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loạikháng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smtClean="0"/>
              <a:t>Antibodies)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780-6097-4612-8FF0-08917E7BE2BB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14</a:t>
            </a:fld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1519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6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(Antibody)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Ig</a:t>
            </a:r>
            <a:r>
              <a:rPr lang="en-US" dirty="0" smtClean="0"/>
              <a:t>):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Hai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/>
              <a:t> </a:t>
            </a:r>
            <a:r>
              <a:rPr lang="en-US" dirty="0" err="1" smtClean="0"/>
              <a:t>Polypeptid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(H)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Hai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Polypeptid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(L)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Hai </a:t>
            </a:r>
            <a:r>
              <a:rPr lang="en-US" dirty="0" err="1" smtClean="0"/>
              <a:t>mảnh</a:t>
            </a:r>
            <a:r>
              <a:rPr lang="en-US" dirty="0" smtClean="0"/>
              <a:t> Fab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(Fab: Antigen - Binding – Fragment)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nặng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dây</a:t>
            </a:r>
            <a:r>
              <a:rPr lang="en-US" dirty="0" smtClean="0"/>
              <a:t> </a:t>
            </a:r>
            <a:r>
              <a:rPr lang="en-US" dirty="0" err="1" smtClean="0"/>
              <a:t>nhẹ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disulfide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D86D-119B-4FAB-954F-DB926CBE626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3.1. </a:t>
            </a:r>
            <a:r>
              <a:rPr lang="en-US" dirty="0" err="1" smtClean="0"/>
              <a:t>IgG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Ig</a:t>
            </a:r>
            <a:r>
              <a:rPr lang="en-US" dirty="0" smtClean="0"/>
              <a:t> (Monomer)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IgG</a:t>
            </a:r>
            <a:r>
              <a:rPr lang="en-US" dirty="0" smtClean="0"/>
              <a:t> </a:t>
            </a:r>
            <a:r>
              <a:rPr lang="en-US" dirty="0" err="1" smtClean="0"/>
              <a:t>chiếm</a:t>
            </a:r>
            <a:r>
              <a:rPr lang="en-US" dirty="0" smtClean="0"/>
              <a:t> 80% </a:t>
            </a:r>
            <a:r>
              <a:rPr lang="en-US" dirty="0" err="1" smtClean="0"/>
              <a:t>Ig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150.000,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7s.</a:t>
            </a:r>
          </a:p>
          <a:p>
            <a:pPr marL="0" indent="0">
              <a:buNone/>
            </a:pPr>
            <a:r>
              <a:rPr lang="en-US" dirty="0" err="1" smtClean="0"/>
              <a:t>IgG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chui</a:t>
            </a:r>
            <a:r>
              <a:rPr lang="en-US" dirty="0" smtClean="0"/>
              <a:t> qua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,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trẻ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028F-3AAF-4D68-BBAA-8E9F09F373EE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3.2. </a:t>
            </a:r>
            <a:r>
              <a:rPr lang="en-US" dirty="0" err="1" smtClean="0"/>
              <a:t>IgM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5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Ig</a:t>
            </a:r>
            <a:r>
              <a:rPr lang="en-US" dirty="0" smtClean="0"/>
              <a:t> (</a:t>
            </a:r>
            <a:r>
              <a:rPr lang="en-US" dirty="0" err="1" smtClean="0"/>
              <a:t>pentamer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/>
              <a:t> </a:t>
            </a:r>
            <a:r>
              <a:rPr lang="en-US" dirty="0" smtClean="0"/>
              <a:t>Globulin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, do 5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,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J.</a:t>
            </a:r>
          </a:p>
          <a:p>
            <a:pPr marL="0" indent="0">
              <a:buNone/>
            </a:pPr>
            <a:r>
              <a:rPr lang="en-US" dirty="0" err="1" smtClean="0"/>
              <a:t>IgM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chui</a:t>
            </a:r>
            <a:r>
              <a:rPr lang="en-US" dirty="0" smtClean="0"/>
              <a:t> qua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thai</a:t>
            </a:r>
            <a:r>
              <a:rPr lang="en-US" dirty="0" smtClean="0"/>
              <a:t>,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900.000,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19s.</a:t>
            </a:r>
          </a:p>
          <a:p>
            <a:pPr marL="0" indent="0">
              <a:buNone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83C6-AA42-4A14-9359-73CE9838438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3.3. IgA: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IgA</a:t>
            </a:r>
          </a:p>
          <a:p>
            <a:pPr marL="0" indent="0">
              <a:buNone/>
            </a:pPr>
            <a:r>
              <a:rPr lang="en-US" dirty="0" smtClean="0"/>
              <a:t>IgA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/>
              <a:t> </a:t>
            </a:r>
            <a:r>
              <a:rPr lang="en-US" dirty="0" smtClean="0"/>
              <a:t>(Serum IgA):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Ig</a:t>
            </a:r>
            <a:r>
              <a:rPr lang="en-US" dirty="0" smtClean="0"/>
              <a:t> (Monomer)</a:t>
            </a:r>
          </a:p>
          <a:p>
            <a:pPr marL="0" indent="0">
              <a:buNone/>
            </a:pPr>
            <a:r>
              <a:rPr lang="en-US" dirty="0" smtClean="0"/>
              <a:t>IgA </a:t>
            </a:r>
            <a:r>
              <a:rPr lang="en-US" dirty="0" err="1" smtClean="0"/>
              <a:t>tiết</a:t>
            </a:r>
            <a:r>
              <a:rPr lang="en-US" dirty="0"/>
              <a:t> </a:t>
            </a:r>
            <a:r>
              <a:rPr lang="en-US" dirty="0" smtClean="0"/>
              <a:t>(Secretory IgA)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2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J.</a:t>
            </a:r>
          </a:p>
          <a:p>
            <a:pPr marL="0" indent="0">
              <a:buNone/>
            </a:pPr>
            <a:r>
              <a:rPr lang="en-US" dirty="0" smtClean="0"/>
              <a:t>IgA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,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bọt</a:t>
            </a:r>
            <a:r>
              <a:rPr lang="en-US" dirty="0" smtClean="0"/>
              <a:t>, </a:t>
            </a:r>
            <a:r>
              <a:rPr lang="en-US" dirty="0" err="1" smtClean="0"/>
              <a:t>nước</a:t>
            </a:r>
            <a:r>
              <a:rPr lang="en-US" dirty="0" smtClean="0"/>
              <a:t> </a:t>
            </a:r>
            <a:r>
              <a:rPr lang="en-US" dirty="0" err="1" smtClean="0"/>
              <a:t>mắt</a:t>
            </a:r>
            <a:r>
              <a:rPr lang="en-US" dirty="0" smtClean="0"/>
              <a:t>,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, </a:t>
            </a:r>
            <a:r>
              <a:rPr lang="en-US" dirty="0" err="1" smtClean="0"/>
              <a:t>ruột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nồng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sữa</a:t>
            </a:r>
            <a:r>
              <a:rPr lang="en-US" dirty="0" smtClean="0"/>
              <a:t> </a:t>
            </a:r>
            <a:r>
              <a:rPr lang="en-US" dirty="0" err="1" smtClean="0"/>
              <a:t>mẹ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vi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qua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hô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DF58-16F7-4E31-8C7D-BE53543B99A9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276600" cy="365125"/>
          </a:xfrm>
        </p:spPr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3.4. </a:t>
            </a:r>
            <a:r>
              <a:rPr lang="en-US" dirty="0" err="1" smtClean="0"/>
              <a:t>IgE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180.000,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8s. </a:t>
            </a:r>
            <a:r>
              <a:rPr lang="en-US" dirty="0" err="1" smtClean="0"/>
              <a:t>IgE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Mast,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,…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ái</a:t>
            </a:r>
            <a:r>
              <a:rPr lang="en-US" dirty="0" smtClean="0"/>
              <a:t> 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IgE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Histamin</a:t>
            </a:r>
            <a:r>
              <a:rPr lang="en-US" dirty="0" smtClean="0"/>
              <a:t>, </a:t>
            </a:r>
            <a:r>
              <a:rPr lang="en-US" dirty="0" err="1" smtClean="0"/>
              <a:t>Leucotrien</a:t>
            </a:r>
            <a:r>
              <a:rPr lang="en-US" dirty="0" smtClean="0"/>
              <a:t>,…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, </a:t>
            </a:r>
            <a:r>
              <a:rPr lang="en-US" dirty="0" err="1" smtClean="0"/>
              <a:t>dãn</a:t>
            </a:r>
            <a:r>
              <a:rPr lang="en-US" dirty="0" smtClean="0"/>
              <a:t> </a:t>
            </a:r>
            <a:r>
              <a:rPr lang="en-US" dirty="0" err="1" smtClean="0"/>
              <a:t>nở</a:t>
            </a:r>
            <a:r>
              <a:rPr lang="en-US" dirty="0" smtClean="0"/>
              <a:t>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máu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, co </a:t>
            </a:r>
            <a:r>
              <a:rPr lang="en-US" dirty="0" err="1" smtClean="0"/>
              <a:t>thắt</a:t>
            </a:r>
            <a:r>
              <a:rPr lang="en-US" dirty="0" smtClean="0"/>
              <a:t> </a:t>
            </a:r>
            <a:r>
              <a:rPr lang="en-US" dirty="0" err="1" smtClean="0"/>
              <a:t>phế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C3A3-19DD-40B8-BCA1-D185924DD28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qua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: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khuẩn</a:t>
            </a:r>
            <a:r>
              <a:rPr lang="en-US" dirty="0" smtClean="0"/>
              <a:t>, </a:t>
            </a:r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,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, </a:t>
            </a:r>
            <a:r>
              <a:rPr lang="en-US" dirty="0" err="1" smtClean="0"/>
              <a:t>thải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,…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4E0A8-A9AE-4B08-BA8D-72BD2339A423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3.5. </a:t>
            </a:r>
            <a:r>
              <a:rPr lang="en-US" dirty="0" err="1" smtClean="0"/>
              <a:t>IgD</a:t>
            </a:r>
            <a:r>
              <a:rPr lang="en-US" dirty="0" smtClean="0"/>
              <a:t>: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170.000 – 200.000,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lắng</a:t>
            </a:r>
            <a:r>
              <a:rPr lang="en-US" dirty="0" smtClean="0"/>
              <a:t> 7s</a:t>
            </a:r>
          </a:p>
          <a:p>
            <a:pPr marL="0" indent="0">
              <a:buNone/>
            </a:pPr>
            <a:r>
              <a:rPr lang="en-US" dirty="0" err="1" smtClean="0"/>
              <a:t>IgD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nhiệt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IgD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61AE-3188-4341-8928-4F8A2AB00275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bạch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diệt</a:t>
            </a:r>
            <a:r>
              <a:rPr lang="en-US" dirty="0" smtClean="0"/>
              <a:t> vi </a:t>
            </a:r>
            <a:r>
              <a:rPr lang="en-US" dirty="0" err="1" smtClean="0"/>
              <a:t>khuẩn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 </a:t>
            </a:r>
            <a:r>
              <a:rPr lang="en-US" dirty="0" err="1" smtClean="0"/>
              <a:t>khuẩn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virus.</a:t>
            </a:r>
          </a:p>
          <a:p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vi </a:t>
            </a:r>
            <a:r>
              <a:rPr lang="en-US" dirty="0" err="1" smtClean="0"/>
              <a:t>khuẩn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8D99B-0C68-4468-86DC-7FC4405CB54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.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: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5593-8B31-425C-9B51-3477A286097E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do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Lymphocyte B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r>
              <a:rPr lang="en-US" dirty="0" smtClean="0"/>
              <a:t>Lymphocyte B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tủy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,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B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2 </a:t>
            </a:r>
            <a:r>
              <a:rPr lang="en-US" dirty="0" err="1" smtClean="0"/>
              <a:t>kiểu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F6AE2-917A-48FC-9415-AD61B547872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5.1.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5.1.1.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(Polysaccharide)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B,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Lymphocyte B        </a:t>
            </a:r>
            <a:r>
              <a:rPr lang="en-US" dirty="0" err="1" smtClean="0"/>
              <a:t>Plasmoblast</a:t>
            </a:r>
            <a:r>
              <a:rPr lang="en-US" dirty="0" smtClean="0"/>
              <a:t>         </a:t>
            </a:r>
            <a:r>
              <a:rPr lang="en-US" dirty="0" err="1" smtClean="0"/>
              <a:t>Plasmocyte</a:t>
            </a:r>
            <a:r>
              <a:rPr lang="en-US" dirty="0" smtClean="0"/>
              <a:t>        </a:t>
            </a:r>
            <a:r>
              <a:rPr lang="en-US" dirty="0" err="1" smtClean="0"/>
              <a:t>IgM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Plasmocyte</a:t>
            </a:r>
            <a:r>
              <a:rPr lang="en-US" dirty="0" smtClean="0"/>
              <a:t>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KT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B798-10D9-4E5F-A397-55531CC86DA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24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43200" y="4724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53891" y="4724400"/>
            <a:ext cx="443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95309" y="4724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77000" y="4953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IgM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Lymphocyte </a:t>
            </a:r>
            <a:r>
              <a:rPr lang="en-US" dirty="0" err="1" smtClean="0"/>
              <a:t>chết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DB09-79CD-4747-A388-36671B30FC9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9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5.1.2.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(vi </a:t>
            </a:r>
            <a:r>
              <a:rPr lang="en-US" dirty="0" err="1" smtClean="0"/>
              <a:t>khuẩn</a:t>
            </a:r>
            <a:r>
              <a:rPr lang="en-US" dirty="0" smtClean="0"/>
              <a:t>, virus, protein,…)</a:t>
            </a:r>
          </a:p>
          <a:p>
            <a:pPr marL="0" indent="0"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Lymphocyte B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Lymphocyte T</a:t>
            </a:r>
            <a:r>
              <a:rPr lang="en-US" sz="1800" dirty="0" smtClean="0"/>
              <a:t>h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sz="1800" dirty="0" err="1" smtClean="0"/>
              <a:t>h</a:t>
            </a:r>
            <a:r>
              <a:rPr lang="en-US" sz="1800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Lymphokines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Lymphokines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B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Plasmoblast</a:t>
            </a:r>
            <a:r>
              <a:rPr lang="en-US" dirty="0" smtClean="0"/>
              <a:t>, </a:t>
            </a:r>
            <a:r>
              <a:rPr lang="en-US" dirty="0" err="1" smtClean="0"/>
              <a:t>Plasmoblast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: - </a:t>
            </a:r>
            <a:r>
              <a:rPr lang="en-US" dirty="0" err="1" smtClean="0"/>
              <a:t>Plasmocyte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IgM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: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</a:t>
            </a:r>
            <a:r>
              <a:rPr lang="en-US" dirty="0" err="1" smtClean="0"/>
              <a:t>IgG</a:t>
            </a:r>
            <a:r>
              <a:rPr lang="en-US" dirty="0" smtClean="0"/>
              <a:t>, IgA, </a:t>
            </a:r>
            <a:r>
              <a:rPr lang="en-US" dirty="0" err="1" smtClean="0"/>
              <a:t>IgE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8A1E-DE1D-49E2-A2D1-F737616D7A5F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5.1.2.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(vi </a:t>
            </a:r>
            <a:r>
              <a:rPr lang="en-US" dirty="0" err="1" smtClean="0"/>
              <a:t>khuẩn</a:t>
            </a:r>
            <a:r>
              <a:rPr lang="en-US" dirty="0" smtClean="0"/>
              <a:t>, virus, protein,…)</a:t>
            </a:r>
          </a:p>
          <a:p>
            <a:pPr marL="0" indent="0">
              <a:buNone/>
            </a:pP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: 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(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      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IgM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II </a:t>
            </a:r>
            <a:r>
              <a:rPr lang="en-US" dirty="0" err="1" smtClean="0"/>
              <a:t>và</a:t>
            </a:r>
            <a:r>
              <a:rPr lang="en-US" dirty="0" smtClean="0"/>
              <a:t> III </a:t>
            </a:r>
            <a:r>
              <a:rPr lang="en-US" dirty="0" err="1" smtClean="0"/>
              <a:t>tạo</a:t>
            </a:r>
            <a:r>
              <a:rPr lang="en-US" dirty="0" smtClean="0"/>
              <a:t> IgA, </a:t>
            </a:r>
            <a:r>
              <a:rPr lang="en-US" dirty="0" err="1" smtClean="0"/>
              <a:t>IgG</a:t>
            </a:r>
            <a:r>
              <a:rPr lang="en-US" dirty="0" smtClean="0"/>
              <a:t>, </a:t>
            </a:r>
            <a:r>
              <a:rPr lang="en-US" dirty="0" err="1" smtClean="0"/>
              <a:t>IgE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khuếch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83CB-CA05-4645-B75C-7EB3CDCBA3FE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10200" y="4953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T,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tủy</a:t>
            </a:r>
            <a:r>
              <a:rPr lang="en-US" dirty="0" smtClean="0"/>
              <a:t> </a:t>
            </a:r>
            <a:r>
              <a:rPr lang="en-US" dirty="0" err="1" smtClean="0"/>
              <a:t>xương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chịu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ức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T</a:t>
            </a:r>
            <a:r>
              <a:rPr lang="en-US" sz="1400" dirty="0" smtClean="0"/>
              <a:t>DH </a:t>
            </a:r>
            <a:r>
              <a:rPr lang="en-US" dirty="0"/>
              <a:t> </a:t>
            </a:r>
            <a:r>
              <a:rPr lang="en-US" dirty="0" smtClean="0"/>
              <a:t>(Delayed type hypersensitivity T cell): TB </a:t>
            </a:r>
            <a:r>
              <a:rPr lang="en-US" dirty="0" err="1" smtClean="0"/>
              <a:t>Lympho</a:t>
            </a:r>
            <a:r>
              <a:rPr lang="en-US" dirty="0" smtClean="0"/>
              <a:t> T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</a:t>
            </a:r>
            <a:r>
              <a:rPr lang="en-US" dirty="0" err="1" smtClean="0"/>
              <a:t>T</a:t>
            </a:r>
            <a:r>
              <a:rPr lang="en-US" sz="1400" dirty="0" err="1" smtClean="0"/>
              <a:t>c</a:t>
            </a:r>
            <a:r>
              <a:rPr lang="en-US" dirty="0" smtClean="0"/>
              <a:t> (Cytotoxic T cell): </a:t>
            </a:r>
            <a:r>
              <a:rPr lang="en-US" dirty="0" err="1" smtClean="0"/>
              <a:t>Lympho</a:t>
            </a:r>
            <a:r>
              <a:rPr lang="en-US" dirty="0" smtClean="0"/>
              <a:t> T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 T</a:t>
            </a:r>
            <a:r>
              <a:rPr lang="en-US" sz="1400" dirty="0" smtClean="0"/>
              <a:t>I </a:t>
            </a:r>
            <a:r>
              <a:rPr lang="en-US" dirty="0" smtClean="0"/>
              <a:t> (Inducer T cell): </a:t>
            </a:r>
            <a:r>
              <a:rPr lang="en-US" dirty="0" err="1" smtClean="0"/>
              <a:t>Lympho</a:t>
            </a:r>
            <a:r>
              <a:rPr lang="en-US" dirty="0" smtClean="0"/>
              <a:t> T </a:t>
            </a:r>
            <a:r>
              <a:rPr lang="en-US" dirty="0" err="1" smtClean="0"/>
              <a:t>cảm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49A5-3918-43D3-B4BC-EF940E505B8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5.2.1.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T</a:t>
            </a:r>
            <a:r>
              <a:rPr lang="en-US" sz="1400" dirty="0" smtClean="0"/>
              <a:t>DH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Lympho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sz="1400" dirty="0" smtClean="0"/>
              <a:t>DH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Lymphocyte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muộn</a:t>
            </a:r>
            <a:r>
              <a:rPr lang="en-US" dirty="0" smtClean="0"/>
              <a:t>. (VD: IDR: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3B9D-8CEA-49FB-8A84-687CAFC9032D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marL="571500" indent="-571500">
              <a:buAutoNum type="romanUcPeriod"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D7017-03B7-4488-A497-FA9DB6D0FDCE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5.2.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5.2.2.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Do </a:t>
            </a:r>
            <a:r>
              <a:rPr lang="en-US" dirty="0" err="1" smtClean="0"/>
              <a:t>Lympho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sz="1400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trách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Lympho</a:t>
            </a:r>
            <a:r>
              <a:rPr lang="en-US" dirty="0" smtClean="0"/>
              <a:t> T</a:t>
            </a:r>
            <a:r>
              <a:rPr lang="en-US" sz="1400" dirty="0" smtClean="0"/>
              <a:t>I.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T</a:t>
            </a:r>
            <a:r>
              <a:rPr lang="en-US" sz="14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Lymphokines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sz="1400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diệt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T</a:t>
            </a:r>
            <a:r>
              <a:rPr lang="en-US" sz="14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sz="1400" dirty="0" err="1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4083-AE54-415F-B356-95EB247D9240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qua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vi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bào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tan.</a:t>
            </a:r>
          </a:p>
          <a:p>
            <a:pPr>
              <a:buFontTx/>
              <a:buChar char="-"/>
            </a:pPr>
            <a:r>
              <a:rPr lang="en-US" dirty="0" err="1" smtClean="0"/>
              <a:t>Mẫn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do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xúc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ung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mảnh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3CD2-1B07-47AD-B768-DE547AB9F602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3A76-AAC7-4916-9E90-50FC1A1868D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4" descr="HOA_HO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304800"/>
            <a:ext cx="8229600" cy="6019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400" y="3244334"/>
            <a:ext cx="7620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000" b="1" i="1" dirty="0" err="1">
                <a:solidFill>
                  <a:srgbClr val="00FFFF"/>
                </a:solidFill>
                <a:latin typeface="Times New Roman" pitchFamily="18" charset="0"/>
              </a:rPr>
              <a:t>Xin</a:t>
            </a:r>
            <a:r>
              <a:rPr lang="en-US" sz="5000" b="1" i="1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en-US" sz="5000" b="1" i="1" dirty="0" err="1">
                <a:solidFill>
                  <a:srgbClr val="00FFFF"/>
                </a:solidFill>
                <a:latin typeface="Times New Roman" pitchFamily="18" charset="0"/>
              </a:rPr>
              <a:t>trân</a:t>
            </a:r>
            <a:r>
              <a:rPr lang="en-US" sz="5000" b="1" i="1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en-US" sz="5000" b="1" i="1" dirty="0" err="1">
                <a:solidFill>
                  <a:srgbClr val="00FFFF"/>
                </a:solidFill>
                <a:latin typeface="Times New Roman" pitchFamily="18" charset="0"/>
              </a:rPr>
              <a:t>trọng</a:t>
            </a:r>
            <a:r>
              <a:rPr lang="en-US" sz="5000" b="1" i="1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en-US" sz="5000" b="1" i="1" dirty="0" err="1">
                <a:solidFill>
                  <a:srgbClr val="00FFFF"/>
                </a:solidFill>
                <a:latin typeface="Times New Roman" pitchFamily="18" charset="0"/>
              </a:rPr>
              <a:t>cảm</a:t>
            </a:r>
            <a:r>
              <a:rPr lang="en-US" sz="5000" b="1" i="1" dirty="0">
                <a:solidFill>
                  <a:srgbClr val="00FFFF"/>
                </a:solidFill>
                <a:latin typeface="Times New Roman" pitchFamily="18" charset="0"/>
              </a:rPr>
              <a:t> </a:t>
            </a:r>
            <a:r>
              <a:rPr lang="en-US" sz="5000" b="1" i="1" dirty="0" err="1">
                <a:solidFill>
                  <a:srgbClr val="00FFFF"/>
                </a:solidFill>
                <a:latin typeface="Times New Roman" pitchFamily="18" charset="0"/>
              </a:rPr>
              <a:t>ơn</a:t>
            </a:r>
            <a:r>
              <a:rPr lang="en-US" sz="5000" b="1" i="1" dirty="0">
                <a:solidFill>
                  <a:srgbClr val="00FFFF"/>
                </a:solidFill>
                <a:latin typeface="Times New Roman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: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xâm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A19B6-9988-4A71-804D-69CF8D7D241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B9C2-B1D7-43C6-A7C8-27E54C22927A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7" y="2458244"/>
            <a:ext cx="57245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8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2.1.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Protein, </a:t>
            </a:r>
            <a:r>
              <a:rPr lang="en-US" dirty="0" err="1" smtClean="0"/>
              <a:t>Polypeptid</a:t>
            </a:r>
            <a:r>
              <a:rPr lang="en-US" dirty="0" smtClean="0"/>
              <a:t>, Polysaccharide</a:t>
            </a:r>
          </a:p>
          <a:p>
            <a:pPr marL="0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Protein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Hapten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EA57-E3B6-46B4-8A8B-CE5F94DFE4F6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2.2.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: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10.000,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càng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Protein </a:t>
            </a:r>
            <a:r>
              <a:rPr lang="en-US" dirty="0" err="1" smtClean="0"/>
              <a:t>tinh</a:t>
            </a:r>
            <a:r>
              <a:rPr lang="en-US" dirty="0" smtClean="0"/>
              <a:t> </a:t>
            </a:r>
            <a:r>
              <a:rPr lang="en-US" dirty="0" err="1" smtClean="0"/>
              <a:t>khiết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Protein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( Carrier ).</a:t>
            </a:r>
          </a:p>
          <a:p>
            <a:pPr marL="0" indent="0">
              <a:buNone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hay </a:t>
            </a:r>
            <a:r>
              <a:rPr lang="en-US" dirty="0" err="1" smtClean="0"/>
              <a:t>Hapten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8B15-DF5A-4697-A3F8-466BBB3384EC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2.3.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Theo Burnet,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lạ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phôi</a:t>
            </a:r>
            <a:r>
              <a:rPr lang="en-US" dirty="0" smtClean="0"/>
              <a:t> </a:t>
            </a:r>
            <a:r>
              <a:rPr lang="en-US" dirty="0" err="1" smtClean="0"/>
              <a:t>thai.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(Auto immune disease).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9004-8F44-4A83-B9D5-7417C4EAE612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(Antigen)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2.4.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miễn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.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do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“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” hay “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”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kháng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309B-3882-4D61-90A7-EC2EBB786AC4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mtClean="0"/>
              <a:t>Lý thuyết VS-KST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2B3A2-0F7C-4961-819E-769FE4FB3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7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414</TotalTime>
  <Words>1902</Words>
  <Application>Microsoft Office PowerPoint</Application>
  <PresentationFormat>On-screen Show (4:3)</PresentationFormat>
  <Paragraphs>226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</vt:lpstr>
      <vt:lpstr>Constantia</vt:lpstr>
      <vt:lpstr>Times New Roman</vt:lpstr>
      <vt:lpstr>Wingdings</vt:lpstr>
      <vt:lpstr>Wingdings 2</vt:lpstr>
      <vt:lpstr>Flow</vt:lpstr>
      <vt:lpstr>BÀI 2</vt:lpstr>
      <vt:lpstr>Mục tiêu bài học:</vt:lpstr>
      <vt:lpstr>Nội dung chính</vt:lpstr>
      <vt:lpstr>I. Kháng nguyên (Antigen)</vt:lpstr>
      <vt:lpstr>Kháng nguyên</vt:lpstr>
      <vt:lpstr>I. Kháng nguyên (Antigen)</vt:lpstr>
      <vt:lpstr>I. Kháng nguyên (Antigen)</vt:lpstr>
      <vt:lpstr>I. Kháng nguyên (Antigen)</vt:lpstr>
      <vt:lpstr>I. Kháng nguyên (Antigen)</vt:lpstr>
      <vt:lpstr>I. Kháng nguyên (Antigen)</vt:lpstr>
      <vt:lpstr>I. Kháng nguyên (Antigen)</vt:lpstr>
      <vt:lpstr>II. Kháng thể (Antibody)</vt:lpstr>
      <vt:lpstr>Kháng thể</vt:lpstr>
      <vt:lpstr>Các loạikháng thể (Antibodies)</vt:lpstr>
      <vt:lpstr>II. Kháng thể (Antibody)</vt:lpstr>
      <vt:lpstr>3. Phân loại</vt:lpstr>
      <vt:lpstr>3. Phân loại</vt:lpstr>
      <vt:lpstr>3. Phân loại</vt:lpstr>
      <vt:lpstr>3. Phân loại</vt:lpstr>
      <vt:lpstr>3. Phân loại</vt:lpstr>
      <vt:lpstr>4. Chức năng của kháng thể</vt:lpstr>
      <vt:lpstr>5. Đáp ứng miễn dịch</vt:lpstr>
      <vt:lpstr>5.1. Đáp ứng miễn dịch dịch thể</vt:lpstr>
      <vt:lpstr>5.1. Đáp ứng miễn dịch dịch thể</vt:lpstr>
      <vt:lpstr>5.1. Đáp ứng miễn dịch dịch thể</vt:lpstr>
      <vt:lpstr>5.1. Đáp ứng miễn dịch dịch thể</vt:lpstr>
      <vt:lpstr>5.1. Đáp ứng miễn dịch dịch thể</vt:lpstr>
      <vt:lpstr>5.2. Đáp ứng miễn dịch qua trung gian tế bào</vt:lpstr>
      <vt:lpstr>5.2. Đáp ứng miễn dịch qua trung gian tế bào</vt:lpstr>
      <vt:lpstr>5.2. Đáp ứng miễn dịch qua trung gian tế bào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5</dc:title>
  <dc:creator>USER</dc:creator>
  <cp:lastModifiedBy>USER</cp:lastModifiedBy>
  <cp:revision>38</cp:revision>
  <dcterms:created xsi:type="dcterms:W3CDTF">2020-08-14T23:55:59Z</dcterms:created>
  <dcterms:modified xsi:type="dcterms:W3CDTF">2024-04-04T15:32:07Z</dcterms:modified>
</cp:coreProperties>
</file>