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 id="2147483682" r:id="rId2"/>
  </p:sldMasterIdLst>
  <p:notesMasterIdLst>
    <p:notesMasterId r:id="rId12"/>
  </p:notesMasterIdLst>
  <p:sldIdLst>
    <p:sldId id="256" r:id="rId3"/>
    <p:sldId id="301" r:id="rId4"/>
    <p:sldId id="302" r:id="rId5"/>
    <p:sldId id="303" r:id="rId6"/>
    <p:sldId id="304" r:id="rId7"/>
    <p:sldId id="305" r:id="rId8"/>
    <p:sldId id="306" r:id="rId9"/>
    <p:sldId id="307" r:id="rId10"/>
    <p:sldId id="308" r:id="rId11"/>
  </p:sldIdLst>
  <p:sldSz cx="9144000" cy="5143500" type="screen16x9"/>
  <p:notesSz cx="6858000" cy="9144000"/>
  <p:embeddedFontLst>
    <p:embeddedFont>
      <p:font typeface="Roboto" panose="020B060402020202020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70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font" Target="fonts/font3.fntdata"/><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419210133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c6f73a0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c6f73a0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4498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11062f60cf0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11062f60cf0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3521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11062f60cf0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11062f60cf0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3774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11062f60cf0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11062f60cf0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1200"/>
              </a:spcBef>
              <a:spcAft>
                <a:spcPts val="0"/>
              </a:spcAft>
              <a:buNone/>
            </a:pPr>
            <a:r>
              <a:rPr lang="en" sz="1400">
                <a:solidFill>
                  <a:schemeClr val="dk1"/>
                </a:solidFill>
                <a:latin typeface="Times New Roman"/>
                <a:ea typeface="Times New Roman"/>
                <a:cs typeface="Times New Roman"/>
                <a:sym typeface="Times New Roman"/>
              </a:rPr>
              <a:t>Nhận dạng văn bản trong hình ảnh là một vấn đề rất cần thiết và giúp ích rất nhiều trong cuộc sống của chúng ta. Bài toán nhận dạng văn bản trong hình ảnh được ứng dụng rộng rãi trong nhiều lĩnh vực như bản đồ, điều hướng Robot, tự động hóa công nghiệp, tăng khả năng tiếp cận mọi thứ cho người khiếm thị, …</a:t>
            </a:r>
            <a:endParaRPr sz="14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 sz="1400">
                <a:solidFill>
                  <a:schemeClr val="dk1"/>
                </a:solidFill>
                <a:latin typeface="Times New Roman"/>
                <a:ea typeface="Times New Roman"/>
                <a:cs typeface="Times New Roman"/>
                <a:sym typeface="Times New Roman"/>
              </a:rPr>
              <a:t>Văn bản trong hình ảnh đa dạng, không nhất quán về phông chữ, màu sắc, tỷ lệ; văn bản được thể hiện theo phong cách nghệ thuật; do thời tiết làm văn bản xuống cấp hay do điều kiện ánh sáng bất lợi… có thể dẫn đến lỗi và kết quả của quá trình phát hiện và nhận dạng văn bản trong hình ảnh không được chính xác</a:t>
            </a:r>
            <a:endParaRPr/>
          </a:p>
        </p:txBody>
      </p:sp>
    </p:spTree>
    <p:extLst>
      <p:ext uri="{BB962C8B-B14F-4D97-AF65-F5344CB8AC3E}">
        <p14:creationId xmlns:p14="http://schemas.microsoft.com/office/powerpoint/2010/main" val="5851845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11062f60cf0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11062f60cf0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427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11062f60cf0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11062f60cf0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686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11062f60cf0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11062f60cf0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Đây là 2 sơ đồ phương pháp giải quyết bài toán nhận diện văn bản trong hình ảnh, với sơ đồ a là phương pháp thông thường và sơ đồ b là phương pháp cải tiến của nhóm:</a:t>
            </a: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
              <a:t>Sơ đồ a từ văn bản x được giới hạn bởi 2 đường cong Bezier tính ra một feature map v. Từ v ta dự đoán ra output, lấy từ dự đoán và tìm ra từ hợp với nó nhất trong từ điển.</a:t>
            </a:r>
            <a:endParaRPr/>
          </a:p>
          <a:p>
            <a:pPr marL="457200" lvl="0" indent="-317500" algn="l" rtl="0">
              <a:spcBef>
                <a:spcPts val="0"/>
              </a:spcBef>
              <a:spcAft>
                <a:spcPts val="0"/>
              </a:spcAft>
              <a:buSzPts val="1400"/>
              <a:buChar char="-"/>
            </a:pPr>
            <a:r>
              <a:rPr lang="en"/>
              <a:t>Sơ đồ b </a:t>
            </a:r>
            <a:r>
              <a:rPr lang="en" sz="1400">
                <a:latin typeface="Times New Roman"/>
                <a:ea typeface="Times New Roman"/>
                <a:cs typeface="Times New Roman"/>
                <a:sym typeface="Times New Roman"/>
              </a:rPr>
              <a:t>mô tả các bước xử lý trong giai đoạn recognition (nhận diện) của phương pháp chúng tôi đề xuất. Từ văn bản </a:t>
            </a:r>
            <a:r>
              <a:rPr lang="en" sz="1400" b="1" i="1">
                <a:latin typeface="Times New Roman"/>
                <a:ea typeface="Times New Roman"/>
                <a:cs typeface="Times New Roman"/>
                <a:sym typeface="Times New Roman"/>
              </a:rPr>
              <a:t>x</a:t>
            </a:r>
            <a:r>
              <a:rPr lang="en" sz="1400">
                <a:latin typeface="Times New Roman"/>
                <a:ea typeface="Times New Roman"/>
                <a:cs typeface="Times New Roman"/>
                <a:sym typeface="Times New Roman"/>
              </a:rPr>
              <a:t> được giới hạn bởi 2 đường cong Bezier, một feature map (mạng đặc trưng) </a:t>
            </a:r>
            <a:r>
              <a:rPr lang="en" sz="1400" b="1" i="1">
                <a:latin typeface="Times New Roman"/>
                <a:ea typeface="Times New Roman"/>
                <a:cs typeface="Times New Roman"/>
                <a:sym typeface="Times New Roman"/>
              </a:rPr>
              <a:t>v </a:t>
            </a:r>
            <a:r>
              <a:rPr lang="en" sz="1400">
                <a:latin typeface="Times New Roman"/>
                <a:ea typeface="Times New Roman"/>
                <a:cs typeface="Times New Roman"/>
                <a:sym typeface="Times New Roman"/>
              </a:rPr>
              <a:t>được tính toán. Từ </a:t>
            </a:r>
            <a:r>
              <a:rPr lang="en" sz="1400" b="1" i="1">
                <a:latin typeface="Times New Roman"/>
                <a:ea typeface="Times New Roman"/>
                <a:cs typeface="Times New Roman"/>
                <a:sym typeface="Times New Roman"/>
              </a:rPr>
              <a:t>v</a:t>
            </a:r>
            <a:r>
              <a:rPr lang="en" sz="1400">
                <a:latin typeface="Times New Roman"/>
                <a:ea typeface="Times New Roman"/>
                <a:cs typeface="Times New Roman"/>
                <a:sym typeface="Times New Roman"/>
              </a:rPr>
              <a:t>, chúng tôi có được output ban đầu, sau đó tạo ra 1 danh sách các từ , . . .   có edit distance nhỏ nhất (Levenshtein distance) so với </a:t>
            </a:r>
            <a:r>
              <a:rPr lang="en" sz="1400" b="1" i="1">
                <a:latin typeface="Times New Roman"/>
                <a:ea typeface="Times New Roman"/>
                <a:cs typeface="Times New Roman"/>
                <a:sym typeface="Times New Roman"/>
              </a:rPr>
              <a:t>y</a:t>
            </a:r>
            <a:r>
              <a:rPr lang="en" sz="1400">
                <a:latin typeface="Times New Roman"/>
                <a:ea typeface="Times New Roman"/>
                <a:cs typeface="Times New Roman"/>
                <a:sym typeface="Times New Roman"/>
              </a:rPr>
              <a:t>. Sau cùng, chúng tôi tính độ tương thích giữa mỗi từ với feature map </a:t>
            </a:r>
            <a:r>
              <a:rPr lang="en" sz="1400" b="1" i="1">
                <a:latin typeface="Times New Roman"/>
                <a:ea typeface="Times New Roman"/>
                <a:cs typeface="Times New Roman"/>
                <a:sym typeface="Times New Roman"/>
              </a:rPr>
              <a:t>v</a:t>
            </a:r>
            <a:r>
              <a:rPr lang="en" sz="1400">
                <a:latin typeface="Times New Roman"/>
                <a:ea typeface="Times New Roman"/>
                <a:cs typeface="Times New Roman"/>
                <a:sym typeface="Times New Roman"/>
              </a:rPr>
              <a:t>, output cuối cùng sẽ là từ có độ tương thích cao nhất.</a:t>
            </a:r>
            <a:endParaRPr/>
          </a:p>
        </p:txBody>
      </p:sp>
    </p:spTree>
    <p:extLst>
      <p:ext uri="{BB962C8B-B14F-4D97-AF65-F5344CB8AC3E}">
        <p14:creationId xmlns:p14="http://schemas.microsoft.com/office/powerpoint/2010/main" val="2016177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11062f60cf0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11062f60cf0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54423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11062f60cf0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11062f60cf0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3577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 R01"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 R01" type="title">
  <p:cSld name="TITLE">
    <p:spTree>
      <p:nvGrpSpPr>
        <p:cNvPr id="1" name="Shape 66"/>
        <p:cNvGrpSpPr/>
        <p:nvPr/>
      </p:nvGrpSpPr>
      <p:grpSpPr>
        <a:xfrm>
          <a:off x="0" y="0"/>
          <a:ext cx="0" cy="0"/>
          <a:chOff x="0" y="0"/>
          <a:chExt cx="0" cy="0"/>
        </a:xfrm>
      </p:grpSpPr>
      <p:sp>
        <p:nvSpPr>
          <p:cNvPr id="67" name="Google Shape;67;p14"/>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14"/>
          <p:cNvSpPr/>
          <p:nvPr/>
        </p:nvSpPr>
        <p:spPr>
          <a:xfrm flipH="1">
            <a:off x="8246400" y="4245875"/>
            <a:ext cx="897600" cy="897600"/>
          </a:xfrm>
          <a:prstGeom prst="round1Rect">
            <a:avLst>
              <a:gd name="adj" fmla="val 16667"/>
            </a:avLst>
          </a:prstGeom>
          <a:solidFill>
            <a:schemeClr val="lt1">
              <a:alpha val="67843"/>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14"/>
          <p:cNvSpPr txBox="1">
            <a:spLocks noGrp="1"/>
          </p:cNvSpPr>
          <p:nvPr>
            <p:ph type="ctrTitle"/>
          </p:nvPr>
        </p:nvSpPr>
        <p:spPr>
          <a:xfrm>
            <a:off x="390525" y="1819275"/>
            <a:ext cx="8222100" cy="933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70" name="Google Shape;70;p14"/>
          <p:cNvSpPr txBox="1">
            <a:spLocks noGrp="1"/>
          </p:cNvSpPr>
          <p:nvPr>
            <p:ph type="subTitle" idx="1"/>
          </p:nvPr>
        </p:nvSpPr>
        <p:spPr>
          <a:xfrm>
            <a:off x="390525" y="2789130"/>
            <a:ext cx="8222100" cy="432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 R01" type="secHead">
  <p:cSld name="SECTION_HEADER">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460950" y="2065350"/>
            <a:ext cx="8222100" cy="1012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 R01" type="tx">
  <p:cSld name="TITLE_AND_BODY">
    <p:spTree>
      <p:nvGrpSpPr>
        <p:cNvPr id="1" name="Shape 73"/>
        <p:cNvGrpSpPr/>
        <p:nvPr/>
      </p:nvGrpSpPr>
      <p:grpSpPr>
        <a:xfrm>
          <a:off x="0" y="0"/>
          <a:ext cx="0" cy="0"/>
          <a:chOff x="0" y="0"/>
          <a:chExt cx="0" cy="0"/>
        </a:xfrm>
      </p:grpSpPr>
      <p:sp>
        <p:nvSpPr>
          <p:cNvPr id="74" name="Google Shape;74;p16"/>
          <p:cNvSpPr/>
          <p:nvPr/>
        </p:nvSpPr>
        <p:spPr>
          <a:xfrm rot="10800000" flipH="1">
            <a:off x="0" y="728400"/>
            <a:ext cx="9144000" cy="40854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16"/>
          <p:cNvSpPr/>
          <p:nvPr/>
        </p:nvSpPr>
        <p:spPr>
          <a:xfrm>
            <a:off x="0" y="711888"/>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16"/>
          <p:cNvSpPr txBox="1">
            <a:spLocks noGrp="1"/>
          </p:cNvSpPr>
          <p:nvPr>
            <p:ph type="title"/>
          </p:nvPr>
        </p:nvSpPr>
        <p:spPr>
          <a:xfrm>
            <a:off x="471900" y="57875"/>
            <a:ext cx="8222100" cy="6705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77" name="Google Shape;77;p16"/>
          <p:cNvSpPr txBox="1">
            <a:spLocks noGrp="1"/>
          </p:cNvSpPr>
          <p:nvPr>
            <p:ph type="body" idx="1"/>
          </p:nvPr>
        </p:nvSpPr>
        <p:spPr>
          <a:xfrm>
            <a:off x="471900" y="820500"/>
            <a:ext cx="8222100" cy="3908400"/>
          </a:xfrm>
          <a:prstGeom prst="rect">
            <a:avLst/>
          </a:prstGeom>
          <a:noFill/>
          <a:ln>
            <a:noFill/>
          </a:ln>
        </p:spPr>
        <p:txBody>
          <a:bodyPr spcFirstLastPara="1" wrap="square" lIns="91425" tIns="91425" rIns="91425" bIns="91425" anchor="t" anchorCtr="0">
            <a:noAutofit/>
          </a:bodyPr>
          <a:lstStyle>
            <a:lvl1pPr marL="457200" lvl="0" indent="-368300" algn="l">
              <a:lnSpc>
                <a:spcPct val="115000"/>
              </a:lnSpc>
              <a:spcBef>
                <a:spcPts val="0"/>
              </a:spcBef>
              <a:spcAft>
                <a:spcPts val="0"/>
              </a:spcAft>
              <a:buClr>
                <a:srgbClr val="000000"/>
              </a:buClr>
              <a:buSzPts val="2200"/>
              <a:buChar char="●"/>
              <a:defRPr sz="2200">
                <a:solidFill>
                  <a:srgbClr val="000000"/>
                </a:solidFill>
              </a:defRPr>
            </a:lvl1pPr>
            <a:lvl2pPr marL="914400" lvl="1" indent="-355600" algn="l">
              <a:lnSpc>
                <a:spcPct val="115000"/>
              </a:lnSpc>
              <a:spcBef>
                <a:spcPts val="1600"/>
              </a:spcBef>
              <a:spcAft>
                <a:spcPts val="0"/>
              </a:spcAft>
              <a:buClr>
                <a:srgbClr val="000000"/>
              </a:buClr>
              <a:buSzPts val="2000"/>
              <a:buChar char="○"/>
              <a:defRPr sz="2000">
                <a:solidFill>
                  <a:srgbClr val="000000"/>
                </a:solidFill>
              </a:defRPr>
            </a:lvl2pPr>
            <a:lvl3pPr marL="1371600" lvl="2" indent="-342900" algn="l">
              <a:lnSpc>
                <a:spcPct val="115000"/>
              </a:lnSpc>
              <a:spcBef>
                <a:spcPts val="1600"/>
              </a:spcBef>
              <a:spcAft>
                <a:spcPts val="0"/>
              </a:spcAft>
              <a:buClr>
                <a:srgbClr val="000000"/>
              </a:buClr>
              <a:buSzPts val="1800"/>
              <a:buChar char="■"/>
              <a:defRPr sz="1800">
                <a:solidFill>
                  <a:srgbClr val="000000"/>
                </a:solidFill>
              </a:defRPr>
            </a:lvl3pPr>
            <a:lvl4pPr marL="1828800" lvl="3" indent="-330200" algn="l">
              <a:lnSpc>
                <a:spcPct val="115000"/>
              </a:lnSpc>
              <a:spcBef>
                <a:spcPts val="1600"/>
              </a:spcBef>
              <a:spcAft>
                <a:spcPts val="0"/>
              </a:spcAft>
              <a:buClr>
                <a:srgbClr val="000000"/>
              </a:buClr>
              <a:buSzPts val="1600"/>
              <a:buChar char="●"/>
              <a:defRPr sz="1600">
                <a:solidFill>
                  <a:srgbClr val="000000"/>
                </a:solidFill>
              </a:defRPr>
            </a:lvl4pPr>
            <a:lvl5pPr marL="2286000" lvl="4" indent="-317500" algn="l">
              <a:lnSpc>
                <a:spcPct val="115000"/>
              </a:lnSpc>
              <a:spcBef>
                <a:spcPts val="1600"/>
              </a:spcBef>
              <a:spcAft>
                <a:spcPts val="0"/>
              </a:spcAft>
              <a:buClr>
                <a:srgbClr val="000000"/>
              </a:buClr>
              <a:buSzPts val="1400"/>
              <a:buChar char="○"/>
              <a:defRPr>
                <a:solidFill>
                  <a:srgbClr val="000000"/>
                </a:solidFill>
              </a:defRPr>
            </a:lvl5pPr>
            <a:lvl6pPr marL="2743200" lvl="5" indent="-317500" algn="l">
              <a:lnSpc>
                <a:spcPct val="115000"/>
              </a:lnSpc>
              <a:spcBef>
                <a:spcPts val="1600"/>
              </a:spcBef>
              <a:spcAft>
                <a:spcPts val="0"/>
              </a:spcAft>
              <a:buClr>
                <a:srgbClr val="000000"/>
              </a:buClr>
              <a:buSzPts val="1400"/>
              <a:buChar char="■"/>
              <a:defRPr>
                <a:solidFill>
                  <a:srgbClr val="000000"/>
                </a:solidFill>
              </a:defRPr>
            </a:lvl6pPr>
            <a:lvl7pPr marL="3200400" lvl="6" indent="-317500" algn="l">
              <a:lnSpc>
                <a:spcPct val="115000"/>
              </a:lnSpc>
              <a:spcBef>
                <a:spcPts val="1600"/>
              </a:spcBef>
              <a:spcAft>
                <a:spcPts val="0"/>
              </a:spcAft>
              <a:buClr>
                <a:srgbClr val="000000"/>
              </a:buClr>
              <a:buSzPts val="1400"/>
              <a:buChar char="●"/>
              <a:defRPr>
                <a:solidFill>
                  <a:srgbClr val="000000"/>
                </a:solidFill>
              </a:defRPr>
            </a:lvl7pPr>
            <a:lvl8pPr marL="3657600" lvl="7" indent="-317500" algn="l">
              <a:lnSpc>
                <a:spcPct val="115000"/>
              </a:lnSpc>
              <a:spcBef>
                <a:spcPts val="1600"/>
              </a:spcBef>
              <a:spcAft>
                <a:spcPts val="0"/>
              </a:spcAft>
              <a:buClr>
                <a:srgbClr val="000000"/>
              </a:buClr>
              <a:buSzPts val="1400"/>
              <a:buChar char="○"/>
              <a:defRPr>
                <a:solidFill>
                  <a:srgbClr val="000000"/>
                </a:solidFill>
              </a:defRPr>
            </a:lvl8pPr>
            <a:lvl9pPr marL="4114800" lvl="8" indent="-317500" algn="l">
              <a:lnSpc>
                <a:spcPct val="115000"/>
              </a:lnSpc>
              <a:spcBef>
                <a:spcPts val="1600"/>
              </a:spcBef>
              <a:spcAft>
                <a:spcPts val="1600"/>
              </a:spcAft>
              <a:buSzPts val="1400"/>
              <a:buChar char="■"/>
              <a:defRPr/>
            </a:lvl9pPr>
          </a:lstStyle>
          <a:p>
            <a:endParaRPr/>
          </a:p>
        </p:txBody>
      </p:sp>
      <p:sp>
        <p:nvSpPr>
          <p:cNvPr id="78" name="Google Shape;78;p16"/>
          <p:cNvSpPr txBox="1">
            <a:spLocks noGrp="1"/>
          </p:cNvSpPr>
          <p:nvPr>
            <p:ph type="sldNum" idx="12"/>
          </p:nvPr>
        </p:nvSpPr>
        <p:spPr>
          <a:xfrm>
            <a:off x="8523550" y="4813799"/>
            <a:ext cx="548700" cy="2754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
        <p:nvSpPr>
          <p:cNvPr id="79" name="Google Shape;79;p16"/>
          <p:cNvSpPr txBox="1"/>
          <p:nvPr/>
        </p:nvSpPr>
        <p:spPr>
          <a:xfrm>
            <a:off x="471900" y="4803525"/>
            <a:ext cx="8133300" cy="296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FFFFFF"/>
                </a:solidFill>
                <a:latin typeface="Roboto"/>
                <a:ea typeface="Roboto"/>
                <a:cs typeface="Roboto"/>
                <a:sym typeface="Roboto"/>
              </a:rPr>
              <a:t>UIT.CS519.ResearchMethodology</a:t>
            </a:r>
            <a:endParaRPr sz="1400" b="1" i="0" u="none" strike="noStrike" cap="none">
              <a:solidFill>
                <a:srgbClr val="FFFFFF"/>
              </a:solidFill>
              <a:latin typeface="Roboto"/>
              <a:ea typeface="Roboto"/>
              <a:cs typeface="Roboto"/>
              <a:sym typeface="Robo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0"/>
        <p:cNvGrpSpPr/>
        <p:nvPr/>
      </p:nvGrpSpPr>
      <p:grpSpPr>
        <a:xfrm>
          <a:off x="0" y="0"/>
          <a:ext cx="0" cy="0"/>
          <a:chOff x="0" y="0"/>
          <a:chExt cx="0" cy="0"/>
        </a:xfrm>
      </p:grpSpPr>
      <p:sp>
        <p:nvSpPr>
          <p:cNvPr id="81" name="Google Shape;81;p17"/>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7"/>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17"/>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84" name="Google Shape;84;p17"/>
          <p:cNvSpPr txBox="1">
            <a:spLocks noGrp="1"/>
          </p:cNvSpPr>
          <p:nvPr>
            <p:ph type="body" idx="1"/>
          </p:nvPr>
        </p:nvSpPr>
        <p:spPr>
          <a:xfrm>
            <a:off x="471900" y="1919075"/>
            <a:ext cx="3999900" cy="2710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85" name="Google Shape;85;p17"/>
          <p:cNvSpPr txBox="1">
            <a:spLocks noGrp="1"/>
          </p:cNvSpPr>
          <p:nvPr>
            <p:ph type="body" idx="2"/>
          </p:nvPr>
        </p:nvSpPr>
        <p:spPr>
          <a:xfrm>
            <a:off x="4694250" y="1919075"/>
            <a:ext cx="3999900" cy="2710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86" name="Google Shape;86;p17"/>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7"/>
        <p:cNvGrpSpPr/>
        <p:nvPr/>
      </p:nvGrpSpPr>
      <p:grpSpPr>
        <a:xfrm>
          <a:off x="0" y="0"/>
          <a:ext cx="0" cy="0"/>
          <a:chOff x="0" y="0"/>
          <a:chExt cx="0" cy="0"/>
        </a:xfrm>
      </p:grpSpPr>
      <p:sp>
        <p:nvSpPr>
          <p:cNvPr id="88" name="Google Shape;88;p18"/>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8"/>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8"/>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sp>
        <p:nvSpPr>
          <p:cNvPr id="91" name="Google Shape;91;p18"/>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2"/>
        <p:cNvGrpSpPr/>
        <p:nvPr/>
      </p:nvGrpSpPr>
      <p:grpSpPr>
        <a:xfrm>
          <a:off x="0" y="0"/>
          <a:ext cx="0" cy="0"/>
          <a:chOff x="0" y="0"/>
          <a:chExt cx="0" cy="0"/>
        </a:xfrm>
      </p:grpSpPr>
      <p:sp>
        <p:nvSpPr>
          <p:cNvPr id="93" name="Google Shape;93;p19"/>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19"/>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19"/>
          <p:cNvSpPr txBox="1">
            <a:spLocks noGrp="1"/>
          </p:cNvSpPr>
          <p:nvPr>
            <p:ph type="title"/>
          </p:nvPr>
        </p:nvSpPr>
        <p:spPr>
          <a:xfrm>
            <a:off x="226078" y="357800"/>
            <a:ext cx="2808000" cy="953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96" name="Google Shape;96;p19"/>
          <p:cNvSpPr txBox="1">
            <a:spLocks noGrp="1"/>
          </p:cNvSpPr>
          <p:nvPr>
            <p:ph type="body" idx="1"/>
          </p:nvPr>
        </p:nvSpPr>
        <p:spPr>
          <a:xfrm>
            <a:off x="226075" y="1465800"/>
            <a:ext cx="2808000" cy="31635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Clr>
                <a:schemeClr val="lt1"/>
              </a:buClr>
              <a:buSzPts val="1200"/>
              <a:buChar char="●"/>
              <a:defRPr sz="1200">
                <a:solidFill>
                  <a:schemeClr val="lt1"/>
                </a:solidFill>
              </a:defRPr>
            </a:lvl1pPr>
            <a:lvl2pPr marL="914400" lvl="1" indent="-304800" algn="l">
              <a:lnSpc>
                <a:spcPct val="115000"/>
              </a:lnSpc>
              <a:spcBef>
                <a:spcPts val="1600"/>
              </a:spcBef>
              <a:spcAft>
                <a:spcPts val="0"/>
              </a:spcAft>
              <a:buClr>
                <a:schemeClr val="lt1"/>
              </a:buClr>
              <a:buSzPts val="1200"/>
              <a:buChar char="○"/>
              <a:defRPr sz="1200">
                <a:solidFill>
                  <a:schemeClr val="lt1"/>
                </a:solidFill>
              </a:defRPr>
            </a:lvl2pPr>
            <a:lvl3pPr marL="1371600" lvl="2" indent="-304800" algn="l">
              <a:lnSpc>
                <a:spcPct val="115000"/>
              </a:lnSpc>
              <a:spcBef>
                <a:spcPts val="1600"/>
              </a:spcBef>
              <a:spcAft>
                <a:spcPts val="0"/>
              </a:spcAft>
              <a:buClr>
                <a:schemeClr val="lt1"/>
              </a:buClr>
              <a:buSzPts val="1200"/>
              <a:buChar char="■"/>
              <a:defRPr sz="1200">
                <a:solidFill>
                  <a:schemeClr val="lt1"/>
                </a:solidFill>
              </a:defRPr>
            </a:lvl3pPr>
            <a:lvl4pPr marL="1828800" lvl="3" indent="-304800" algn="l">
              <a:lnSpc>
                <a:spcPct val="115000"/>
              </a:lnSpc>
              <a:spcBef>
                <a:spcPts val="1600"/>
              </a:spcBef>
              <a:spcAft>
                <a:spcPts val="0"/>
              </a:spcAft>
              <a:buClr>
                <a:schemeClr val="lt1"/>
              </a:buClr>
              <a:buSzPts val="1200"/>
              <a:buChar char="●"/>
              <a:defRPr sz="1200">
                <a:solidFill>
                  <a:schemeClr val="lt1"/>
                </a:solidFill>
              </a:defRPr>
            </a:lvl4pPr>
            <a:lvl5pPr marL="2286000" lvl="4" indent="-304800" algn="l">
              <a:lnSpc>
                <a:spcPct val="115000"/>
              </a:lnSpc>
              <a:spcBef>
                <a:spcPts val="1600"/>
              </a:spcBef>
              <a:spcAft>
                <a:spcPts val="0"/>
              </a:spcAft>
              <a:buClr>
                <a:schemeClr val="lt1"/>
              </a:buClr>
              <a:buSzPts val="1200"/>
              <a:buChar char="○"/>
              <a:defRPr sz="1200">
                <a:solidFill>
                  <a:schemeClr val="lt1"/>
                </a:solidFill>
              </a:defRPr>
            </a:lvl5pPr>
            <a:lvl6pPr marL="2743200" lvl="5" indent="-304800" algn="l">
              <a:lnSpc>
                <a:spcPct val="115000"/>
              </a:lnSpc>
              <a:spcBef>
                <a:spcPts val="1600"/>
              </a:spcBef>
              <a:spcAft>
                <a:spcPts val="0"/>
              </a:spcAft>
              <a:buClr>
                <a:schemeClr val="lt1"/>
              </a:buClr>
              <a:buSzPts val="1200"/>
              <a:buChar char="■"/>
              <a:defRPr sz="1200">
                <a:solidFill>
                  <a:schemeClr val="lt1"/>
                </a:solidFill>
              </a:defRPr>
            </a:lvl6pPr>
            <a:lvl7pPr marL="3200400" lvl="6" indent="-304800" algn="l">
              <a:lnSpc>
                <a:spcPct val="115000"/>
              </a:lnSpc>
              <a:spcBef>
                <a:spcPts val="1600"/>
              </a:spcBef>
              <a:spcAft>
                <a:spcPts val="0"/>
              </a:spcAft>
              <a:buClr>
                <a:schemeClr val="lt1"/>
              </a:buClr>
              <a:buSzPts val="1200"/>
              <a:buChar char="●"/>
              <a:defRPr sz="1200">
                <a:solidFill>
                  <a:schemeClr val="lt1"/>
                </a:solidFill>
              </a:defRPr>
            </a:lvl7pPr>
            <a:lvl8pPr marL="3657600" lvl="7" indent="-304800" algn="l">
              <a:lnSpc>
                <a:spcPct val="115000"/>
              </a:lnSpc>
              <a:spcBef>
                <a:spcPts val="1600"/>
              </a:spcBef>
              <a:spcAft>
                <a:spcPts val="0"/>
              </a:spcAft>
              <a:buClr>
                <a:schemeClr val="lt1"/>
              </a:buClr>
              <a:buSzPts val="1200"/>
              <a:buChar char="○"/>
              <a:defRPr sz="1200">
                <a:solidFill>
                  <a:schemeClr val="lt1"/>
                </a:solidFill>
              </a:defRPr>
            </a:lvl8pPr>
            <a:lvl9pPr marL="4114800" lvl="8" indent="-304800" algn="l">
              <a:lnSpc>
                <a:spcPct val="115000"/>
              </a:lnSpc>
              <a:spcBef>
                <a:spcPts val="1600"/>
              </a:spcBef>
              <a:spcAft>
                <a:spcPts val="1600"/>
              </a:spcAft>
              <a:buClr>
                <a:schemeClr val="lt1"/>
              </a:buClr>
              <a:buSzPts val="1200"/>
              <a:buChar char="■"/>
              <a:defRPr sz="1200">
                <a:solidFill>
                  <a:schemeClr val="lt1"/>
                </a:solidFill>
              </a:defRPr>
            </a:lvl9pPr>
          </a:lstStyle>
          <a:p>
            <a:endParaRPr/>
          </a:p>
        </p:txBody>
      </p:sp>
      <p:sp>
        <p:nvSpPr>
          <p:cNvPr id="97" name="Google Shape;97;p19"/>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490250" y="488250"/>
            <a:ext cx="62271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a:endParaRPr/>
          </a:p>
        </p:txBody>
      </p:sp>
      <p:sp>
        <p:nvSpPr>
          <p:cNvPr id="100" name="Google Shape;100;p20"/>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1"/>
        <p:cNvGrpSpPr/>
        <p:nvPr/>
      </p:nvGrpSpPr>
      <p:grpSpPr>
        <a:xfrm>
          <a:off x="0" y="0"/>
          <a:ext cx="0" cy="0"/>
          <a:chOff x="0" y="0"/>
          <a:chExt cx="0" cy="0"/>
        </a:xfrm>
      </p:grpSpPr>
      <p:sp>
        <p:nvSpPr>
          <p:cNvPr id="102" name="Google Shape;102;p21"/>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21"/>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2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2"/>
              </a:buClr>
              <a:buSzPts val="4200"/>
              <a:buNone/>
              <a:defRPr sz="4200">
                <a:solidFill>
                  <a:schemeClr val="dk2"/>
                </a:solidFill>
              </a:defRPr>
            </a:lvl1pPr>
            <a:lvl2pPr lvl="1" algn="ctr">
              <a:lnSpc>
                <a:spcPct val="100000"/>
              </a:lnSpc>
              <a:spcBef>
                <a:spcPts val="0"/>
              </a:spcBef>
              <a:spcAft>
                <a:spcPts val="0"/>
              </a:spcAft>
              <a:buClr>
                <a:schemeClr val="dk2"/>
              </a:buClr>
              <a:buSzPts val="4200"/>
              <a:buNone/>
              <a:defRPr sz="4200">
                <a:solidFill>
                  <a:schemeClr val="dk2"/>
                </a:solidFill>
              </a:defRPr>
            </a:lvl2pPr>
            <a:lvl3pPr lvl="2" algn="ctr">
              <a:lnSpc>
                <a:spcPct val="100000"/>
              </a:lnSpc>
              <a:spcBef>
                <a:spcPts val="0"/>
              </a:spcBef>
              <a:spcAft>
                <a:spcPts val="0"/>
              </a:spcAft>
              <a:buClr>
                <a:schemeClr val="dk2"/>
              </a:buClr>
              <a:buSzPts val="4200"/>
              <a:buNone/>
              <a:defRPr sz="4200">
                <a:solidFill>
                  <a:schemeClr val="dk2"/>
                </a:solidFill>
              </a:defRPr>
            </a:lvl3pPr>
            <a:lvl4pPr lvl="3" algn="ctr">
              <a:lnSpc>
                <a:spcPct val="100000"/>
              </a:lnSpc>
              <a:spcBef>
                <a:spcPts val="0"/>
              </a:spcBef>
              <a:spcAft>
                <a:spcPts val="0"/>
              </a:spcAft>
              <a:buClr>
                <a:schemeClr val="dk2"/>
              </a:buClr>
              <a:buSzPts val="4200"/>
              <a:buNone/>
              <a:defRPr sz="4200">
                <a:solidFill>
                  <a:schemeClr val="dk2"/>
                </a:solidFill>
              </a:defRPr>
            </a:lvl4pPr>
            <a:lvl5pPr lvl="4" algn="ctr">
              <a:lnSpc>
                <a:spcPct val="100000"/>
              </a:lnSpc>
              <a:spcBef>
                <a:spcPts val="0"/>
              </a:spcBef>
              <a:spcAft>
                <a:spcPts val="0"/>
              </a:spcAft>
              <a:buClr>
                <a:schemeClr val="dk2"/>
              </a:buClr>
              <a:buSzPts val="4200"/>
              <a:buNone/>
              <a:defRPr sz="4200">
                <a:solidFill>
                  <a:schemeClr val="dk2"/>
                </a:solidFill>
              </a:defRPr>
            </a:lvl5pPr>
            <a:lvl6pPr lvl="5" algn="ctr">
              <a:lnSpc>
                <a:spcPct val="100000"/>
              </a:lnSpc>
              <a:spcBef>
                <a:spcPts val="0"/>
              </a:spcBef>
              <a:spcAft>
                <a:spcPts val="0"/>
              </a:spcAft>
              <a:buClr>
                <a:schemeClr val="dk2"/>
              </a:buClr>
              <a:buSzPts val="4200"/>
              <a:buNone/>
              <a:defRPr sz="4200">
                <a:solidFill>
                  <a:schemeClr val="dk2"/>
                </a:solidFill>
              </a:defRPr>
            </a:lvl6pPr>
            <a:lvl7pPr lvl="6" algn="ctr">
              <a:lnSpc>
                <a:spcPct val="100000"/>
              </a:lnSpc>
              <a:spcBef>
                <a:spcPts val="0"/>
              </a:spcBef>
              <a:spcAft>
                <a:spcPts val="0"/>
              </a:spcAft>
              <a:buClr>
                <a:schemeClr val="dk2"/>
              </a:buClr>
              <a:buSzPts val="4200"/>
              <a:buNone/>
              <a:defRPr sz="4200">
                <a:solidFill>
                  <a:schemeClr val="dk2"/>
                </a:solidFill>
              </a:defRPr>
            </a:lvl7pPr>
            <a:lvl8pPr lvl="7" algn="ctr">
              <a:lnSpc>
                <a:spcPct val="100000"/>
              </a:lnSpc>
              <a:spcBef>
                <a:spcPts val="0"/>
              </a:spcBef>
              <a:spcAft>
                <a:spcPts val="0"/>
              </a:spcAft>
              <a:buClr>
                <a:schemeClr val="dk2"/>
              </a:buClr>
              <a:buSzPts val="4200"/>
              <a:buNone/>
              <a:defRPr sz="4200">
                <a:solidFill>
                  <a:schemeClr val="dk2"/>
                </a:solidFill>
              </a:defRPr>
            </a:lvl8pPr>
            <a:lvl9pPr lvl="8" algn="ctr">
              <a:lnSpc>
                <a:spcPct val="100000"/>
              </a:lnSpc>
              <a:spcBef>
                <a:spcPts val="0"/>
              </a:spcBef>
              <a:spcAft>
                <a:spcPts val="0"/>
              </a:spcAft>
              <a:buClr>
                <a:schemeClr val="dk2"/>
              </a:buClr>
              <a:buSzPts val="4200"/>
              <a:buNone/>
              <a:defRPr sz="4200">
                <a:solidFill>
                  <a:schemeClr val="dk2"/>
                </a:solidFill>
              </a:defRPr>
            </a:lvl9pPr>
          </a:lstStyle>
          <a:p>
            <a:endParaRPr/>
          </a:p>
        </p:txBody>
      </p:sp>
      <p:sp>
        <p:nvSpPr>
          <p:cNvPr id="105" name="Google Shape;105;p21"/>
          <p:cNvSpPr txBox="1">
            <a:spLocks noGrp="1"/>
          </p:cNvSpPr>
          <p:nvPr>
            <p:ph type="subTitle" idx="1"/>
          </p:nvPr>
        </p:nvSpPr>
        <p:spPr>
          <a:xfrm>
            <a:off x="265500" y="2779467"/>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06" name="Google Shape;106;p21"/>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1600"/>
              </a:spcBef>
              <a:spcAft>
                <a:spcPts val="0"/>
              </a:spcAft>
              <a:buClr>
                <a:schemeClr val="lt1"/>
              </a:buClr>
              <a:buSzPts val="1400"/>
              <a:buChar char="○"/>
              <a:defRPr>
                <a:solidFill>
                  <a:schemeClr val="lt1"/>
                </a:solidFill>
              </a:defRPr>
            </a:lvl2pPr>
            <a:lvl3pPr marL="1371600" lvl="2" indent="-317500" algn="l">
              <a:lnSpc>
                <a:spcPct val="115000"/>
              </a:lnSpc>
              <a:spcBef>
                <a:spcPts val="1600"/>
              </a:spcBef>
              <a:spcAft>
                <a:spcPts val="0"/>
              </a:spcAft>
              <a:buClr>
                <a:schemeClr val="lt1"/>
              </a:buClr>
              <a:buSzPts val="1400"/>
              <a:buChar char="■"/>
              <a:defRPr>
                <a:solidFill>
                  <a:schemeClr val="lt1"/>
                </a:solidFill>
              </a:defRPr>
            </a:lvl3pPr>
            <a:lvl4pPr marL="1828800" lvl="3" indent="-317500" algn="l">
              <a:lnSpc>
                <a:spcPct val="115000"/>
              </a:lnSpc>
              <a:spcBef>
                <a:spcPts val="1600"/>
              </a:spcBef>
              <a:spcAft>
                <a:spcPts val="0"/>
              </a:spcAft>
              <a:buClr>
                <a:schemeClr val="lt1"/>
              </a:buClr>
              <a:buSzPts val="1400"/>
              <a:buChar char="●"/>
              <a:defRPr>
                <a:solidFill>
                  <a:schemeClr val="lt1"/>
                </a:solidFill>
              </a:defRPr>
            </a:lvl4pPr>
            <a:lvl5pPr marL="2286000" lvl="4" indent="-317500" algn="l">
              <a:lnSpc>
                <a:spcPct val="115000"/>
              </a:lnSpc>
              <a:spcBef>
                <a:spcPts val="1600"/>
              </a:spcBef>
              <a:spcAft>
                <a:spcPts val="0"/>
              </a:spcAft>
              <a:buClr>
                <a:schemeClr val="lt1"/>
              </a:buClr>
              <a:buSzPts val="1400"/>
              <a:buChar char="○"/>
              <a:defRPr>
                <a:solidFill>
                  <a:schemeClr val="lt1"/>
                </a:solidFill>
              </a:defRPr>
            </a:lvl5pPr>
            <a:lvl6pPr marL="2743200" lvl="5" indent="-317500" algn="l">
              <a:lnSpc>
                <a:spcPct val="115000"/>
              </a:lnSpc>
              <a:spcBef>
                <a:spcPts val="1600"/>
              </a:spcBef>
              <a:spcAft>
                <a:spcPts val="0"/>
              </a:spcAft>
              <a:buClr>
                <a:schemeClr val="lt1"/>
              </a:buClr>
              <a:buSzPts val="1400"/>
              <a:buChar char="■"/>
              <a:defRPr>
                <a:solidFill>
                  <a:schemeClr val="lt1"/>
                </a:solidFill>
              </a:defRPr>
            </a:lvl6pPr>
            <a:lvl7pPr marL="3200400" lvl="6" indent="-317500" algn="l">
              <a:lnSpc>
                <a:spcPct val="115000"/>
              </a:lnSpc>
              <a:spcBef>
                <a:spcPts val="1600"/>
              </a:spcBef>
              <a:spcAft>
                <a:spcPts val="0"/>
              </a:spcAft>
              <a:buClr>
                <a:schemeClr val="lt1"/>
              </a:buClr>
              <a:buSzPts val="1400"/>
              <a:buChar char="●"/>
              <a:defRPr>
                <a:solidFill>
                  <a:schemeClr val="lt1"/>
                </a:solidFill>
              </a:defRPr>
            </a:lvl7pPr>
            <a:lvl8pPr marL="3657600" lvl="7" indent="-317500" algn="l">
              <a:lnSpc>
                <a:spcPct val="115000"/>
              </a:lnSpc>
              <a:spcBef>
                <a:spcPts val="1600"/>
              </a:spcBef>
              <a:spcAft>
                <a:spcPts val="0"/>
              </a:spcAft>
              <a:buClr>
                <a:schemeClr val="lt1"/>
              </a:buClr>
              <a:buSzPts val="1400"/>
              <a:buChar char="○"/>
              <a:defRPr>
                <a:solidFill>
                  <a:schemeClr val="lt1"/>
                </a:solidFill>
              </a:defRPr>
            </a:lvl8pPr>
            <a:lvl9pPr marL="4114800" lvl="8" indent="-317500" algn="l">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107" name="Google Shape;107;p2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8"/>
        <p:cNvGrpSpPr/>
        <p:nvPr/>
      </p:nvGrpSpPr>
      <p:grpSpPr>
        <a:xfrm>
          <a:off x="0" y="0"/>
          <a:ext cx="0" cy="0"/>
          <a:chOff x="0" y="0"/>
          <a:chExt cx="0" cy="0"/>
        </a:xfrm>
      </p:grpSpPr>
      <p:sp>
        <p:nvSpPr>
          <p:cNvPr id="109" name="Google Shape;109;p22"/>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22"/>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22"/>
          <p:cNvSpPr txBox="1">
            <a:spLocks noGrp="1"/>
          </p:cNvSpPr>
          <p:nvPr>
            <p:ph type="body" idx="1"/>
          </p:nvPr>
        </p:nvSpPr>
        <p:spPr>
          <a:xfrm>
            <a:off x="57150" y="4163425"/>
            <a:ext cx="8382000" cy="4467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112" name="Google Shape;112;p22"/>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113"/>
        <p:cNvGrpSpPr/>
        <p:nvPr/>
      </p:nvGrpSpPr>
      <p:grpSpPr>
        <a:xfrm>
          <a:off x="0" y="0"/>
          <a:ext cx="0" cy="0"/>
          <a:chOff x="0" y="0"/>
          <a:chExt cx="0" cy="0"/>
        </a:xfrm>
      </p:grpSpPr>
      <p:sp>
        <p:nvSpPr>
          <p:cNvPr id="114" name="Google Shape;114;p23"/>
          <p:cNvSpPr txBox="1">
            <a:spLocks noGrp="1"/>
          </p:cNvSpPr>
          <p:nvPr>
            <p:ph type="title" hasCustomPrompt="1"/>
          </p:nvPr>
        </p:nvSpPr>
        <p:spPr>
          <a:xfrm>
            <a:off x="475500" y="1258525"/>
            <a:ext cx="82221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2"/>
              </a:buClr>
              <a:buSzPts val="12000"/>
              <a:buNone/>
              <a:defRPr sz="12000">
                <a:solidFill>
                  <a:schemeClr val="dk2"/>
                </a:solidFill>
              </a:defRPr>
            </a:lvl1pPr>
            <a:lvl2pPr lvl="1" algn="ctr">
              <a:lnSpc>
                <a:spcPct val="100000"/>
              </a:lnSpc>
              <a:spcBef>
                <a:spcPts val="0"/>
              </a:spcBef>
              <a:spcAft>
                <a:spcPts val="0"/>
              </a:spcAft>
              <a:buClr>
                <a:schemeClr val="dk2"/>
              </a:buClr>
              <a:buSzPts val="12000"/>
              <a:buNone/>
              <a:defRPr sz="12000">
                <a:solidFill>
                  <a:schemeClr val="dk2"/>
                </a:solidFill>
              </a:defRPr>
            </a:lvl2pPr>
            <a:lvl3pPr lvl="2" algn="ctr">
              <a:lnSpc>
                <a:spcPct val="100000"/>
              </a:lnSpc>
              <a:spcBef>
                <a:spcPts val="0"/>
              </a:spcBef>
              <a:spcAft>
                <a:spcPts val="0"/>
              </a:spcAft>
              <a:buClr>
                <a:schemeClr val="dk2"/>
              </a:buClr>
              <a:buSzPts val="12000"/>
              <a:buNone/>
              <a:defRPr sz="12000">
                <a:solidFill>
                  <a:schemeClr val="dk2"/>
                </a:solidFill>
              </a:defRPr>
            </a:lvl3pPr>
            <a:lvl4pPr lvl="3" algn="ctr">
              <a:lnSpc>
                <a:spcPct val="100000"/>
              </a:lnSpc>
              <a:spcBef>
                <a:spcPts val="0"/>
              </a:spcBef>
              <a:spcAft>
                <a:spcPts val="0"/>
              </a:spcAft>
              <a:buClr>
                <a:schemeClr val="dk2"/>
              </a:buClr>
              <a:buSzPts val="12000"/>
              <a:buNone/>
              <a:defRPr sz="12000">
                <a:solidFill>
                  <a:schemeClr val="dk2"/>
                </a:solidFill>
              </a:defRPr>
            </a:lvl4pPr>
            <a:lvl5pPr lvl="4" algn="ctr">
              <a:lnSpc>
                <a:spcPct val="100000"/>
              </a:lnSpc>
              <a:spcBef>
                <a:spcPts val="0"/>
              </a:spcBef>
              <a:spcAft>
                <a:spcPts val="0"/>
              </a:spcAft>
              <a:buClr>
                <a:schemeClr val="dk2"/>
              </a:buClr>
              <a:buSzPts val="12000"/>
              <a:buNone/>
              <a:defRPr sz="12000">
                <a:solidFill>
                  <a:schemeClr val="dk2"/>
                </a:solidFill>
              </a:defRPr>
            </a:lvl5pPr>
            <a:lvl6pPr lvl="5" algn="ctr">
              <a:lnSpc>
                <a:spcPct val="100000"/>
              </a:lnSpc>
              <a:spcBef>
                <a:spcPts val="0"/>
              </a:spcBef>
              <a:spcAft>
                <a:spcPts val="0"/>
              </a:spcAft>
              <a:buClr>
                <a:schemeClr val="dk2"/>
              </a:buClr>
              <a:buSzPts val="12000"/>
              <a:buNone/>
              <a:defRPr sz="12000">
                <a:solidFill>
                  <a:schemeClr val="dk2"/>
                </a:solidFill>
              </a:defRPr>
            </a:lvl6pPr>
            <a:lvl7pPr lvl="6" algn="ctr">
              <a:lnSpc>
                <a:spcPct val="100000"/>
              </a:lnSpc>
              <a:spcBef>
                <a:spcPts val="0"/>
              </a:spcBef>
              <a:spcAft>
                <a:spcPts val="0"/>
              </a:spcAft>
              <a:buClr>
                <a:schemeClr val="dk2"/>
              </a:buClr>
              <a:buSzPts val="12000"/>
              <a:buNone/>
              <a:defRPr sz="12000">
                <a:solidFill>
                  <a:schemeClr val="dk2"/>
                </a:solidFill>
              </a:defRPr>
            </a:lvl7pPr>
            <a:lvl8pPr lvl="7" algn="ctr">
              <a:lnSpc>
                <a:spcPct val="100000"/>
              </a:lnSpc>
              <a:spcBef>
                <a:spcPts val="0"/>
              </a:spcBef>
              <a:spcAft>
                <a:spcPts val="0"/>
              </a:spcAft>
              <a:buClr>
                <a:schemeClr val="dk2"/>
              </a:buClr>
              <a:buSzPts val="12000"/>
              <a:buNone/>
              <a:defRPr sz="12000">
                <a:solidFill>
                  <a:schemeClr val="dk2"/>
                </a:solidFill>
              </a:defRPr>
            </a:lvl8pPr>
            <a:lvl9pPr lvl="8" algn="ctr">
              <a:lnSpc>
                <a:spcPct val="100000"/>
              </a:lnSpc>
              <a:spcBef>
                <a:spcPts val="0"/>
              </a:spcBef>
              <a:spcAft>
                <a:spcPts val="0"/>
              </a:spcAft>
              <a:buClr>
                <a:schemeClr val="dk2"/>
              </a:buClr>
              <a:buSzPts val="12000"/>
              <a:buNone/>
              <a:defRPr sz="12000">
                <a:solidFill>
                  <a:schemeClr val="dk2"/>
                </a:solidFill>
              </a:defRPr>
            </a:lvl9pPr>
          </a:lstStyle>
          <a:p>
            <a:r>
              <a:t>xx%</a:t>
            </a:r>
          </a:p>
        </p:txBody>
      </p:sp>
      <p:sp>
        <p:nvSpPr>
          <p:cNvPr id="115" name="Google Shape;115;p23"/>
          <p:cNvSpPr txBox="1">
            <a:spLocks noGrp="1"/>
          </p:cNvSpPr>
          <p:nvPr>
            <p:ph type="body" idx="1"/>
          </p:nvPr>
        </p:nvSpPr>
        <p:spPr>
          <a:xfrm>
            <a:off x="475500" y="3304625"/>
            <a:ext cx="82221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116" name="Google Shape;116;p23"/>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7" name="Google Shape;27;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117"/>
        <p:cNvGrpSpPr/>
        <p:nvPr/>
      </p:nvGrpSpPr>
      <p:grpSpPr>
        <a:xfrm>
          <a:off x="0" y="0"/>
          <a:ext cx="0" cy="0"/>
          <a:chOff x="0" y="0"/>
          <a:chExt cx="0" cy="0"/>
        </a:xfrm>
      </p:grpSpPr>
      <p:sp>
        <p:nvSpPr>
          <p:cNvPr id="118" name="Google Shape;118;p24"/>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4" name="Google Shape;34;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5"/>
        <p:cNvGrpSpPr/>
        <p:nvPr/>
      </p:nvGrpSpPr>
      <p:grpSpPr>
        <a:xfrm>
          <a:off x="0" y="0"/>
          <a:ext cx="0" cy="0"/>
          <a:chOff x="0" y="0"/>
          <a:chExt cx="0" cy="0"/>
        </a:xfrm>
      </p:grpSpPr>
      <p:sp>
        <p:nvSpPr>
          <p:cNvPr id="36" name="Google Shape;36;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9" name="Google Shape;39;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0" name="Google Shape;40;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3" name="Google Shape;43;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8" name="Google Shape;48;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9" name="Google Shape;4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0" name="Google Shape;50;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1"/>
        <p:cNvGrpSpPr/>
        <p:nvPr/>
      </p:nvGrpSpPr>
      <p:grpSpPr>
        <a:xfrm>
          <a:off x="0" y="0"/>
          <a:ext cx="0" cy="0"/>
          <a:chOff x="0" y="0"/>
          <a:chExt cx="0" cy="0"/>
        </a:xfrm>
      </p:grpSpPr>
      <p:sp>
        <p:nvSpPr>
          <p:cNvPr id="52" name="Google Shape;52;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txBox="1">
            <a:spLocks noGrp="1"/>
          </p:cNvSpPr>
          <p:nvPr>
            <p:ph type="body" idx="1"/>
          </p:nvPr>
        </p:nvSpPr>
        <p:spPr>
          <a:xfrm>
            <a:off x="57150" y="4163425"/>
            <a:ext cx="8382000" cy="44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5" name="Google Shape;55;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6"/>
        <p:cNvGrpSpPr/>
        <p:nvPr/>
      </p:nvGrpSpPr>
      <p:grpSpPr>
        <a:xfrm>
          <a:off x="0" y="0"/>
          <a:ext cx="0" cy="0"/>
          <a:chOff x="0" y="0"/>
          <a:chExt cx="0" cy="0"/>
        </a:xfrm>
      </p:grpSpPr>
      <p:sp>
        <p:nvSpPr>
          <p:cNvPr id="57" name="Google Shape;57;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8" name="Google Shape;58;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62"/>
        <p:cNvGrpSpPr/>
        <p:nvPr/>
      </p:nvGrpSpPr>
      <p:grpSpPr>
        <a:xfrm>
          <a:off x="0" y="0"/>
          <a:ext cx="0" cy="0"/>
          <a:chOff x="0" y="0"/>
          <a:chExt cx="0" cy="0"/>
        </a:xfrm>
      </p:grpSpPr>
      <p:sp>
        <p:nvSpPr>
          <p:cNvPr id="63" name="Google Shape;63;p13"/>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64" name="Google Shape;64;p13"/>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endParaRPr/>
          </a:p>
        </p:txBody>
      </p:sp>
      <p:sp>
        <p:nvSpPr>
          <p:cNvPr id="65" name="Google Shape;65;p13"/>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18520285/CS519_M11" TargetMode="External"/><Relationship Id="rId7"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youtu.be/gSecIaQq-iQ"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7"/>
          <p:cNvSpPr txBox="1">
            <a:spLocks noGrp="1"/>
          </p:cNvSpPr>
          <p:nvPr>
            <p:ph type="ctrTitle"/>
          </p:nvPr>
        </p:nvSpPr>
        <p:spPr>
          <a:xfrm>
            <a:off x="390525" y="747725"/>
            <a:ext cx="8222100" cy="110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BÁO CÁO ĐỒ ÁN CUỐI KỲ</a:t>
            </a:r>
            <a:endParaRPr b="1"/>
          </a:p>
        </p:txBody>
      </p:sp>
      <p:sp>
        <p:nvSpPr>
          <p:cNvPr id="181" name="Google Shape;181;p37"/>
          <p:cNvSpPr txBox="1">
            <a:spLocks noGrp="1"/>
          </p:cNvSpPr>
          <p:nvPr>
            <p:ph type="subTitle" idx="1"/>
          </p:nvPr>
        </p:nvSpPr>
        <p:spPr>
          <a:xfrm>
            <a:off x="390525" y="3772598"/>
            <a:ext cx="8222100" cy="644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b="1"/>
              <a:t>Trường ĐH Công Nghệ Thông Tin, ĐHQG-HCM</a:t>
            </a:r>
            <a:r>
              <a:rPr lang="en" sz="2400"/>
              <a:t> </a:t>
            </a:r>
            <a:endParaRPr sz="2400"/>
          </a:p>
        </p:txBody>
      </p:sp>
      <p:pic>
        <p:nvPicPr>
          <p:cNvPr id="182" name="Google Shape;182;p37"/>
          <p:cNvPicPr preferRelativeResize="0"/>
          <p:nvPr/>
        </p:nvPicPr>
        <p:blipFill>
          <a:blip r:embed="rId3">
            <a:alphaModFix/>
          </a:blip>
          <a:stretch>
            <a:fillRect/>
          </a:stretch>
        </p:blipFill>
        <p:spPr>
          <a:xfrm>
            <a:off x="6925125" y="3079150"/>
            <a:ext cx="1771650" cy="1428750"/>
          </a:xfrm>
          <a:prstGeom prst="rect">
            <a:avLst/>
          </a:prstGeom>
          <a:noFill/>
          <a:ln>
            <a:noFill/>
          </a:ln>
        </p:spPr>
      </p:pic>
      <p:sp>
        <p:nvSpPr>
          <p:cNvPr id="183" name="Google Shape;183;p37"/>
          <p:cNvSpPr txBox="1">
            <a:spLocks noGrp="1"/>
          </p:cNvSpPr>
          <p:nvPr>
            <p:ph type="ctrTitle"/>
          </p:nvPr>
        </p:nvSpPr>
        <p:spPr>
          <a:xfrm>
            <a:off x="390525" y="2285625"/>
            <a:ext cx="8306400" cy="1428900"/>
          </a:xfrm>
          <a:prstGeom prst="rect">
            <a:avLst/>
          </a:prstGeom>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en" sz="2500" b="1"/>
              <a:t>Môn học: CS519 - PHƯƠNG PHÁP LUẬN NCKH</a:t>
            </a:r>
            <a:endParaRPr sz="2500" b="1"/>
          </a:p>
          <a:p>
            <a:pPr marL="0" lvl="0" indent="0" algn="l" rtl="0">
              <a:lnSpc>
                <a:spcPct val="150000"/>
              </a:lnSpc>
              <a:spcBef>
                <a:spcPts val="0"/>
              </a:spcBef>
              <a:spcAft>
                <a:spcPts val="0"/>
              </a:spcAft>
              <a:buNone/>
            </a:pPr>
            <a:r>
              <a:rPr lang="en" sz="2500" b="1"/>
              <a:t>Lớp: CS519.M11 - CS519.M11.KHCL</a:t>
            </a:r>
            <a:endParaRPr sz="2500" b="1"/>
          </a:p>
          <a:p>
            <a:pPr marL="0" lvl="0" indent="0" algn="l" rtl="0">
              <a:lnSpc>
                <a:spcPct val="150000"/>
              </a:lnSpc>
              <a:spcBef>
                <a:spcPts val="0"/>
              </a:spcBef>
              <a:spcAft>
                <a:spcPts val="0"/>
              </a:spcAft>
              <a:buNone/>
            </a:pPr>
            <a:r>
              <a:rPr lang="en" sz="2500" b="1"/>
              <a:t>GV: PGS.TS. Lê Đình Duy</a:t>
            </a:r>
            <a:endParaRPr sz="25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82"/>
          <p:cNvSpPr txBox="1">
            <a:spLocks noGrp="1"/>
          </p:cNvSpPr>
          <p:nvPr>
            <p:ph type="title"/>
          </p:nvPr>
        </p:nvSpPr>
        <p:spPr>
          <a:xfrm>
            <a:off x="460950" y="1019950"/>
            <a:ext cx="8222100" cy="101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t>NHẬN DIỆN VĂN BẢN TRONG </a:t>
            </a:r>
            <a:endParaRPr b="1"/>
          </a:p>
          <a:p>
            <a:pPr marL="0" lvl="0" indent="0" algn="ctr" rtl="0">
              <a:spcBef>
                <a:spcPts val="0"/>
              </a:spcBef>
              <a:spcAft>
                <a:spcPts val="0"/>
              </a:spcAft>
              <a:buNone/>
            </a:pPr>
            <a:r>
              <a:rPr lang="en" b="1"/>
              <a:t>HÌNH ẢNH KẾT HỢP TỪ ĐIỂN</a:t>
            </a:r>
            <a:endParaRPr b="1"/>
          </a:p>
        </p:txBody>
      </p:sp>
      <p:sp>
        <p:nvSpPr>
          <p:cNvPr id="486" name="Google Shape;486;p82"/>
          <p:cNvSpPr txBox="1">
            <a:spLocks noGrp="1"/>
          </p:cNvSpPr>
          <p:nvPr>
            <p:ph type="title"/>
          </p:nvPr>
        </p:nvSpPr>
        <p:spPr>
          <a:xfrm>
            <a:off x="1110750" y="2841200"/>
            <a:ext cx="6922500" cy="101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b="1"/>
              <a:t>Nguyễn Lê Hoàng Hùng - 18520285</a:t>
            </a:r>
            <a:endParaRPr sz="2400" b="1"/>
          </a:p>
          <a:p>
            <a:pPr marL="0" lvl="0" indent="0" algn="ctr" rtl="0">
              <a:spcBef>
                <a:spcPts val="0"/>
              </a:spcBef>
              <a:spcAft>
                <a:spcPts val="0"/>
              </a:spcAft>
              <a:buNone/>
            </a:pPr>
            <a:r>
              <a:rPr lang="en" sz="2400" b="1"/>
              <a:t>Đinh Hoàng Linh Đan - 19521309</a:t>
            </a:r>
            <a:endParaRPr sz="2400" b="1"/>
          </a:p>
          <a:p>
            <a:pPr marL="0" lvl="0" indent="0" algn="ctr" rtl="0">
              <a:spcBef>
                <a:spcPts val="0"/>
              </a:spcBef>
              <a:spcAft>
                <a:spcPts val="0"/>
              </a:spcAft>
              <a:buNone/>
            </a:pPr>
            <a:r>
              <a:rPr lang="en" sz="2400" b="1"/>
              <a:t>Trần Nguyễn Quỳnh Anh - 19521217</a:t>
            </a:r>
            <a:endParaRPr sz="24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83"/>
          <p:cNvSpPr txBox="1">
            <a:spLocks noGrp="1"/>
          </p:cNvSpPr>
          <p:nvPr>
            <p:ph type="title"/>
          </p:nvPr>
        </p:nvSpPr>
        <p:spPr>
          <a:xfrm>
            <a:off x="471900" y="0"/>
            <a:ext cx="8222100" cy="686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Tóm tắt </a:t>
            </a:r>
            <a:endParaRPr/>
          </a:p>
        </p:txBody>
      </p:sp>
      <p:sp>
        <p:nvSpPr>
          <p:cNvPr id="492" name="Google Shape;492;p83"/>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Arial"/>
              <a:buChar char="●"/>
            </a:pPr>
            <a:r>
              <a:rPr lang="en"/>
              <a:t>Link Github của nhóm: </a:t>
            </a:r>
            <a:r>
              <a:rPr lang="en" u="sng">
                <a:solidFill>
                  <a:schemeClr val="hlink"/>
                </a:solidFill>
                <a:hlinkClick r:id="rId3"/>
              </a:rPr>
              <a:t>https://github.com/18520285/CS519_M11</a:t>
            </a:r>
            <a:endParaRPr/>
          </a:p>
          <a:p>
            <a:pPr marL="457200" lvl="0" indent="-368300" algn="l" rtl="0">
              <a:spcBef>
                <a:spcPts val="0"/>
              </a:spcBef>
              <a:spcAft>
                <a:spcPts val="0"/>
              </a:spcAft>
              <a:buSzPts val="2200"/>
              <a:buChar char="●"/>
            </a:pPr>
            <a:r>
              <a:rPr lang="en"/>
              <a:t>Link YouTube video: </a:t>
            </a:r>
            <a:r>
              <a:rPr lang="en" u="sng">
                <a:solidFill>
                  <a:schemeClr val="hlink"/>
                </a:solidFill>
                <a:hlinkClick r:id="rId4"/>
              </a:rPr>
              <a:t>https://youtu.be/gSecIaQq-iQ</a:t>
            </a:r>
            <a:endParaRPr/>
          </a:p>
          <a:p>
            <a:pPr marL="457200" lvl="0" indent="-368300" algn="l" rtl="0">
              <a:spcBef>
                <a:spcPts val="0"/>
              </a:spcBef>
              <a:spcAft>
                <a:spcPts val="0"/>
              </a:spcAft>
              <a:buSzPts val="2200"/>
              <a:buChar char="●"/>
            </a:pPr>
            <a:r>
              <a:rPr lang="en"/>
              <a:t>Ảnh + Họ và Tên của các thành viên:</a:t>
            </a:r>
            <a:endParaRPr/>
          </a:p>
          <a:p>
            <a:pPr marL="457200" lvl="0" indent="0" algn="l" rtl="0">
              <a:spcBef>
                <a:spcPts val="0"/>
              </a:spcBef>
              <a:spcAft>
                <a:spcPts val="0"/>
              </a:spcAft>
              <a:buNone/>
            </a:pPr>
            <a:endParaRPr/>
          </a:p>
          <a:p>
            <a:pPr marL="457200" lvl="0" indent="0" algn="l" rtl="0">
              <a:spcBef>
                <a:spcPts val="0"/>
              </a:spcBef>
              <a:spcAft>
                <a:spcPts val="0"/>
              </a:spcAft>
              <a:buNone/>
            </a:pPr>
            <a:endParaRPr/>
          </a:p>
          <a:p>
            <a:pPr marL="457200" lvl="0" indent="0" algn="l" rtl="0">
              <a:spcBef>
                <a:spcPts val="0"/>
              </a:spcBef>
              <a:spcAft>
                <a:spcPts val="0"/>
              </a:spcAft>
              <a:buNone/>
            </a:pPr>
            <a:endParaRPr/>
          </a:p>
          <a:p>
            <a:pPr marL="914400" lvl="0" indent="0" algn="l" rtl="0">
              <a:spcBef>
                <a:spcPts val="0"/>
              </a:spcBef>
              <a:spcAft>
                <a:spcPts val="0"/>
              </a:spcAft>
              <a:buNone/>
            </a:pPr>
            <a:endParaRPr sz="1800"/>
          </a:p>
        </p:txBody>
      </p:sp>
      <p:pic>
        <p:nvPicPr>
          <p:cNvPr id="493" name="Google Shape;493;p83"/>
          <p:cNvPicPr preferRelativeResize="0"/>
          <p:nvPr/>
        </p:nvPicPr>
        <p:blipFill rotWithShape="1">
          <a:blip r:embed="rId5">
            <a:alphaModFix/>
          </a:blip>
          <a:srcRect l="-6310" r="6309"/>
          <a:stretch/>
        </p:blipFill>
        <p:spPr>
          <a:xfrm>
            <a:off x="3986350" y="2477750"/>
            <a:ext cx="1527600" cy="1621000"/>
          </a:xfrm>
          <a:prstGeom prst="rect">
            <a:avLst/>
          </a:prstGeom>
          <a:noFill/>
          <a:ln>
            <a:noFill/>
          </a:ln>
        </p:spPr>
      </p:pic>
      <p:pic>
        <p:nvPicPr>
          <p:cNvPr id="494" name="Google Shape;494;p83"/>
          <p:cNvPicPr preferRelativeResize="0"/>
          <p:nvPr/>
        </p:nvPicPr>
        <p:blipFill>
          <a:blip r:embed="rId6">
            <a:alphaModFix/>
          </a:blip>
          <a:stretch>
            <a:fillRect/>
          </a:stretch>
        </p:blipFill>
        <p:spPr>
          <a:xfrm>
            <a:off x="1002775" y="2502313"/>
            <a:ext cx="1527576" cy="1571857"/>
          </a:xfrm>
          <a:prstGeom prst="rect">
            <a:avLst/>
          </a:prstGeom>
          <a:noFill/>
          <a:ln>
            <a:noFill/>
          </a:ln>
        </p:spPr>
      </p:pic>
      <p:pic>
        <p:nvPicPr>
          <p:cNvPr id="495" name="Google Shape;495;p83"/>
          <p:cNvPicPr preferRelativeResize="0"/>
          <p:nvPr/>
        </p:nvPicPr>
        <p:blipFill>
          <a:blip r:embed="rId7">
            <a:alphaModFix/>
          </a:blip>
          <a:stretch>
            <a:fillRect/>
          </a:stretch>
        </p:blipFill>
        <p:spPr>
          <a:xfrm>
            <a:off x="6969950" y="2571737"/>
            <a:ext cx="1527575" cy="1527575"/>
          </a:xfrm>
          <a:prstGeom prst="rect">
            <a:avLst/>
          </a:prstGeom>
          <a:noFill/>
          <a:ln>
            <a:noFill/>
          </a:ln>
        </p:spPr>
      </p:pic>
      <p:sp>
        <p:nvSpPr>
          <p:cNvPr id="496" name="Google Shape;496;p83"/>
          <p:cNvSpPr txBox="1"/>
          <p:nvPr/>
        </p:nvSpPr>
        <p:spPr>
          <a:xfrm>
            <a:off x="664325" y="4242950"/>
            <a:ext cx="2314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Trần Nguyễn Quỳnh Anh</a:t>
            </a:r>
            <a:endParaRPr>
              <a:latin typeface="Roboto"/>
              <a:ea typeface="Roboto"/>
              <a:cs typeface="Roboto"/>
              <a:sym typeface="Roboto"/>
            </a:endParaRPr>
          </a:p>
        </p:txBody>
      </p:sp>
      <p:sp>
        <p:nvSpPr>
          <p:cNvPr id="497" name="Google Shape;497;p83"/>
          <p:cNvSpPr txBox="1"/>
          <p:nvPr/>
        </p:nvSpPr>
        <p:spPr>
          <a:xfrm>
            <a:off x="3749725" y="4242950"/>
            <a:ext cx="20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Đinh Hoàng Linh Đan</a:t>
            </a:r>
            <a:endParaRPr>
              <a:latin typeface="Roboto"/>
              <a:ea typeface="Roboto"/>
              <a:cs typeface="Roboto"/>
              <a:sym typeface="Roboto"/>
            </a:endParaRPr>
          </a:p>
        </p:txBody>
      </p:sp>
      <p:sp>
        <p:nvSpPr>
          <p:cNvPr id="498" name="Google Shape;498;p83"/>
          <p:cNvSpPr txBox="1"/>
          <p:nvPr/>
        </p:nvSpPr>
        <p:spPr>
          <a:xfrm>
            <a:off x="6630025" y="4242950"/>
            <a:ext cx="2207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Nguyễn Lê Hoàng Hùng</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84"/>
          <p:cNvSpPr txBox="1">
            <a:spLocks noGrp="1"/>
          </p:cNvSpPr>
          <p:nvPr>
            <p:ph type="title"/>
          </p:nvPr>
        </p:nvSpPr>
        <p:spPr>
          <a:xfrm>
            <a:off x="471900" y="0"/>
            <a:ext cx="8222100" cy="72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Giới thiệu</a:t>
            </a:r>
            <a:endParaRPr/>
          </a:p>
        </p:txBody>
      </p:sp>
      <p:sp>
        <p:nvSpPr>
          <p:cNvPr id="504" name="Google Shape;504;p84"/>
          <p:cNvSpPr txBox="1">
            <a:spLocks noGrp="1"/>
          </p:cNvSpPr>
          <p:nvPr>
            <p:ph type="body" idx="1"/>
          </p:nvPr>
        </p:nvSpPr>
        <p:spPr>
          <a:xfrm>
            <a:off x="150025" y="820500"/>
            <a:ext cx="8994000" cy="1544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Font typeface="Arial"/>
              <a:buChar char="●"/>
            </a:pPr>
            <a:r>
              <a:rPr lang="en" sz="2000"/>
              <a:t>Nhận dạng văn bản trong hình là một bài toán thực dụng.</a:t>
            </a:r>
            <a:endParaRPr sz="2000"/>
          </a:p>
          <a:p>
            <a:pPr marL="457200" lvl="0" indent="-355600" algn="l" rtl="0">
              <a:spcBef>
                <a:spcPts val="0"/>
              </a:spcBef>
              <a:spcAft>
                <a:spcPts val="0"/>
              </a:spcAft>
              <a:buSzPts val="2000"/>
              <a:buChar char="●"/>
            </a:pPr>
            <a:r>
              <a:rPr lang="en" sz="2000"/>
              <a:t>Thách thức cho bài toán rất lớn nên khó giải quyết hoặc kết quả không tốt.</a:t>
            </a:r>
            <a:endParaRPr sz="2000"/>
          </a:p>
          <a:p>
            <a:pPr marL="0" lvl="0" indent="0" algn="l" rtl="0">
              <a:spcBef>
                <a:spcPts val="0"/>
              </a:spcBef>
              <a:spcAft>
                <a:spcPts val="0"/>
              </a:spcAft>
              <a:buNone/>
            </a:pPr>
            <a:r>
              <a:rPr lang="en" sz="2000"/>
              <a:t>=&gt; Ứng dụng từ điển để cải tiến phương pháp giải quyết bài toán.</a:t>
            </a:r>
            <a:endParaRPr sz="2000"/>
          </a:p>
        </p:txBody>
      </p:sp>
      <p:pic>
        <p:nvPicPr>
          <p:cNvPr id="505" name="Google Shape;505;p84"/>
          <p:cNvPicPr preferRelativeResize="0"/>
          <p:nvPr/>
        </p:nvPicPr>
        <p:blipFill>
          <a:blip r:embed="rId3">
            <a:alphaModFix/>
          </a:blip>
          <a:stretch>
            <a:fillRect/>
          </a:stretch>
        </p:blipFill>
        <p:spPr>
          <a:xfrm>
            <a:off x="152400" y="2517300"/>
            <a:ext cx="8839201" cy="209970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85"/>
          <p:cNvSpPr txBox="1">
            <a:spLocks noGrp="1"/>
          </p:cNvSpPr>
          <p:nvPr>
            <p:ph type="title"/>
          </p:nvPr>
        </p:nvSpPr>
        <p:spPr>
          <a:xfrm>
            <a:off x="471900" y="0"/>
            <a:ext cx="8222100" cy="72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Mục tiêu</a:t>
            </a:r>
            <a:endParaRPr/>
          </a:p>
        </p:txBody>
      </p:sp>
      <p:sp>
        <p:nvSpPr>
          <p:cNvPr id="511" name="Google Shape;511;p85"/>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Font typeface="Arial"/>
              <a:buChar char="●"/>
            </a:pPr>
            <a:r>
              <a:rPr lang="en" sz="2000"/>
              <a:t>Nghiên cứu phương pháp thông thường hiện có của bài toán Scene Text Recognition và cải thiện độ chính xác và tốc độ xử lý. Cụ thể chúng tôi nghiên cứu cách tiếp cận mới đó là Dictionary-guided Scene Text Recognition.</a:t>
            </a:r>
            <a:endParaRPr sz="2000"/>
          </a:p>
          <a:p>
            <a:pPr marL="457200" lvl="0" indent="-355600" algn="l" rtl="0">
              <a:spcBef>
                <a:spcPts val="0"/>
              </a:spcBef>
              <a:spcAft>
                <a:spcPts val="0"/>
              </a:spcAft>
              <a:buSzPts val="2000"/>
              <a:buFont typeface="Arial"/>
              <a:buChar char="●"/>
            </a:pPr>
            <a:r>
              <a:rPr lang="en" sz="2000"/>
              <a:t>Tạo ra 1 bộ dữ liệu tiếng Việt cho bài toán Scene Text Recognition.</a:t>
            </a:r>
            <a:endParaRPr sz="2000"/>
          </a:p>
          <a:p>
            <a:pPr marL="457200" lvl="0" indent="-355600" algn="l" rtl="0">
              <a:spcBef>
                <a:spcPts val="0"/>
              </a:spcBef>
              <a:spcAft>
                <a:spcPts val="0"/>
              </a:spcAft>
              <a:buSzPts val="2000"/>
              <a:buFont typeface="Arial"/>
              <a:buChar char="●"/>
            </a:pPr>
            <a:r>
              <a:rPr lang="en" sz="2000"/>
              <a:t>Xây dựng chương trình ứng dụng cho cách tiếp cận này.</a:t>
            </a:r>
            <a:endParaRPr sz="2000"/>
          </a:p>
          <a:p>
            <a:pPr marL="457200" lvl="0" indent="0" algn="l" rtl="0">
              <a:spcBef>
                <a:spcPts val="0"/>
              </a:spcBef>
              <a:spcAft>
                <a:spcPts val="0"/>
              </a:spcAft>
              <a:buNone/>
            </a:pPr>
            <a:endParaRPr sz="2000"/>
          </a:p>
          <a:p>
            <a:pPr marL="457200" lvl="0" indent="0" algn="l" rtl="0">
              <a:spcBef>
                <a:spcPts val="0"/>
              </a:spcBef>
              <a:spcAft>
                <a:spcPts val="0"/>
              </a:spcAft>
              <a:buNone/>
            </a:pPr>
            <a:endParaRPr sz="2000"/>
          </a:p>
          <a:p>
            <a:pPr marL="457200" lvl="0" indent="0" algn="l" rtl="0">
              <a:spcBef>
                <a:spcPts val="0"/>
              </a:spcBef>
              <a:spcAft>
                <a:spcPts val="0"/>
              </a:spcAft>
              <a:buNone/>
            </a:pPr>
            <a:endParaRPr sz="2000"/>
          </a:p>
          <a:p>
            <a:pPr marL="914400" lvl="0" indent="0" algn="l" rtl="0">
              <a:spcBef>
                <a:spcPts val="0"/>
              </a:spcBef>
              <a:spcAft>
                <a:spcPts val="0"/>
              </a:spcAft>
              <a:buNone/>
            </a:pP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86"/>
          <p:cNvSpPr txBox="1">
            <a:spLocks noGrp="1"/>
          </p:cNvSpPr>
          <p:nvPr>
            <p:ph type="title"/>
          </p:nvPr>
        </p:nvSpPr>
        <p:spPr>
          <a:xfrm>
            <a:off x="471900" y="0"/>
            <a:ext cx="8222100" cy="72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Nội dung</a:t>
            </a:r>
            <a:endParaRPr/>
          </a:p>
        </p:txBody>
      </p:sp>
      <p:sp>
        <p:nvSpPr>
          <p:cNvPr id="517" name="Google Shape;517;p86"/>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Font typeface="Arial"/>
              <a:buChar char="●"/>
            </a:pPr>
            <a:r>
              <a:rPr lang="en" sz="2000">
                <a:latin typeface="Arial"/>
                <a:ea typeface="Arial"/>
                <a:cs typeface="Arial"/>
                <a:sym typeface="Arial"/>
              </a:rPr>
              <a:t>Nghiên cứu quá trình giải quyết bài toán Scene Text Recognition thông thường.</a:t>
            </a:r>
            <a:endParaRPr sz="2000">
              <a:latin typeface="Arial"/>
              <a:ea typeface="Arial"/>
              <a:cs typeface="Arial"/>
              <a:sym typeface="Arial"/>
            </a:endParaRPr>
          </a:p>
          <a:p>
            <a:pPr marL="457200" lvl="0" indent="-355600" algn="l" rtl="0">
              <a:spcBef>
                <a:spcPts val="0"/>
              </a:spcBef>
              <a:spcAft>
                <a:spcPts val="0"/>
              </a:spcAft>
              <a:buSzPts val="2000"/>
              <a:buFont typeface="Arial"/>
              <a:buChar char="●"/>
            </a:pPr>
            <a:r>
              <a:rPr lang="en" sz="2000">
                <a:latin typeface="Arial"/>
                <a:ea typeface="Arial"/>
                <a:cs typeface="Arial"/>
                <a:sym typeface="Arial"/>
              </a:rPr>
              <a:t>Đề xuất phương pháp mới cho bài toán Scene Text Recognition.</a:t>
            </a:r>
            <a:endParaRPr sz="2000">
              <a:latin typeface="Arial"/>
              <a:ea typeface="Arial"/>
              <a:cs typeface="Arial"/>
              <a:sym typeface="Arial"/>
            </a:endParaRPr>
          </a:p>
          <a:p>
            <a:pPr marL="457200" lvl="0" indent="-355600" algn="l" rtl="0">
              <a:spcBef>
                <a:spcPts val="0"/>
              </a:spcBef>
              <a:spcAft>
                <a:spcPts val="0"/>
              </a:spcAft>
              <a:buSzPts val="2000"/>
              <a:buFont typeface="Arial"/>
              <a:buChar char="●"/>
            </a:pPr>
            <a:r>
              <a:rPr lang="en" sz="2000">
                <a:latin typeface="Arial"/>
                <a:ea typeface="Arial"/>
                <a:cs typeface="Arial"/>
                <a:sym typeface="Arial"/>
              </a:rPr>
              <a:t>Nghiên cứu và ứng dụng thuật toán ABCNet và MaskTextSpotterV3. </a:t>
            </a:r>
            <a:endParaRPr sz="2000">
              <a:latin typeface="Arial"/>
              <a:ea typeface="Arial"/>
              <a:cs typeface="Arial"/>
              <a:sym typeface="Arial"/>
            </a:endParaRPr>
          </a:p>
          <a:p>
            <a:pPr marL="457200" lvl="0" indent="-355600" algn="l" rtl="0">
              <a:spcBef>
                <a:spcPts val="0"/>
              </a:spcBef>
              <a:spcAft>
                <a:spcPts val="0"/>
              </a:spcAft>
              <a:buSzPts val="2000"/>
              <a:buFont typeface="Arial"/>
              <a:buChar char="●"/>
            </a:pPr>
            <a:r>
              <a:rPr lang="en" sz="2000">
                <a:latin typeface="Arial"/>
                <a:ea typeface="Arial"/>
                <a:cs typeface="Arial"/>
                <a:sym typeface="Arial"/>
              </a:rPr>
              <a:t>Xây dựng bộ dữ liệu tiếng Việt - VinText.</a:t>
            </a:r>
            <a:endParaRPr sz="2000">
              <a:latin typeface="Arial"/>
              <a:ea typeface="Arial"/>
              <a:cs typeface="Arial"/>
              <a:sym typeface="Arial"/>
            </a:endParaRPr>
          </a:p>
          <a:p>
            <a:pPr marL="457200" lvl="0" indent="-355600" algn="l" rtl="0">
              <a:spcBef>
                <a:spcPts val="0"/>
              </a:spcBef>
              <a:spcAft>
                <a:spcPts val="0"/>
              </a:spcAft>
              <a:buSzPts val="2000"/>
              <a:buFont typeface="Arial"/>
              <a:buChar char="●"/>
            </a:pPr>
            <a:r>
              <a:rPr lang="en" sz="2000">
                <a:latin typeface="Arial"/>
                <a:ea typeface="Arial"/>
                <a:cs typeface="Arial"/>
                <a:sym typeface="Arial"/>
              </a:rPr>
              <a:t>So sánh và đánh giá các mô hình ABCNet và MaskTextSpotterV3 được huấn luyện bởi các bộ dữ liệu như: TotalText, ICDAR2013, ICDAR2015 và VinText. </a:t>
            </a:r>
            <a:endParaRPr sz="2000">
              <a:latin typeface="Arial"/>
              <a:ea typeface="Arial"/>
              <a:cs typeface="Arial"/>
              <a:sym typeface="Arial"/>
            </a:endParaRPr>
          </a:p>
          <a:p>
            <a:pPr marL="457200" lvl="0" indent="-355600" algn="l" rtl="0">
              <a:spcBef>
                <a:spcPts val="0"/>
              </a:spcBef>
              <a:spcAft>
                <a:spcPts val="0"/>
              </a:spcAft>
              <a:buSzPts val="2000"/>
              <a:buFont typeface="Arial"/>
              <a:buChar char="●"/>
            </a:pPr>
            <a:r>
              <a:rPr lang="en" sz="2000">
                <a:latin typeface="Arial"/>
                <a:ea typeface="Arial"/>
                <a:cs typeface="Arial"/>
                <a:sym typeface="Arial"/>
              </a:rPr>
              <a:t>Xây dựng chương trình ứng dụng cho cách tiếp cận cải tiến này.</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87"/>
          <p:cNvSpPr txBox="1">
            <a:spLocks noGrp="1"/>
          </p:cNvSpPr>
          <p:nvPr>
            <p:ph type="title"/>
          </p:nvPr>
        </p:nvSpPr>
        <p:spPr>
          <a:xfrm>
            <a:off x="471900" y="0"/>
            <a:ext cx="8222100" cy="72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Phương pháp</a:t>
            </a:r>
            <a:endParaRPr/>
          </a:p>
        </p:txBody>
      </p:sp>
      <p:sp>
        <p:nvSpPr>
          <p:cNvPr id="523" name="Google Shape;523;p87"/>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sz="2000"/>
          </a:p>
        </p:txBody>
      </p:sp>
      <p:pic>
        <p:nvPicPr>
          <p:cNvPr id="524" name="Google Shape;524;p87"/>
          <p:cNvPicPr preferRelativeResize="0"/>
          <p:nvPr/>
        </p:nvPicPr>
        <p:blipFill>
          <a:blip r:embed="rId3">
            <a:alphaModFix/>
          </a:blip>
          <a:stretch>
            <a:fillRect/>
          </a:stretch>
        </p:blipFill>
        <p:spPr>
          <a:xfrm>
            <a:off x="318638" y="820500"/>
            <a:ext cx="8506725" cy="3637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88"/>
          <p:cNvSpPr txBox="1">
            <a:spLocks noGrp="1"/>
          </p:cNvSpPr>
          <p:nvPr>
            <p:ph type="title"/>
          </p:nvPr>
        </p:nvSpPr>
        <p:spPr>
          <a:xfrm>
            <a:off x="471900" y="0"/>
            <a:ext cx="8222100" cy="72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Kết quả dự kiến</a:t>
            </a:r>
            <a:endParaRPr/>
          </a:p>
        </p:txBody>
      </p:sp>
      <p:sp>
        <p:nvSpPr>
          <p:cNvPr id="530" name="Google Shape;530;p88"/>
          <p:cNvSpPr txBox="1">
            <a:spLocks noGrp="1"/>
          </p:cNvSpPr>
          <p:nvPr>
            <p:ph type="body" idx="1"/>
          </p:nvPr>
        </p:nvSpPr>
        <p:spPr>
          <a:xfrm>
            <a:off x="471900" y="1010950"/>
            <a:ext cx="8222100" cy="37179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Font typeface="Arial"/>
              <a:buChar char="●"/>
            </a:pPr>
            <a:r>
              <a:rPr lang="en" sz="2000"/>
              <a:t>Phương pháp cải tiến Dictionary-guided Scene Text Recognition.</a:t>
            </a:r>
            <a:endParaRPr sz="2000"/>
          </a:p>
          <a:p>
            <a:pPr marL="457200" lvl="0" indent="-355600" algn="l" rtl="0">
              <a:spcBef>
                <a:spcPts val="0"/>
              </a:spcBef>
              <a:spcAft>
                <a:spcPts val="0"/>
              </a:spcAft>
              <a:buSzPts val="2000"/>
              <a:buFont typeface="Arial"/>
              <a:buChar char="●"/>
            </a:pPr>
            <a:r>
              <a:rPr lang="en" sz="2000"/>
              <a:t>Bộ dữ liệu VinText được ứng dụng và đóng góp vào việc phát triển nghiên cứu bài toán Scene Text Recognition. </a:t>
            </a:r>
            <a:endParaRPr sz="2000"/>
          </a:p>
          <a:p>
            <a:pPr marL="457200" lvl="0" indent="-355600" algn="l" rtl="0">
              <a:spcBef>
                <a:spcPts val="0"/>
              </a:spcBef>
              <a:spcAft>
                <a:spcPts val="0"/>
              </a:spcAft>
              <a:buSzPts val="2000"/>
              <a:buFont typeface="Arial"/>
              <a:buChar char="●"/>
            </a:pPr>
            <a:r>
              <a:rPr lang="en" sz="2000"/>
              <a:t>Chương trình ứng dụng thực tế.</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89"/>
          <p:cNvSpPr txBox="1">
            <a:spLocks noGrp="1"/>
          </p:cNvSpPr>
          <p:nvPr>
            <p:ph type="title"/>
          </p:nvPr>
        </p:nvSpPr>
        <p:spPr>
          <a:xfrm>
            <a:off x="471900" y="0"/>
            <a:ext cx="8222100" cy="72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Tài liệu tham khảo</a:t>
            </a:r>
            <a:endParaRPr/>
          </a:p>
        </p:txBody>
      </p:sp>
      <p:sp>
        <p:nvSpPr>
          <p:cNvPr id="536" name="Google Shape;536;p89"/>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Font typeface="Arial"/>
              <a:buChar char="●"/>
            </a:pPr>
            <a:r>
              <a:rPr lang="en" sz="1300"/>
              <a:t>[1] Y. Liu, Hao Chen, Chunhua Shen, Tong He, Lian-Wen Jin, and L. Wang. ABCNet: Real-time scene text spotting with adaptive bezier-curve network. In Proceedings of the IEEE Conference on Computer Vision and Pattern Recognition, 2020. </a:t>
            </a:r>
            <a:endParaRPr sz="1300"/>
          </a:p>
          <a:p>
            <a:pPr marL="457200" lvl="0" indent="-311150" algn="l" rtl="0">
              <a:spcBef>
                <a:spcPts val="0"/>
              </a:spcBef>
              <a:spcAft>
                <a:spcPts val="0"/>
              </a:spcAft>
              <a:buSzPts val="1300"/>
              <a:buFont typeface="Arial"/>
              <a:buChar char="●"/>
            </a:pPr>
            <a:r>
              <a:rPr lang="en" sz="1300"/>
              <a:t>[2] Minghui Liao, Guan Pang, J. Huang, Tal Hassner, and X. Bai. Mask textspotter v3: Segmentation proposal network for robust scene text spotting. ArXiv, 2020.</a:t>
            </a:r>
            <a:endParaRPr sz="1300"/>
          </a:p>
          <a:p>
            <a:pPr marL="457200" lvl="0" indent="-311150" algn="l" rtl="0">
              <a:spcBef>
                <a:spcPts val="0"/>
              </a:spcBef>
              <a:spcAft>
                <a:spcPts val="0"/>
              </a:spcAft>
              <a:buSzPts val="1300"/>
              <a:buFont typeface="Arial"/>
              <a:buChar char="●"/>
            </a:pPr>
            <a:r>
              <a:rPr lang="en" sz="1300"/>
              <a:t>[3] Chee Kheng Chng and Chee Seng Chan. Total-text: A comprehensive dataset for scene text detection and recognition. In IAPR International Conference on Document Analysis and Recognition (ICDAR), 2017. 2, 6</a:t>
            </a:r>
            <a:endParaRPr sz="1300"/>
          </a:p>
          <a:p>
            <a:pPr marL="457200" lvl="0" indent="-311150" algn="l" rtl="0">
              <a:spcBef>
                <a:spcPts val="0"/>
              </a:spcBef>
              <a:spcAft>
                <a:spcPts val="0"/>
              </a:spcAft>
              <a:buSzPts val="1300"/>
              <a:buFont typeface="Arial"/>
              <a:buChar char="●"/>
            </a:pPr>
            <a:r>
              <a:rPr lang="en" sz="1300"/>
              <a:t>[4] Dimosthenis Karatzas, F. Shafait, S. Uchida, M. Iwamura, L. G. I. Bigorda, Sergi Robles Mestre, J. M. Romeu, D. F. Mota, Jon Almazán, and L. D. L. Heras. Icdar 2013 robust reading competition. 2013 12th International Conference on Document Analysis and Recognition, pages 1484–1493, 2013. 2, 6 </a:t>
            </a:r>
            <a:endParaRPr sz="1300"/>
          </a:p>
          <a:p>
            <a:pPr marL="457200" lvl="0" indent="-311150" algn="l" rtl="0">
              <a:spcBef>
                <a:spcPts val="0"/>
              </a:spcBef>
              <a:spcAft>
                <a:spcPts val="0"/>
              </a:spcAft>
              <a:buSzPts val="1300"/>
              <a:buFont typeface="Arial"/>
              <a:buChar char="●"/>
            </a:pPr>
            <a:r>
              <a:rPr lang="en" sz="1300"/>
              <a:t>[5] Dimosthenis Karatzas, L. G. I. Bigorda, A. Nicolaou, S. Ghosh, Andrew D. Bagdanov, M. Iwamura, Jiri Matas, Lukas Neumann, V. Chandrasekhar, S. Lu, F. Shafait, S. Uchida, and Ernest Valveny. ICDAR2015 competition on robust reading. In International Conference on Document Analysis and Recognition (ICDAR), 2015. 2</a:t>
            </a:r>
            <a:endParaRPr sz="1300"/>
          </a:p>
          <a:p>
            <a:pPr marL="457200" lvl="0" indent="-311150" algn="l" rtl="0">
              <a:spcBef>
                <a:spcPts val="0"/>
              </a:spcBef>
              <a:spcAft>
                <a:spcPts val="0"/>
              </a:spcAft>
              <a:buSzPts val="1300"/>
              <a:buFont typeface="Arial"/>
              <a:buChar char="●"/>
            </a:pPr>
            <a:r>
              <a:rPr lang="en" sz="1300"/>
              <a:t> [6] V. I. Levenshtein. Binary codes capable of correcting insertions and reversals. 1966. 1, 2, 3</a:t>
            </a:r>
            <a:endParaRPr sz="1300"/>
          </a:p>
          <a:p>
            <a:pPr marL="457200" lvl="0" indent="0" algn="l" rtl="0">
              <a:spcBef>
                <a:spcPts val="0"/>
              </a:spcBef>
              <a:spcAft>
                <a:spcPts val="0"/>
              </a:spcAft>
              <a:buNone/>
            </a:pPr>
            <a:endParaRPr sz="1300"/>
          </a:p>
          <a:p>
            <a:pPr marL="457200" lvl="0" indent="0" algn="l" rtl="0">
              <a:spcBef>
                <a:spcPts val="0"/>
              </a:spcBef>
              <a:spcAft>
                <a:spcPts val="0"/>
              </a:spcAft>
              <a:buNone/>
            </a:pPr>
            <a:endParaRPr sz="1300"/>
          </a:p>
          <a:p>
            <a:pPr marL="457200" lvl="0" indent="0" algn="l" rtl="0">
              <a:spcBef>
                <a:spcPts val="0"/>
              </a:spcBef>
              <a:spcAft>
                <a:spcPts val="0"/>
              </a:spcAft>
              <a:buNone/>
            </a:pPr>
            <a:endParaRPr sz="1300"/>
          </a:p>
          <a:p>
            <a:pPr marL="914400" lvl="0" indent="0" algn="l" rtl="0">
              <a:spcBef>
                <a:spcPts val="0"/>
              </a:spcBef>
              <a:spcAft>
                <a:spcPts val="0"/>
              </a:spcAft>
              <a:buNone/>
            </a:pPr>
            <a:endParaRPr sz="1300"/>
          </a:p>
        </p:txBody>
      </p:sp>
    </p:spTree>
  </p:cSld>
  <p:clrMapOvr>
    <a:masterClrMapping/>
  </p:clrMapOvr>
</p:sld>
</file>

<file path=ppt/theme/theme1.xml><?xml version="1.0" encoding="utf-8"?>
<a:theme xmlns:a="http://schemas.openxmlformats.org/drawingml/2006/main" name="Material - R01">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terial - R01">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1020</Words>
  <Application>Microsoft Office PowerPoint</Application>
  <PresentationFormat>On-screen Show (16:9)</PresentationFormat>
  <Paragraphs>56</Paragraphs>
  <Slides>9</Slides>
  <Notes>9</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9</vt:i4>
      </vt:variant>
    </vt:vector>
  </HeadingPairs>
  <TitlesOfParts>
    <vt:vector size="14" baseType="lpstr">
      <vt:lpstr>Roboto</vt:lpstr>
      <vt:lpstr>Arial</vt:lpstr>
      <vt:lpstr>Times New Roman</vt:lpstr>
      <vt:lpstr>Material - R01</vt:lpstr>
      <vt:lpstr>Material - R01</vt:lpstr>
      <vt:lpstr>BÁO CÁO ĐỒ ÁN CUỐI KỲ</vt:lpstr>
      <vt:lpstr>NHẬN DIỆN VĂN BẢN TRONG  HÌNH ẢNH KẾT HỢP TỪ ĐIỂN</vt:lpstr>
      <vt:lpstr>Tóm tắt </vt:lpstr>
      <vt:lpstr>Giới thiệu</vt:lpstr>
      <vt:lpstr>Mục tiêu</vt:lpstr>
      <vt:lpstr>Nội dung</vt:lpstr>
      <vt:lpstr>Phương pháp</vt:lpstr>
      <vt:lpstr>Kết quả dự kiến</vt:lpstr>
      <vt:lpstr>Tài liệu tham khảo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ĐỒ ÁN CUỐI KỲ</dc:title>
  <cp:lastModifiedBy>Admin</cp:lastModifiedBy>
  <cp:revision>1</cp:revision>
  <dcterms:modified xsi:type="dcterms:W3CDTF">2022-01-30T08:08:44Z</dcterms:modified>
</cp:coreProperties>
</file>