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271" r:id="rId17"/>
    <p:sldId id="304" r:id="rId18"/>
    <p:sldId id="307" r:id="rId19"/>
    <p:sldId id="308" r:id="rId20"/>
    <p:sldId id="309" r:id="rId21"/>
    <p:sldId id="270" r:id="rId22"/>
    <p:sldId id="281" r:id="rId23"/>
    <p:sldId id="300" r:id="rId24"/>
    <p:sldId id="301" r:id="rId25"/>
    <p:sldId id="302" r:id="rId26"/>
    <p:sldId id="303" r:id="rId27"/>
    <p:sldId id="272" r:id="rId28"/>
    <p:sldId id="283" r:id="rId29"/>
    <p:sldId id="282" r:id="rId30"/>
    <p:sldId id="273" r:id="rId31"/>
    <p:sldId id="285" r:id="rId32"/>
    <p:sldId id="306" r:id="rId33"/>
    <p:sldId id="286" r:id="rId34"/>
    <p:sldId id="287" r:id="rId35"/>
    <p:sldId id="274" r:id="rId36"/>
    <p:sldId id="293" r:id="rId37"/>
    <p:sldId id="294" r:id="rId38"/>
    <p:sldId id="298" r:id="rId39"/>
    <p:sldId id="297" r:id="rId40"/>
    <p:sldId id="296" r:id="rId41"/>
    <p:sldId id="295" r:id="rId42"/>
    <p:sldId id="312" r:id="rId43"/>
    <p:sldId id="275" r:id="rId44"/>
    <p:sldId id="288" r:id="rId45"/>
    <p:sldId id="310" r:id="rId46"/>
    <p:sldId id="311" r:id="rId47"/>
    <p:sldId id="291" r:id="rId48"/>
    <p:sldId id="292" r:id="rId49"/>
    <p:sldId id="276" r:id="rId50"/>
    <p:sldId id="313" r:id="rId51"/>
    <p:sldId id="315" r:id="rId52"/>
    <p:sldId id="314" r:id="rId53"/>
    <p:sldId id="277" r:id="rId54"/>
    <p:sldId id="316" r:id="rId55"/>
    <p:sldId id="321" r:id="rId56"/>
    <p:sldId id="320" r:id="rId57"/>
    <p:sldId id="278" r:id="rId58"/>
    <p:sldId id="322" r:id="rId59"/>
    <p:sldId id="327" r:id="rId60"/>
    <p:sldId id="328" r:id="rId61"/>
    <p:sldId id="317" r:id="rId62"/>
    <p:sldId id="323" r:id="rId63"/>
    <p:sldId id="326" r:id="rId64"/>
    <p:sldId id="324" r:id="rId65"/>
    <p:sldId id="325" r:id="rId66"/>
    <p:sldId id="279" r:id="rId67"/>
    <p:sldId id="318" r:id="rId68"/>
    <p:sldId id="331" r:id="rId69"/>
    <p:sldId id="329" r:id="rId70"/>
    <p:sldId id="330" r:id="rId71"/>
    <p:sldId id="332" r:id="rId72"/>
    <p:sldId id="333" r:id="rId73"/>
    <p:sldId id="280" r:id="rId74"/>
    <p:sldId id="319" r:id="rId75"/>
    <p:sldId id="335" r:id="rId76"/>
    <p:sldId id="334" r:id="rId77"/>
    <p:sldId id="337" r:id="rId78"/>
    <p:sldId id="33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variables, arrays, types" id="{9115071A-DCD1-42E1-86B0-D8964CF5A52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2. primitive type và wrapper type" id="{09974D10-9B3E-4FE9-8A30-9CE120CC6DDC}">
          <p14:sldIdLst>
            <p14:sldId id="267"/>
            <p14:sldId id="268"/>
            <p14:sldId id="269"/>
            <p14:sldId id="305"/>
          </p14:sldIdLst>
        </p14:section>
        <p14:section name="3. String, StringBuilder, StringBuffer" id="{9F894917-DC6B-4BCB-866B-BCB585A4503F}">
          <p14:sldIdLst>
            <p14:sldId id="271"/>
            <p14:sldId id="304"/>
            <p14:sldId id="307"/>
            <p14:sldId id="308"/>
            <p14:sldId id="309"/>
          </p14:sldIdLst>
        </p14:section>
        <p14:section name="4. casting" id="{E83AC7E4-BD6F-4709-827E-6215DF2BB4A2}">
          <p14:sldIdLst>
            <p14:sldId id="270"/>
            <p14:sldId id="281"/>
            <p14:sldId id="300"/>
            <p14:sldId id="301"/>
            <p14:sldId id="302"/>
            <p14:sldId id="303"/>
          </p14:sldIdLst>
        </p14:section>
        <p14:section name="5. constructor" id="{1CF7D9C1-E3D1-44D0-BDF7-BF9CF64F879C}">
          <p14:sldIdLst>
            <p14:sldId id="272"/>
            <p14:sldId id="283"/>
            <p14:sldId id="282"/>
          </p14:sldIdLst>
        </p14:section>
        <p14:section name="6. access modifiers" id="{2DE4E3EB-2903-46DB-91B9-6115F4341254}">
          <p14:sldIdLst>
            <p14:sldId id="273"/>
            <p14:sldId id="285"/>
            <p14:sldId id="306"/>
            <p14:sldId id="286"/>
            <p14:sldId id="287"/>
          </p14:sldIdLst>
        </p14:section>
        <p14:section name="7. non-access modifiers" id="{958A83BB-15EC-413A-B04B-6D75FFE29000}">
          <p14:sldIdLst>
            <p14:sldId id="274"/>
            <p14:sldId id="293"/>
            <p14:sldId id="294"/>
            <p14:sldId id="298"/>
            <p14:sldId id="297"/>
            <p14:sldId id="296"/>
            <p14:sldId id="295"/>
            <p14:sldId id="312"/>
          </p14:sldIdLst>
        </p14:section>
        <p14:section name="8. abstract class và interface" id="{471FE28C-61F4-4FA8-8C80-6CE73665123A}">
          <p14:sldIdLst>
            <p14:sldId id="275"/>
            <p14:sldId id="288"/>
            <p14:sldId id="310"/>
            <p14:sldId id="311"/>
            <p14:sldId id="291"/>
            <p14:sldId id="292"/>
          </p14:sldIdLst>
        </p14:section>
        <p14:section name="9. OOP" id="{26F03000-D678-409E-8515-09FB7DBE5E4C}">
          <p14:sldIdLst>
            <p14:sldId id="276"/>
            <p14:sldId id="313"/>
            <p14:sldId id="315"/>
            <p14:sldId id="314"/>
          </p14:sldIdLst>
        </p14:section>
        <p14:section name="10. encapsulation" id="{E706BE3E-C68A-46DC-937A-1FDD461B1A22}">
          <p14:sldIdLst>
            <p14:sldId id="277"/>
            <p14:sldId id="316"/>
            <p14:sldId id="321"/>
            <p14:sldId id="320"/>
          </p14:sldIdLst>
        </p14:section>
        <p14:section name="11. inheritance" id="{E007ACC0-62CA-4D5D-B073-1FA796A79F99}">
          <p14:sldIdLst>
            <p14:sldId id="278"/>
            <p14:sldId id="322"/>
            <p14:sldId id="327"/>
            <p14:sldId id="328"/>
            <p14:sldId id="317"/>
            <p14:sldId id="323"/>
            <p14:sldId id="326"/>
            <p14:sldId id="324"/>
            <p14:sldId id="325"/>
          </p14:sldIdLst>
        </p14:section>
        <p14:section name="12. polymorphism" id="{AFB56FCC-C7E3-4C6F-82B5-F8C933EC8C58}">
          <p14:sldIdLst>
            <p14:sldId id="279"/>
            <p14:sldId id="318"/>
            <p14:sldId id="331"/>
            <p14:sldId id="329"/>
            <p14:sldId id="330"/>
            <p14:sldId id="332"/>
            <p14:sldId id="333"/>
          </p14:sldIdLst>
        </p14:section>
        <p14:section name="13. abstraction" id="{9F75E713-79F6-4D6A-804E-CDEE301DB3CF}">
          <p14:sldIdLst>
            <p14:sldId id="280"/>
            <p14:sldId id="319"/>
            <p14:sldId id="335"/>
            <p14:sldId id="334"/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48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59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B5FA-6808-4B9E-9424-9F166ECA93F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E36D8C-A619-45CB-9A8A-C44D67AF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7249-23FF-47CF-AB9A-1A5814F2F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Variables, Arrays,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DE8E3-A2D6-4C14-AC8D-6725BF9C0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9513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06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55814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byte, short, char, int, long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float, double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 type, interface type, array type.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759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668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8881A3-58CA-496C-AC4B-B85A1F68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0607"/>
              </p:ext>
            </p:extLst>
          </p:nvPr>
        </p:nvGraphicFramePr>
        <p:xfrm>
          <a:off x="677863" y="1676400"/>
          <a:ext cx="9643773" cy="47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82">
                  <a:extLst>
                    <a:ext uri="{9D8B030D-6E8A-4147-A177-3AD203B41FA5}">
                      <a16:colId xmlns:a16="http://schemas.microsoft.com/office/drawing/2014/main" val="503006467"/>
                    </a:ext>
                  </a:extLst>
                </a:gridCol>
                <a:gridCol w="1454728">
                  <a:extLst>
                    <a:ext uri="{9D8B030D-6E8A-4147-A177-3AD203B41FA5}">
                      <a16:colId xmlns:a16="http://schemas.microsoft.com/office/drawing/2014/main" val="3136209379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4053514664"/>
                    </a:ext>
                  </a:extLst>
                </a:gridCol>
                <a:gridCol w="5167745">
                  <a:extLst>
                    <a:ext uri="{9D8B030D-6E8A-4147-A177-3AD203B41FA5}">
                      <a16:colId xmlns:a16="http://schemas.microsoft.com/office/drawing/2014/main" val="498652591"/>
                    </a:ext>
                  </a:extLst>
                </a:gridCol>
              </a:tblGrid>
              <a:tr h="5109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43832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[-128, 127]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27029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‘\u0000’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 65535]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09689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[-32768, 32767]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75296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[-2^15 , 2^15 - 1] 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-2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80891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[-2^63 , 2^63 - 1] 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-9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80964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-3.4*10^38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3.4*10^38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13172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-1.797*10^308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1.797*10^308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11133"/>
                  </a:ext>
                </a:extLst>
              </a:tr>
              <a:tr h="51099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5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40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09E3F6-49B0-4846-B2B1-31D2B6F69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Primitive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Wrapper type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1DA3CA-1AB5-4847-BF67-EAF4F4155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61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836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2.1,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819"/>
            <a:ext cx="8596668" cy="4516582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6296723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2.2, Wrapper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837"/>
            <a:ext cx="8596668" cy="4613564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Wrapper types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Byte, Short, Character, Integer, Long, Float, Double, Boolean.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0664" indent="-283464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Autoboxing: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primitive type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wrapper type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l" rtl="0" eaLnBrk="1" latinLnBrk="0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Unboxing: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wrapper type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primitive types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2745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589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Wrapper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64E92B-AD7A-4F5F-9EC1-3916D04AE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471866"/>
              </p:ext>
            </p:extLst>
          </p:nvPr>
        </p:nvGraphicFramePr>
        <p:xfrm>
          <a:off x="677863" y="1468583"/>
          <a:ext cx="8937192" cy="508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10">
                  <a:extLst>
                    <a:ext uri="{9D8B030D-6E8A-4147-A177-3AD203B41FA5}">
                      <a16:colId xmlns:a16="http://schemas.microsoft.com/office/drawing/2014/main" val="2562925553"/>
                    </a:ext>
                  </a:extLst>
                </a:gridCol>
                <a:gridCol w="3699163">
                  <a:extLst>
                    <a:ext uri="{9D8B030D-6E8A-4147-A177-3AD203B41FA5}">
                      <a16:colId xmlns:a16="http://schemas.microsoft.com/office/drawing/2014/main" val="1757374510"/>
                    </a:ext>
                  </a:extLst>
                </a:gridCol>
                <a:gridCol w="3408219">
                  <a:extLst>
                    <a:ext uri="{9D8B030D-6E8A-4147-A177-3AD203B41FA5}">
                      <a16:colId xmlns:a16="http://schemas.microsoft.com/office/drawing/2014/main" val="595724756"/>
                    </a:ext>
                  </a:extLst>
                </a:gridCol>
              </a:tblGrid>
              <a:tr h="7966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80131"/>
                  </a:ext>
                </a:extLst>
              </a:tr>
              <a:tr h="796636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types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primitive value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object,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vi-VN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12041"/>
                  </a:ext>
                </a:extLst>
              </a:tr>
              <a:tr h="796636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wrapper types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primitive value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01710"/>
                  </a:ext>
                </a:extLst>
              </a:tr>
              <a:tr h="796636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8500"/>
                  </a:ext>
                </a:extLst>
              </a:tr>
              <a:tr h="796636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primitive types.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wrapper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08875"/>
                  </a:ext>
                </a:extLst>
              </a:tr>
              <a:tr h="796636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Collections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Collections.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3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6933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String, StringBuilder,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305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FC6D-0CA3-4220-81EE-035E768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113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String, StringBuilder,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B3F7-2506-4DEB-9369-ACB7F421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1"/>
            <a:ext cx="8596668" cy="44203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123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FC6D-0CA3-4220-81EE-035E768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113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String, StringBuilder,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D6B812-8073-4F46-A3B6-0636100F6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627954"/>
              </p:ext>
            </p:extLst>
          </p:nvPr>
        </p:nvGraphicFramePr>
        <p:xfrm>
          <a:off x="677336" y="1731816"/>
          <a:ext cx="9547320" cy="425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657">
                  <a:extLst>
                    <a:ext uri="{9D8B030D-6E8A-4147-A177-3AD203B41FA5}">
                      <a16:colId xmlns:a16="http://schemas.microsoft.com/office/drawing/2014/main" val="2923149282"/>
                    </a:ext>
                  </a:extLst>
                </a:gridCol>
                <a:gridCol w="2501653">
                  <a:extLst>
                    <a:ext uri="{9D8B030D-6E8A-4147-A177-3AD203B41FA5}">
                      <a16:colId xmlns:a16="http://schemas.microsoft.com/office/drawing/2014/main" val="3252677082"/>
                    </a:ext>
                  </a:extLst>
                </a:gridCol>
                <a:gridCol w="2443968">
                  <a:extLst>
                    <a:ext uri="{9D8B030D-6E8A-4147-A177-3AD203B41FA5}">
                      <a16:colId xmlns:a16="http://schemas.microsoft.com/office/drawing/2014/main" val="276274788"/>
                    </a:ext>
                  </a:extLst>
                </a:gridCol>
                <a:gridCol w="2822042">
                  <a:extLst>
                    <a:ext uri="{9D8B030D-6E8A-4147-A177-3AD203B41FA5}">
                      <a16:colId xmlns:a16="http://schemas.microsoft.com/office/drawing/2014/main" val="3024781631"/>
                    </a:ext>
                  </a:extLst>
                </a:gridCol>
              </a:tblGrid>
              <a:tr h="8249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StringBuider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20429"/>
                  </a:ext>
                </a:extLst>
              </a:tr>
              <a:tr h="84649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Mutability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34890"/>
                  </a:ext>
                </a:extLst>
              </a:tr>
              <a:tr h="101661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Thread-safe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synchronized)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0164"/>
                  </a:ext>
                </a:extLst>
              </a:tr>
              <a:tr h="1274319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StringBuilder.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StringBuilder,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3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9213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FC6D-0CA3-4220-81EE-035E768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113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3.1,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B3F7-2506-4DEB-9369-ACB7F421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1"/>
            <a:ext cx="8596668" cy="462742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(immutable)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username, password, connection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Caching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code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String pool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code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HashMap, HashSet, …</a:t>
            </a:r>
          </a:p>
        </p:txBody>
      </p:sp>
    </p:spTree>
    <p:extLst>
      <p:ext uri="{BB962C8B-B14F-4D97-AF65-F5344CB8AC3E}">
        <p14:creationId xmlns:p14="http://schemas.microsoft.com/office/powerpoint/2010/main" val="12809671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</a:t>
            </a:r>
          </a:p>
        </p:txBody>
      </p:sp>
    </p:spTree>
    <p:extLst>
      <p:ext uri="{BB962C8B-B14F-4D97-AF65-F5344CB8AC3E}">
        <p14:creationId xmlns:p14="http://schemas.microsoft.com/office/powerpoint/2010/main" val="91500956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FC6D-0CA3-4220-81EE-035E768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113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3.1,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B3F7-2506-4DEB-9369-ACB7F421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1"/>
            <a:ext cx="8596668" cy="4420381"/>
          </a:xfrm>
        </p:spPr>
        <p:txBody>
          <a:bodyPr>
            <a:normAutofit/>
          </a:bodyPr>
          <a:lstStyle/>
          <a:p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object: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literal: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Constant Pool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literal. (String Constant Pool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heap.)</a:t>
            </a:r>
          </a:p>
          <a:p>
            <a:pPr marL="800100" lvl="2" indent="0">
              <a:buNone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s =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new: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heap.</a:t>
            </a:r>
          </a:p>
          <a:p>
            <a:pPr marL="800100" lvl="2" indent="0">
              <a:buNone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s = new String(“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en-US" sz="22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1903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783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89E-0AFA-4BFD-8308-4B56F761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529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BA24-4015-423A-9B9C-4C0E4C9B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543"/>
            <a:ext cx="8596668" cy="437881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78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89E-0AFA-4BFD-8308-4B56F761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60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Widening primitive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BA24-4015-423A-9B9C-4C0E4C9B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 -&gt; short, int, long, float, double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-&gt; int, long, float, double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 -&gt; int, long, float, double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    -&gt; long, float, double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 -&gt; float, double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loat  -&gt; double  </a:t>
            </a:r>
          </a:p>
        </p:txBody>
      </p:sp>
    </p:spTree>
    <p:extLst>
      <p:ext uri="{BB962C8B-B14F-4D97-AF65-F5344CB8AC3E}">
        <p14:creationId xmlns:p14="http://schemas.microsoft.com/office/powerpoint/2010/main" val="365033262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89E-0AFA-4BFD-8308-4B56F761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Narrowing primitive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BA24-4015-423A-9B9C-4C0E4C9B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837"/>
            <a:ext cx="8596668" cy="4613564"/>
          </a:xfrm>
        </p:spPr>
        <p:txBody>
          <a:bodyPr>
            <a:no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   -&gt; byte, char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    -&gt; byte, short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      -&gt; byte, short, char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    -&gt; byte, short, char, int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     -&gt; byte, short, char, int, long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-&gt; byte, short, char, int, long, float</a:t>
            </a:r>
          </a:p>
        </p:txBody>
      </p:sp>
    </p:spTree>
    <p:extLst>
      <p:ext uri="{BB962C8B-B14F-4D97-AF65-F5344CB8AC3E}">
        <p14:creationId xmlns:p14="http://schemas.microsoft.com/office/powerpoint/2010/main" val="213108002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89E-0AFA-4BFD-8308-4B56F76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Widening and narrowing primitive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BA24-4015-423A-9B9C-4C0E4C9B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byte sang char.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3595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89E-0AFA-4BFD-8308-4B56F76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 Upcasting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BA24-4015-423A-9B9C-4C0E4C9B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Upcasting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Upcasting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subtype sang supertype.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supertype sang subtype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31520" lvl="1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ClassCastException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8700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Constructor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316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8FB2-4CC4-4691-90EF-CAA7F298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D630-38C4-4C80-ADC1-FE12E1A0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3164"/>
            <a:ext cx="9588885" cy="4835236"/>
          </a:xfrm>
        </p:spPr>
        <p:txBody>
          <a:bodyPr>
            <a:normAutofit lnSpcReduction="10000"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code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modifier: public, protected, private.</a:t>
            </a:r>
          </a:p>
          <a:p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non-access modifiers: </a:t>
            </a:r>
            <a:r>
              <a:rPr lang="en-US" sz="2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abstract, final, static, native, </a:t>
            </a:r>
            <a:r>
              <a:rPr lang="en-US" sz="22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stricfp</a:t>
            </a:r>
            <a:r>
              <a:rPr lang="en-US" sz="2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 synchronized</a:t>
            </a:r>
            <a:r>
              <a:rPr lang="en-US" sz="22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overload.</a:t>
            </a:r>
          </a:p>
          <a:p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generic.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6, compiler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 hay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super();</a:t>
            </a:r>
          </a:p>
        </p:txBody>
      </p:sp>
    </p:spTree>
    <p:extLst>
      <p:ext uri="{BB962C8B-B14F-4D97-AF65-F5344CB8AC3E}">
        <p14:creationId xmlns:p14="http://schemas.microsoft.com/office/powerpoint/2010/main" val="412784577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8FB2-4CC4-4691-90EF-CAA7F298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8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D630-38C4-4C80-ADC1-FE12E1A0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3383"/>
            <a:ext cx="8596668" cy="426798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[Modifiers] &lt;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TypeArguments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Identifier([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[throws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exceptionList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{…}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Point() {}</a:t>
            </a:r>
          </a:p>
        </p:txBody>
      </p:sp>
    </p:spTree>
    <p:extLst>
      <p:ext uri="{BB962C8B-B14F-4D97-AF65-F5344CB8AC3E}">
        <p14:creationId xmlns:p14="http://schemas.microsoft.com/office/powerpoint/2010/main" val="41338564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9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819"/>
            <a:ext cx="8596668" cy="430954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Type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variableList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variableList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2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identifier1 [ = value1] [, identifier2 = value2, …]</a:t>
            </a:r>
          </a:p>
          <a:p>
            <a:pPr marL="457200" lvl="2" indent="0">
              <a:buNone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name =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49226604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Access Modifiers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3672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D24A-10E6-48AE-A7F6-EE2CBC5F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53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418-4CC8-4AFA-B091-6BC4CA8F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22641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field, method, constructor, class, interface.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1931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D24A-10E6-48AE-A7F6-EE2CBC5F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55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Access Modifiers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67EDB4-0B10-4F24-A9EC-002FF0151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713874"/>
              </p:ext>
            </p:extLst>
          </p:nvPr>
        </p:nvGraphicFramePr>
        <p:xfrm>
          <a:off x="677863" y="1565565"/>
          <a:ext cx="907573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71">
                  <a:extLst>
                    <a:ext uri="{9D8B030D-6E8A-4147-A177-3AD203B41FA5}">
                      <a16:colId xmlns:a16="http://schemas.microsoft.com/office/drawing/2014/main" val="58294211"/>
                    </a:ext>
                  </a:extLst>
                </a:gridCol>
                <a:gridCol w="1516358">
                  <a:extLst>
                    <a:ext uri="{9D8B030D-6E8A-4147-A177-3AD203B41FA5}">
                      <a16:colId xmlns:a16="http://schemas.microsoft.com/office/drawing/2014/main" val="2091849094"/>
                    </a:ext>
                  </a:extLst>
                </a:gridCol>
                <a:gridCol w="1804097">
                  <a:extLst>
                    <a:ext uri="{9D8B030D-6E8A-4147-A177-3AD203B41FA5}">
                      <a16:colId xmlns:a16="http://schemas.microsoft.com/office/drawing/2014/main" val="3902696877"/>
                    </a:ext>
                  </a:extLst>
                </a:gridCol>
                <a:gridCol w="2346684">
                  <a:extLst>
                    <a:ext uri="{9D8B030D-6E8A-4147-A177-3AD203B41FA5}">
                      <a16:colId xmlns:a16="http://schemas.microsoft.com/office/drawing/2014/main" val="2849294261"/>
                    </a:ext>
                  </a:extLst>
                </a:gridCol>
                <a:gridCol w="2061826">
                  <a:extLst>
                    <a:ext uri="{9D8B030D-6E8A-4147-A177-3AD203B41FA5}">
                      <a16:colId xmlns:a16="http://schemas.microsoft.com/office/drawing/2014/main" val="32514357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modifiers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subclass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nằm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2220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4950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891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2887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9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47705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D24A-10E6-48AE-A7F6-EE2CBC5F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418-4CC8-4AFA-B091-6BC4CA8F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8"/>
            <a:ext cx="8596668" cy="4461945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access modifier,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keyword: private, protected, public.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9607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D24A-10E6-48AE-A7F6-EE2CBC5F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418-4CC8-4AFA-B091-6BC4CA8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variables, methods, class: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anonymous class.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class.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4101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Non-Access Modifiers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842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298-E955-47BD-A703-62C758E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5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Non-access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D7A-664A-4156-A021-AFCC61BA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641273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field, method, class.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non-access modifiers: 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bstract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ative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26773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298-E955-47BD-A703-62C758E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Non-access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D7A-664A-4156-A021-AFCC61BA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724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phương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method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2025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298-E955-47BD-A703-62C758E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Non-access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D7A-664A-4156-A021-AFCC61BA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019"/>
            <a:ext cx="8596668" cy="48213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class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 class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method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override.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 variable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3550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298-E955-47BD-A703-62C758E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Non-access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D7A-664A-4156-A021-AFCC61BA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565"/>
            <a:ext cx="8596668" cy="46828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class, interface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member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instance,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method, static class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 variable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tatic fi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blocks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static variable.</a:t>
            </a:r>
            <a:endParaRPr lang="en-US" sz="24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581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1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709"/>
            <a:ext cx="8596668" cy="448965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_, $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hoa &amp;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79578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298-E955-47BD-A703-62C758E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Non-access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D7A-664A-4156-A021-AFCC61BA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75210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ynchronized: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hỉ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phương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ránh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phương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nhau.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hỉ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phương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ngôn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như C, C++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36538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298-E955-47BD-A703-62C758E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1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Non-access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D7A-664A-4156-A021-AFCC61BA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709"/>
            <a:ext cx="8596668" cy="469669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US" sz="240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hỉ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hỉ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57775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298-E955-47BD-A703-62C758E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7.1. static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D7A-664A-4156-A021-AFCC61BA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745"/>
            <a:ext cx="8596668" cy="489065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block</a:t>
            </a:r>
            <a:r>
              <a:rPr lang="en-US" sz="240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code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field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block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code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superclass constructor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subclass constructor</a:t>
            </a:r>
            <a:r>
              <a:rPr lang="vi-VN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 field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9869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1507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004-455F-4331-B64A-38E46C6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83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8.1,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292B-F97B-43CE-A00E-CF69552E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32339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98788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004-455F-4331-B64A-38E46C6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4" y="401782"/>
            <a:ext cx="8596668" cy="6650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8.1,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9964EE-9143-4734-BEF8-1C343CE2A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39828"/>
              </p:ext>
            </p:extLst>
          </p:nvPr>
        </p:nvGraphicFramePr>
        <p:xfrm>
          <a:off x="677864" y="1066800"/>
          <a:ext cx="10267228" cy="542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76">
                  <a:extLst>
                    <a:ext uri="{9D8B030D-6E8A-4147-A177-3AD203B41FA5}">
                      <a16:colId xmlns:a16="http://schemas.microsoft.com/office/drawing/2014/main" val="1379728422"/>
                    </a:ext>
                  </a:extLst>
                </a:gridCol>
                <a:gridCol w="1207146">
                  <a:extLst>
                    <a:ext uri="{9D8B030D-6E8A-4147-A177-3AD203B41FA5}">
                      <a16:colId xmlns:a16="http://schemas.microsoft.com/office/drawing/2014/main" val="2376625008"/>
                    </a:ext>
                  </a:extLst>
                </a:gridCol>
                <a:gridCol w="4076707">
                  <a:extLst>
                    <a:ext uri="{9D8B030D-6E8A-4147-A177-3AD203B41FA5}">
                      <a16:colId xmlns:a16="http://schemas.microsoft.com/office/drawing/2014/main" val="3089247477"/>
                    </a:ext>
                  </a:extLst>
                </a:gridCol>
                <a:gridCol w="3891099">
                  <a:extLst>
                    <a:ext uri="{9D8B030D-6E8A-4147-A177-3AD203B41FA5}">
                      <a16:colId xmlns:a16="http://schemas.microsoft.com/office/drawing/2014/main" val="278893917"/>
                    </a:ext>
                  </a:extLst>
                </a:gridCol>
              </a:tblGrid>
              <a:tr h="4825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82086"/>
                  </a:ext>
                </a:extLst>
              </a:tr>
              <a:tr h="999545">
                <a:tc rowSpan="4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modifiers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 method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private,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access modifier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86934"/>
                  </a:ext>
                </a:extLst>
              </a:tr>
              <a:tr h="999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 hay non-static,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field initializer.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field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public static final,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field initializer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khởi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18065"/>
                  </a:ext>
                </a:extLst>
              </a:tr>
              <a:tr h="1908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 hay non-abstract, abstract method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final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 method.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 8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default method.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 hay default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final.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09464"/>
                  </a:ext>
                </a:extLst>
              </a:tr>
              <a:tr h="999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interface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static, Member class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non-static.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types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3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624815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004-455F-4331-B64A-38E46C6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19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8.1,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9964EE-9143-4734-BEF8-1C343CE2A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346465"/>
              </p:ext>
            </p:extLst>
          </p:nvPr>
        </p:nvGraphicFramePr>
        <p:xfrm>
          <a:off x="677334" y="1330035"/>
          <a:ext cx="9366680" cy="494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422">
                  <a:extLst>
                    <a:ext uri="{9D8B030D-6E8A-4147-A177-3AD203B41FA5}">
                      <a16:colId xmlns:a16="http://schemas.microsoft.com/office/drawing/2014/main" val="1379728422"/>
                    </a:ext>
                  </a:extLst>
                </a:gridCol>
                <a:gridCol w="3603451">
                  <a:extLst>
                    <a:ext uri="{9D8B030D-6E8A-4147-A177-3AD203B41FA5}">
                      <a16:colId xmlns:a16="http://schemas.microsoft.com/office/drawing/2014/main" val="3089247477"/>
                    </a:ext>
                  </a:extLst>
                </a:gridCol>
                <a:gridCol w="3549807">
                  <a:extLst>
                    <a:ext uri="{9D8B030D-6E8A-4147-A177-3AD203B41FA5}">
                      <a16:colId xmlns:a16="http://schemas.microsoft.com/office/drawing/2014/main" val="278893917"/>
                    </a:ext>
                  </a:extLst>
                </a:gridCol>
              </a:tblGrid>
              <a:tr h="4805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82086"/>
                  </a:ext>
                </a:extLst>
              </a:tr>
              <a:tr h="9885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Constructor, 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initializer,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initializer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86934"/>
                  </a:ext>
                </a:extLst>
              </a:tr>
              <a:tr h="688962">
                <a:tc rowSpan="3"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subclass.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subclass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subinterface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18065"/>
                  </a:ext>
                </a:extLst>
              </a:tr>
              <a:tr h="1372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extends.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subinterface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implements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39146"/>
                  </a:ext>
                </a:extLst>
              </a:tr>
              <a:tr h="830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non-private member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static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31507"/>
                  </a:ext>
                </a:extLst>
              </a:tr>
              <a:tr h="55685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 class.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2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2853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004-455F-4331-B64A-38E46C6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37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8.2, extends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292B-F97B-43CE-A00E-CF69552E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3383"/>
            <a:ext cx="8596668" cy="426798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 1 phương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xtends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phương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(phương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thôi).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51496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004-455F-4331-B64A-38E46C6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0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292B-F97B-43CE-A00E-CF69552E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91"/>
            <a:ext cx="8596668" cy="439267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Interface: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nhưng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91139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88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6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448089"/>
          </a:xfrm>
        </p:spPr>
        <p:txBody>
          <a:bodyPr>
            <a:normAutofit lnSpcReduction="100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constructor, block.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modifiers: public, protected, private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constructor, block.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constructor, block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700499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673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OOP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F1BC44-CD62-4802-8D48-98B29A2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448089"/>
          </a:xfrm>
        </p:spPr>
        <p:txBody>
          <a:bodyPr>
            <a:normAutofit/>
          </a:bodyPr>
          <a:lstStyle/>
          <a:p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(Object Oriented Programming)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u="none" strike="noStrike" dirty="0" err="1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u="none" strike="noStrike" dirty="0">
                <a:solidFill>
                  <a:srgbClr val="22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66758767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OOP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F1BC44-CD62-4802-8D48-98B29A2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79367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debug.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04584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OOP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F1BC44-CD62-4802-8D48-98B29A2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OOP: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308042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4101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342E67-9176-4BAF-8049-4808D98F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4"/>
            <a:ext cx="8596668" cy="4738256"/>
          </a:xfrm>
        </p:spPr>
        <p:txBody>
          <a:bodyPr>
            <a:normAutofit/>
          </a:bodyPr>
          <a:lstStyle/>
          <a:p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field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78781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342E67-9176-4BAF-8049-4808D98F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585854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Getter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setter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private field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read-only hay write-only.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56201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342E67-9176-4BAF-8049-4808D98F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818"/>
            <a:ext cx="9422630" cy="4516581"/>
          </a:xfrm>
        </p:spPr>
        <p:txBody>
          <a:bodyPr>
            <a:normAutofit/>
          </a:bodyPr>
          <a:lstStyle/>
          <a:p>
            <a:pPr marL="228600" rtl="0">
              <a:spcBef>
                <a:spcPts val="0"/>
              </a:spcBef>
              <a:spcAft>
                <a:spcPts val="0"/>
              </a:spcAft>
            </a:pP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Ưu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read-only hay write-only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</a:t>
            </a:r>
            <a:r>
              <a:rPr lang="vi-VN" sz="2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9092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5723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55307-D75F-41D0-AF69-BCEB204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cha,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427083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55307-D75F-41D0-AF69-BCEB204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9187102" cy="453121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non-private member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instance initializer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initializer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9443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50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019"/>
            <a:ext cx="8596668" cy="48213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non-static field member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constructor, block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modifiers: public, protected, private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context.</a:t>
            </a:r>
          </a:p>
        </p:txBody>
      </p:sp>
    </p:spTree>
    <p:extLst>
      <p:ext uri="{BB962C8B-B14F-4D97-AF65-F5344CB8AC3E}">
        <p14:creationId xmlns:p14="http://schemas.microsoft.com/office/powerpoint/2010/main" val="901497568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55307-D75F-41D0-AF69-BCEB204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9436484" cy="4738255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method.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superinterface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non-abstract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subsignature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kia,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method.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18912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48359-5147-4F65-9681-3778D83F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328"/>
            <a:ext cx="8596668" cy="4946072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cha, Java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E8BF1C-D04C-4C02-9200-14C64703F411}"/>
              </a:ext>
            </a:extLst>
          </p:cNvPr>
          <p:cNvSpPr/>
          <p:nvPr/>
        </p:nvSpPr>
        <p:spPr>
          <a:xfrm>
            <a:off x="1406641" y="4419595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3A17FB-A67B-4082-8093-165231533DB9}"/>
              </a:ext>
            </a:extLst>
          </p:cNvPr>
          <p:cNvSpPr/>
          <p:nvPr/>
        </p:nvSpPr>
        <p:spPr>
          <a:xfrm>
            <a:off x="1406641" y="5237013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6B2EE-C385-40D1-8434-6F110AC9EC5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912332" y="4862942"/>
            <a:ext cx="0" cy="37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3DC9D9-B3B3-4894-BFF5-27C9F2CA34F4}"/>
              </a:ext>
            </a:extLst>
          </p:cNvPr>
          <p:cNvSpPr/>
          <p:nvPr/>
        </p:nvSpPr>
        <p:spPr>
          <a:xfrm>
            <a:off x="3063587" y="4419595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1D9E39-668F-47B4-9E73-1BF3932D23DD}"/>
              </a:ext>
            </a:extLst>
          </p:cNvPr>
          <p:cNvSpPr/>
          <p:nvPr/>
        </p:nvSpPr>
        <p:spPr>
          <a:xfrm>
            <a:off x="3063587" y="5112324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96D4F-66B4-440A-8CA8-1AABABDEA42A}"/>
              </a:ext>
            </a:extLst>
          </p:cNvPr>
          <p:cNvSpPr/>
          <p:nvPr/>
        </p:nvSpPr>
        <p:spPr>
          <a:xfrm>
            <a:off x="3063587" y="5805052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5ACBB7-9EF9-4A94-8FF4-58F09F9187B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569278" y="4862942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CCB9AF-6801-4C3E-B661-5B0DB291994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569278" y="5555671"/>
            <a:ext cx="0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1B3A9E-A871-40F7-B4DC-D441D1C522F1}"/>
              </a:ext>
            </a:extLst>
          </p:cNvPr>
          <p:cNvSpPr/>
          <p:nvPr/>
        </p:nvSpPr>
        <p:spPr>
          <a:xfrm>
            <a:off x="5157412" y="4419594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EDC428C-52F6-4137-AE0F-5E56380E0D66}"/>
              </a:ext>
            </a:extLst>
          </p:cNvPr>
          <p:cNvSpPr/>
          <p:nvPr/>
        </p:nvSpPr>
        <p:spPr>
          <a:xfrm>
            <a:off x="4580660" y="5209300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4D29DC-EEB9-431B-AB13-81C06267E46C}"/>
              </a:ext>
            </a:extLst>
          </p:cNvPr>
          <p:cNvSpPr/>
          <p:nvPr/>
        </p:nvSpPr>
        <p:spPr>
          <a:xfrm>
            <a:off x="5832879" y="5209300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2AC145-2B7F-4650-BBC1-24A754876332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flipH="1">
            <a:off x="5086351" y="4862941"/>
            <a:ext cx="576752" cy="34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911A35-BFDB-4A91-B6CB-159C89E1612D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>
            <a:off x="5663103" y="4862941"/>
            <a:ext cx="675467" cy="34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E0304E-3222-46AC-96E3-7456F7785BA4}"/>
              </a:ext>
            </a:extLst>
          </p:cNvPr>
          <p:cNvSpPr/>
          <p:nvPr/>
        </p:nvSpPr>
        <p:spPr>
          <a:xfrm>
            <a:off x="7010362" y="4419591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B2C4EB5-EEC4-4B5A-B4DD-95B5CE09C04F}"/>
              </a:ext>
            </a:extLst>
          </p:cNvPr>
          <p:cNvSpPr/>
          <p:nvPr/>
        </p:nvSpPr>
        <p:spPr>
          <a:xfrm>
            <a:off x="8191520" y="4419592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4EE600-3D79-485F-B6A2-753B6D7B4F64}"/>
              </a:ext>
            </a:extLst>
          </p:cNvPr>
          <p:cNvSpPr/>
          <p:nvPr/>
        </p:nvSpPr>
        <p:spPr>
          <a:xfrm>
            <a:off x="7598487" y="5209299"/>
            <a:ext cx="1011382" cy="44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B085C-AC7A-445B-960E-57314E2B0B4E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>
            <a:off x="7516053" y="4862938"/>
            <a:ext cx="588125" cy="3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289750-1BA4-495D-830D-C8CD3E5B1908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104178" y="4862939"/>
            <a:ext cx="593033" cy="34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63347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55307-D75F-41D0-AF69-BCEB204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73825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TypeName.this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class,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outer class bao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17338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55307-D75F-41D0-AF69-BCEB204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73825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context.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body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 method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default method,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body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 initializer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initializer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 variable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receiver parameter. 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24814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55307-D75F-41D0-AF69-BCEB204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5455"/>
            <a:ext cx="9173249" cy="486294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override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TypeName.super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class,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outer class bao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outer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TypeName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06020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55307-D75F-41D0-AF69-BCEB204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5455"/>
            <a:ext cx="9173249" cy="4862944"/>
          </a:xfrm>
        </p:spPr>
        <p:txBody>
          <a:bodyPr>
            <a:noAutofit/>
          </a:bodyPr>
          <a:lstStyle/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không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sử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static context.</a:t>
            </a:r>
            <a:endParaRPr lang="en-US" sz="22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có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thể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sử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context: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instance method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hoặc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default method,  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constructor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 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instance initializer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initializer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instance variable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của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một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 </a:t>
            </a:r>
            <a:r>
              <a:rPr lang="en-US" sz="2200" b="0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54715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8229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592E-4DB1-4196-A559-91051362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time (method overloading),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time (method overriding).</a:t>
            </a:r>
          </a:p>
        </p:txBody>
      </p:sp>
    </p:spTree>
    <p:extLst>
      <p:ext uri="{BB962C8B-B14F-4D97-AF65-F5344CB8AC3E}">
        <p14:creationId xmlns:p14="http://schemas.microsoft.com/office/powerpoint/2010/main" val="2526108624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12.1. Method signature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592E-4DB1-4196-A559-91051362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method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parameters,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method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erasure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signature.</a:t>
            </a:r>
          </a:p>
        </p:txBody>
      </p:sp>
    </p:spTree>
    <p:extLst>
      <p:ext uri="{BB962C8B-B14F-4D97-AF65-F5344CB8AC3E}">
        <p14:creationId xmlns:p14="http://schemas.microsoft.com/office/powerpoint/2010/main" val="3740956529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Method overloading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592E-4DB1-4196-A559-91051362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9159393" cy="47382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nhưng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method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modifiers,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overload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time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argument (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invocation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compile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4550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64127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field member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constructor, block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modifiers: public, protected, private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unload.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614268216"/>
      </p:ext>
    </p:extLst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Method overriding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592E-4DB1-4196-A559-91051362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supertypes,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non-private method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supertypes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time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override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hay final method.</a:t>
            </a:r>
          </a:p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private method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override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private method.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member,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override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override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superclass.</a:t>
            </a:r>
            <a:endParaRPr lang="vi-V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83213"/>
      </p:ext>
    </p:extLst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1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Method overriding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592E-4DB1-4196-A559-91051362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876800"/>
          </a:xfrm>
        </p:spPr>
        <p:txBody>
          <a:bodyPr>
            <a:normAutofit lnSpcReduction="10000"/>
          </a:bodyPr>
          <a:lstStyle/>
          <a:p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m1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subclass override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m2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m2.</a:t>
            </a: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type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void,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v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checked exception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supertype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51769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1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592E-4DB1-4196-A559-91051362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3999"/>
            <a:ext cx="8854593" cy="472440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debug. </a:t>
            </a:r>
          </a:p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đa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khăn trong khi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nảy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nghiêm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62898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FC9DB-1920-4701-868F-BE49BB39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46905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D09D3-91F3-48AA-82FD-9A12B68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iảm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gánh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67740"/>
      </p:ext>
    </p:extLst>
  </p:cSld>
  <p:clrMapOvr>
    <a:masterClrMapping/>
  </p:clrMapOvr>
  <p:transition spd="slow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D09D3-91F3-48AA-82FD-9A12B68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– 100% (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02073"/>
      </p:ext>
    </p:extLst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226"/>
            <a:ext cx="8596668" cy="864259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13.1.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D09D3-91F3-48AA-82FD-9A12B68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485"/>
            <a:ext cx="8596668" cy="5051632"/>
          </a:xfrm>
        </p:spPr>
        <p:txBody>
          <a:bodyPr>
            <a:noAutofit/>
          </a:bodyPr>
          <a:lstStyle/>
          <a:p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non-abstract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abstract method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abstract.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final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non-static.</a:t>
            </a:r>
          </a:p>
        </p:txBody>
      </p:sp>
    </p:spTree>
    <p:extLst>
      <p:ext uri="{BB962C8B-B14F-4D97-AF65-F5344CB8AC3E}">
        <p14:creationId xmlns:p14="http://schemas.microsoft.com/office/powerpoint/2010/main" val="3613270252"/>
      </p:ext>
    </p:extLst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1055"/>
            <a:ext cx="8596668" cy="87877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13.1.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D09D3-91F3-48AA-82FD-9A12B68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858552" cy="5037116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bstract method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hay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body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(non-abstract)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580799"/>
      </p:ext>
    </p:extLst>
  </p:cSld>
  <p:clrMapOvr>
    <a:masterClrMapping/>
  </p:clrMapOvr>
  <p:transition spd="slow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EDCB9-2E68-47FA-87EE-8989E80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13.2. Interface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D09D3-91F3-48AA-82FD-9A12B68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abstract, default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method.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final.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4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43345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index.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319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60E-FF4B-47B9-975C-0C9BB99C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067D-2CCB-4113-9A47-2EE356DF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55814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new,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initializer.</a:t>
            </a:r>
          </a:p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String[] cars = new String[4];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String[] cars = new String[] {“Honda”, “BMW”};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 cars = {“Honda”, “BMW”};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86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5285</Words>
  <Application>Microsoft Office PowerPoint</Application>
  <PresentationFormat>Widescreen</PresentationFormat>
  <Paragraphs>544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Consolas</vt:lpstr>
      <vt:lpstr>Courier New</vt:lpstr>
      <vt:lpstr>Times New Roman</vt:lpstr>
      <vt:lpstr>Trebuchet MS</vt:lpstr>
      <vt:lpstr>Wingdings</vt:lpstr>
      <vt:lpstr>Wingdings 3</vt:lpstr>
      <vt:lpstr>Facet</vt:lpstr>
      <vt:lpstr>1. Variables, Arrays, Types</vt:lpstr>
      <vt:lpstr>1.1, Biến</vt:lpstr>
      <vt:lpstr>1.1, Biến</vt:lpstr>
      <vt:lpstr>1.1, Biến</vt:lpstr>
      <vt:lpstr>1.1.1, Biến local</vt:lpstr>
      <vt:lpstr>1.1.2, Biến instance</vt:lpstr>
      <vt:lpstr>1.1.3, Biến static</vt:lpstr>
      <vt:lpstr>1.2, Mảng</vt:lpstr>
      <vt:lpstr>1.2, Mảng</vt:lpstr>
      <vt:lpstr>1.3, Kiểu dữ liệu</vt:lpstr>
      <vt:lpstr>1.3.1, Kiểu dữ liệu nguyên thủy</vt:lpstr>
      <vt:lpstr>2. Primitive type và Wrapper type</vt:lpstr>
      <vt:lpstr>2.1, Primitive types</vt:lpstr>
      <vt:lpstr>2.2, Wrapper types</vt:lpstr>
      <vt:lpstr>2.3, Khác biệt giữa Wrapper và Primitive types</vt:lpstr>
      <vt:lpstr>3. String, StringBuilder, StringBuffer</vt:lpstr>
      <vt:lpstr>3. String, StringBuilder, StringBuffer</vt:lpstr>
      <vt:lpstr>3. String, StringBuilder, StringBuffer</vt:lpstr>
      <vt:lpstr>3.1, String</vt:lpstr>
      <vt:lpstr>3.1, String</vt:lpstr>
      <vt:lpstr>4. Casting</vt:lpstr>
      <vt:lpstr>4. Casting</vt:lpstr>
      <vt:lpstr>4.1. Widening primitive conversion</vt:lpstr>
      <vt:lpstr>4.2. Narrowing primitive conversion</vt:lpstr>
      <vt:lpstr>4.3. Widening and narrowing primitive conversion</vt:lpstr>
      <vt:lpstr>4.4. Upcasting và Downcasting</vt:lpstr>
      <vt:lpstr>5. Constructor</vt:lpstr>
      <vt:lpstr>5. Constructor</vt:lpstr>
      <vt:lpstr>5. Constructor</vt:lpstr>
      <vt:lpstr>6. Access Modifiers</vt:lpstr>
      <vt:lpstr>6. Access Modifiers</vt:lpstr>
      <vt:lpstr>6. Access Modifiers</vt:lpstr>
      <vt:lpstr>6. Access Modifiers</vt:lpstr>
      <vt:lpstr>6. Access Modifiers</vt:lpstr>
      <vt:lpstr>7. Non-Access Modifiers</vt:lpstr>
      <vt:lpstr>7. Non-access modifiers</vt:lpstr>
      <vt:lpstr>7. Non-access modifiers</vt:lpstr>
      <vt:lpstr>7. Non-access modifiers</vt:lpstr>
      <vt:lpstr>7. Non-access modifiers</vt:lpstr>
      <vt:lpstr>7. Non-access modifiers</vt:lpstr>
      <vt:lpstr>7. Non-access modifiers</vt:lpstr>
      <vt:lpstr>7.1. static block và default block</vt:lpstr>
      <vt:lpstr>8. Abstract class và Interface</vt:lpstr>
      <vt:lpstr>8.1, Abstract class và Interface</vt:lpstr>
      <vt:lpstr>8.1, Abstract class và Interface</vt:lpstr>
      <vt:lpstr>8.1, Abstract class và Interface</vt:lpstr>
      <vt:lpstr>8.2, extends và implements</vt:lpstr>
      <vt:lpstr>8.3, Sử dụng</vt:lpstr>
      <vt:lpstr>9. OOP</vt:lpstr>
      <vt:lpstr>9. OOP</vt:lpstr>
      <vt:lpstr>9. OOP</vt:lpstr>
      <vt:lpstr>9. OOP</vt:lpstr>
      <vt:lpstr>10. Đóng gói trong Java</vt:lpstr>
      <vt:lpstr>10. Đóng gói trong Java</vt:lpstr>
      <vt:lpstr>10. Đóng gói trong Java</vt:lpstr>
      <vt:lpstr>10. Đóng gói trong Java</vt:lpstr>
      <vt:lpstr>11. Kế thừa trong Java</vt:lpstr>
      <vt:lpstr>11. Kế thừa trong Java</vt:lpstr>
      <vt:lpstr>11. Kế thừa trong Java</vt:lpstr>
      <vt:lpstr>11. Kế thừa trong Java</vt:lpstr>
      <vt:lpstr>11. Kế thừa trong Java</vt:lpstr>
      <vt:lpstr>11.1. Từ khóa this</vt:lpstr>
      <vt:lpstr>11.1. Từ khóa this</vt:lpstr>
      <vt:lpstr>11.2. Từ khóa super</vt:lpstr>
      <vt:lpstr>11.2. Từ khóa super</vt:lpstr>
      <vt:lpstr>12. Đa hình trong Java</vt:lpstr>
      <vt:lpstr>12. Đa hình trong Java</vt:lpstr>
      <vt:lpstr>12.1. Method signature</vt:lpstr>
      <vt:lpstr>12.2. Method overloading</vt:lpstr>
      <vt:lpstr>12.3. Method overriding</vt:lpstr>
      <vt:lpstr>12.3. Method overriding</vt:lpstr>
      <vt:lpstr>12.4. Ưu nhược điểm của đa hình</vt:lpstr>
      <vt:lpstr>13. Trừu tượng trong Java</vt:lpstr>
      <vt:lpstr>13. Trừu tượng trong Java</vt:lpstr>
      <vt:lpstr>13. Trừu tượng trong Java</vt:lpstr>
      <vt:lpstr>13.1. Abstract class và abstract method</vt:lpstr>
      <vt:lpstr>13.1. Abstract class và abstract method</vt:lpstr>
      <vt:lpstr>13.2.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Biến, mảng và các kiểu dữ liệu trong Java </dc:title>
  <dc:creator>Quỳnh Diêm</dc:creator>
  <cp:lastModifiedBy>Quỳnh Diêm</cp:lastModifiedBy>
  <cp:revision>462</cp:revision>
  <dcterms:created xsi:type="dcterms:W3CDTF">2022-03-20T00:08:35Z</dcterms:created>
  <dcterms:modified xsi:type="dcterms:W3CDTF">2022-04-24T16:07:08Z</dcterms:modified>
</cp:coreProperties>
</file>