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Lst>
  <p:notesMasterIdLst>
    <p:notesMasterId r:id="rId16"/>
  </p:notesMasterIdLst>
  <p:sldIdLst>
    <p:sldId id="256" r:id="rId2"/>
    <p:sldId id="258" r:id="rId3"/>
    <p:sldId id="262" r:id="rId4"/>
    <p:sldId id="302" r:id="rId5"/>
    <p:sldId id="303" r:id="rId6"/>
    <p:sldId id="305" r:id="rId7"/>
    <p:sldId id="310" r:id="rId8"/>
    <p:sldId id="307" r:id="rId9"/>
    <p:sldId id="311" r:id="rId10"/>
    <p:sldId id="308" r:id="rId11"/>
    <p:sldId id="309" r:id="rId12"/>
    <p:sldId id="313" r:id="rId13"/>
    <p:sldId id="304" r:id="rId14"/>
    <p:sldId id="314" r:id="rId15"/>
  </p:sldIdLst>
  <p:sldSz cx="9144000" cy="5143500" type="screen16x9"/>
  <p:notesSz cx="6858000" cy="9144000"/>
  <p:embeddedFontLst>
    <p:embeddedFont>
      <p:font typeface="Exo" pitchFamily="2" charset="77"/>
      <p:regular r:id="rId17"/>
      <p:bold r:id="rId18"/>
      <p:italic r:id="rId19"/>
      <p:boldItalic r:id="rId20"/>
    </p:embeddedFont>
    <p:embeddedFont>
      <p:font typeface="Exo Thin" pitchFamily="2" charset="77"/>
      <p:regular r:id="rId21"/>
      <p:bold r:id="rId22"/>
      <p:italic r:id="rId23"/>
      <p:boldItalic r:id="rId24"/>
    </p:embeddedFont>
    <p:embeddedFont>
      <p:font typeface="Hind Madurai" panose="02000000000000000000" pitchFamily="2" charset="77"/>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C5072EC-6404-4F99-9DFA-F0B9BB40D232}">
  <a:tblStyle styleId="{1C5072EC-6404-4F99-9DFA-F0B9BB40D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928"/>
  </p:normalViewPr>
  <p:slideViewPr>
    <p:cSldViewPr snapToGrid="0" snapToObjects="1">
      <p:cViewPr>
        <p:scale>
          <a:sx n="122" d="100"/>
          <a:sy n="122" d="100"/>
        </p:scale>
        <p:origin x="136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4221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0259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768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2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b0a242ccc1_1_20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b0a242ccc1_1_20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57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926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4647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745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68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b0a242ccc1_1_20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b0a242ccc1_1_20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5817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09400" y="1059419"/>
            <a:ext cx="4260300" cy="2025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6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910100" y="3274583"/>
            <a:ext cx="3858900" cy="792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2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8"/>
        <p:cNvGrpSpPr/>
        <p:nvPr/>
      </p:nvGrpSpPr>
      <p:grpSpPr>
        <a:xfrm>
          <a:off x="0" y="0"/>
          <a:ext cx="0" cy="0"/>
          <a:chOff x="0" y="0"/>
          <a:chExt cx="0" cy="0"/>
        </a:xfrm>
      </p:grpSpPr>
      <p:sp>
        <p:nvSpPr>
          <p:cNvPr id="59" name="Google Shape;59;p13"/>
          <p:cNvSpPr txBox="1">
            <a:spLocks noGrp="1"/>
          </p:cNvSpPr>
          <p:nvPr>
            <p:ph type="title" hasCustomPrompt="1"/>
          </p:nvPr>
        </p:nvSpPr>
        <p:spPr>
          <a:xfrm>
            <a:off x="3997325" y="1197250"/>
            <a:ext cx="628500" cy="6285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4200"/>
              <a:buNone/>
              <a:defRPr sz="2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60" name="Google Shape;60;p13"/>
          <p:cNvSpPr txBox="1">
            <a:spLocks noGrp="1"/>
          </p:cNvSpPr>
          <p:nvPr>
            <p:ph type="subTitle" idx="1"/>
          </p:nvPr>
        </p:nvSpPr>
        <p:spPr>
          <a:xfrm>
            <a:off x="2849825" y="1867900"/>
            <a:ext cx="29235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atin typeface="Exo"/>
                <a:ea typeface="Exo"/>
                <a:cs typeface="Exo"/>
                <a:sym typeface="Exo"/>
              </a:defRPr>
            </a:lvl1pPr>
            <a:lvl2pPr lvl="1" algn="ctr" rtl="0">
              <a:spcBef>
                <a:spcPts val="0"/>
              </a:spcBef>
              <a:spcAft>
                <a:spcPts val="0"/>
              </a:spcAft>
              <a:buNone/>
              <a:defRPr b="1">
                <a:latin typeface="Exo"/>
                <a:ea typeface="Exo"/>
                <a:cs typeface="Exo"/>
                <a:sym typeface="Exo"/>
              </a:defRPr>
            </a:lvl2pPr>
            <a:lvl3pPr lvl="2" algn="ctr" rtl="0">
              <a:spcBef>
                <a:spcPts val="0"/>
              </a:spcBef>
              <a:spcAft>
                <a:spcPts val="0"/>
              </a:spcAft>
              <a:buNone/>
              <a:defRPr b="1">
                <a:latin typeface="Exo"/>
                <a:ea typeface="Exo"/>
                <a:cs typeface="Exo"/>
                <a:sym typeface="Exo"/>
              </a:defRPr>
            </a:lvl3pPr>
            <a:lvl4pPr lvl="3" algn="ctr" rtl="0">
              <a:spcBef>
                <a:spcPts val="0"/>
              </a:spcBef>
              <a:spcAft>
                <a:spcPts val="0"/>
              </a:spcAft>
              <a:buNone/>
              <a:defRPr b="1">
                <a:latin typeface="Exo"/>
                <a:ea typeface="Exo"/>
                <a:cs typeface="Exo"/>
                <a:sym typeface="Exo"/>
              </a:defRPr>
            </a:lvl4pPr>
            <a:lvl5pPr lvl="4" algn="ctr" rtl="0">
              <a:spcBef>
                <a:spcPts val="0"/>
              </a:spcBef>
              <a:spcAft>
                <a:spcPts val="0"/>
              </a:spcAft>
              <a:buNone/>
              <a:defRPr b="1">
                <a:latin typeface="Exo"/>
                <a:ea typeface="Exo"/>
                <a:cs typeface="Exo"/>
                <a:sym typeface="Exo"/>
              </a:defRPr>
            </a:lvl5pPr>
            <a:lvl6pPr lvl="5" algn="ctr" rtl="0">
              <a:spcBef>
                <a:spcPts val="0"/>
              </a:spcBef>
              <a:spcAft>
                <a:spcPts val="0"/>
              </a:spcAft>
              <a:buNone/>
              <a:defRPr b="1">
                <a:latin typeface="Exo"/>
                <a:ea typeface="Exo"/>
                <a:cs typeface="Exo"/>
                <a:sym typeface="Exo"/>
              </a:defRPr>
            </a:lvl6pPr>
            <a:lvl7pPr lvl="6" algn="ctr" rtl="0">
              <a:spcBef>
                <a:spcPts val="0"/>
              </a:spcBef>
              <a:spcAft>
                <a:spcPts val="0"/>
              </a:spcAft>
              <a:buNone/>
              <a:defRPr b="1">
                <a:latin typeface="Exo"/>
                <a:ea typeface="Exo"/>
                <a:cs typeface="Exo"/>
                <a:sym typeface="Exo"/>
              </a:defRPr>
            </a:lvl7pPr>
            <a:lvl8pPr lvl="7" algn="ctr" rtl="0">
              <a:spcBef>
                <a:spcPts val="0"/>
              </a:spcBef>
              <a:spcAft>
                <a:spcPts val="0"/>
              </a:spcAft>
              <a:buNone/>
              <a:defRPr b="1">
                <a:latin typeface="Exo"/>
                <a:ea typeface="Exo"/>
                <a:cs typeface="Exo"/>
                <a:sym typeface="Exo"/>
              </a:defRPr>
            </a:lvl8pPr>
            <a:lvl9pPr lvl="8" algn="ctr" rtl="0">
              <a:spcBef>
                <a:spcPts val="0"/>
              </a:spcBef>
              <a:spcAft>
                <a:spcPts val="0"/>
              </a:spcAft>
              <a:buNone/>
              <a:defRPr b="1">
                <a:latin typeface="Exo"/>
                <a:ea typeface="Exo"/>
                <a:cs typeface="Exo"/>
                <a:sym typeface="Exo"/>
              </a:defRPr>
            </a:lvl9pPr>
          </a:lstStyle>
          <a:p>
            <a:endParaRPr/>
          </a:p>
        </p:txBody>
      </p:sp>
      <p:sp>
        <p:nvSpPr>
          <p:cNvPr id="61" name="Google Shape;61;p13"/>
          <p:cNvSpPr txBox="1">
            <a:spLocks noGrp="1"/>
          </p:cNvSpPr>
          <p:nvPr>
            <p:ph type="subTitle" idx="2"/>
          </p:nvPr>
        </p:nvSpPr>
        <p:spPr>
          <a:xfrm>
            <a:off x="3028025" y="2124100"/>
            <a:ext cx="25671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2" name="Google Shape;62;p13"/>
          <p:cNvSpPr txBox="1">
            <a:spLocks noGrp="1"/>
          </p:cNvSpPr>
          <p:nvPr>
            <p:ph type="title" idx="3" hasCustomPrompt="1"/>
          </p:nvPr>
        </p:nvSpPr>
        <p:spPr>
          <a:xfrm>
            <a:off x="7092875" y="1197250"/>
            <a:ext cx="628500" cy="6285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4200"/>
              <a:buNone/>
              <a:defRPr sz="2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63" name="Google Shape;63;p13"/>
          <p:cNvSpPr txBox="1">
            <a:spLocks noGrp="1"/>
          </p:cNvSpPr>
          <p:nvPr>
            <p:ph type="subTitle" idx="4"/>
          </p:nvPr>
        </p:nvSpPr>
        <p:spPr>
          <a:xfrm>
            <a:off x="6016025" y="1867900"/>
            <a:ext cx="27822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atin typeface="Exo"/>
                <a:ea typeface="Exo"/>
                <a:cs typeface="Exo"/>
                <a:sym typeface="Exo"/>
              </a:defRPr>
            </a:lvl1pPr>
            <a:lvl2pPr lvl="1" algn="ctr" rtl="0">
              <a:spcBef>
                <a:spcPts val="0"/>
              </a:spcBef>
              <a:spcAft>
                <a:spcPts val="0"/>
              </a:spcAft>
              <a:buNone/>
              <a:defRPr b="1">
                <a:latin typeface="Exo"/>
                <a:ea typeface="Exo"/>
                <a:cs typeface="Exo"/>
                <a:sym typeface="Exo"/>
              </a:defRPr>
            </a:lvl2pPr>
            <a:lvl3pPr lvl="2" algn="ctr" rtl="0">
              <a:spcBef>
                <a:spcPts val="0"/>
              </a:spcBef>
              <a:spcAft>
                <a:spcPts val="0"/>
              </a:spcAft>
              <a:buNone/>
              <a:defRPr b="1">
                <a:latin typeface="Exo"/>
                <a:ea typeface="Exo"/>
                <a:cs typeface="Exo"/>
                <a:sym typeface="Exo"/>
              </a:defRPr>
            </a:lvl3pPr>
            <a:lvl4pPr lvl="3" algn="ctr" rtl="0">
              <a:spcBef>
                <a:spcPts val="0"/>
              </a:spcBef>
              <a:spcAft>
                <a:spcPts val="0"/>
              </a:spcAft>
              <a:buNone/>
              <a:defRPr b="1">
                <a:latin typeface="Exo"/>
                <a:ea typeface="Exo"/>
                <a:cs typeface="Exo"/>
                <a:sym typeface="Exo"/>
              </a:defRPr>
            </a:lvl4pPr>
            <a:lvl5pPr lvl="4" algn="ctr" rtl="0">
              <a:spcBef>
                <a:spcPts val="0"/>
              </a:spcBef>
              <a:spcAft>
                <a:spcPts val="0"/>
              </a:spcAft>
              <a:buNone/>
              <a:defRPr b="1">
                <a:latin typeface="Exo"/>
                <a:ea typeface="Exo"/>
                <a:cs typeface="Exo"/>
                <a:sym typeface="Exo"/>
              </a:defRPr>
            </a:lvl5pPr>
            <a:lvl6pPr lvl="5" algn="ctr" rtl="0">
              <a:spcBef>
                <a:spcPts val="0"/>
              </a:spcBef>
              <a:spcAft>
                <a:spcPts val="0"/>
              </a:spcAft>
              <a:buNone/>
              <a:defRPr b="1">
                <a:latin typeface="Exo"/>
                <a:ea typeface="Exo"/>
                <a:cs typeface="Exo"/>
                <a:sym typeface="Exo"/>
              </a:defRPr>
            </a:lvl6pPr>
            <a:lvl7pPr lvl="6" algn="ctr" rtl="0">
              <a:spcBef>
                <a:spcPts val="0"/>
              </a:spcBef>
              <a:spcAft>
                <a:spcPts val="0"/>
              </a:spcAft>
              <a:buNone/>
              <a:defRPr b="1">
                <a:latin typeface="Exo"/>
                <a:ea typeface="Exo"/>
                <a:cs typeface="Exo"/>
                <a:sym typeface="Exo"/>
              </a:defRPr>
            </a:lvl7pPr>
            <a:lvl8pPr lvl="7" algn="ctr" rtl="0">
              <a:spcBef>
                <a:spcPts val="0"/>
              </a:spcBef>
              <a:spcAft>
                <a:spcPts val="0"/>
              </a:spcAft>
              <a:buNone/>
              <a:defRPr b="1">
                <a:latin typeface="Exo"/>
                <a:ea typeface="Exo"/>
                <a:cs typeface="Exo"/>
                <a:sym typeface="Exo"/>
              </a:defRPr>
            </a:lvl8pPr>
            <a:lvl9pPr lvl="8" algn="ctr" rtl="0">
              <a:spcBef>
                <a:spcPts val="0"/>
              </a:spcBef>
              <a:spcAft>
                <a:spcPts val="0"/>
              </a:spcAft>
              <a:buNone/>
              <a:defRPr b="1">
                <a:latin typeface="Exo"/>
                <a:ea typeface="Exo"/>
                <a:cs typeface="Exo"/>
                <a:sym typeface="Exo"/>
              </a:defRPr>
            </a:lvl9pPr>
          </a:lstStyle>
          <a:p>
            <a:endParaRPr/>
          </a:p>
        </p:txBody>
      </p:sp>
      <p:sp>
        <p:nvSpPr>
          <p:cNvPr id="64" name="Google Shape;64;p13"/>
          <p:cNvSpPr txBox="1">
            <a:spLocks noGrp="1"/>
          </p:cNvSpPr>
          <p:nvPr>
            <p:ph type="subTitle" idx="5"/>
          </p:nvPr>
        </p:nvSpPr>
        <p:spPr>
          <a:xfrm>
            <a:off x="6123575" y="2124100"/>
            <a:ext cx="25671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65" name="Google Shape;65;p13"/>
          <p:cNvSpPr txBox="1">
            <a:spLocks noGrp="1"/>
          </p:cNvSpPr>
          <p:nvPr>
            <p:ph type="title" idx="6" hasCustomPrompt="1"/>
          </p:nvPr>
        </p:nvSpPr>
        <p:spPr>
          <a:xfrm>
            <a:off x="3997325" y="2956225"/>
            <a:ext cx="628500" cy="6285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4200"/>
              <a:buNone/>
              <a:defRPr sz="2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66" name="Google Shape;66;p13"/>
          <p:cNvSpPr txBox="1">
            <a:spLocks noGrp="1"/>
          </p:cNvSpPr>
          <p:nvPr>
            <p:ph type="subTitle" idx="7"/>
          </p:nvPr>
        </p:nvSpPr>
        <p:spPr>
          <a:xfrm>
            <a:off x="2920475" y="3626875"/>
            <a:ext cx="27822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atin typeface="Exo"/>
                <a:ea typeface="Exo"/>
                <a:cs typeface="Exo"/>
                <a:sym typeface="Exo"/>
              </a:defRPr>
            </a:lvl1pPr>
            <a:lvl2pPr lvl="1" algn="ctr" rtl="0">
              <a:spcBef>
                <a:spcPts val="0"/>
              </a:spcBef>
              <a:spcAft>
                <a:spcPts val="0"/>
              </a:spcAft>
              <a:buNone/>
              <a:defRPr b="1">
                <a:latin typeface="Exo"/>
                <a:ea typeface="Exo"/>
                <a:cs typeface="Exo"/>
                <a:sym typeface="Exo"/>
              </a:defRPr>
            </a:lvl2pPr>
            <a:lvl3pPr lvl="2" algn="ctr" rtl="0">
              <a:spcBef>
                <a:spcPts val="0"/>
              </a:spcBef>
              <a:spcAft>
                <a:spcPts val="0"/>
              </a:spcAft>
              <a:buNone/>
              <a:defRPr b="1">
                <a:latin typeface="Exo"/>
                <a:ea typeface="Exo"/>
                <a:cs typeface="Exo"/>
                <a:sym typeface="Exo"/>
              </a:defRPr>
            </a:lvl3pPr>
            <a:lvl4pPr lvl="3" algn="ctr" rtl="0">
              <a:spcBef>
                <a:spcPts val="0"/>
              </a:spcBef>
              <a:spcAft>
                <a:spcPts val="0"/>
              </a:spcAft>
              <a:buNone/>
              <a:defRPr b="1">
                <a:latin typeface="Exo"/>
                <a:ea typeface="Exo"/>
                <a:cs typeface="Exo"/>
                <a:sym typeface="Exo"/>
              </a:defRPr>
            </a:lvl4pPr>
            <a:lvl5pPr lvl="4" algn="ctr" rtl="0">
              <a:spcBef>
                <a:spcPts val="0"/>
              </a:spcBef>
              <a:spcAft>
                <a:spcPts val="0"/>
              </a:spcAft>
              <a:buNone/>
              <a:defRPr b="1">
                <a:latin typeface="Exo"/>
                <a:ea typeface="Exo"/>
                <a:cs typeface="Exo"/>
                <a:sym typeface="Exo"/>
              </a:defRPr>
            </a:lvl5pPr>
            <a:lvl6pPr lvl="5" algn="ctr" rtl="0">
              <a:spcBef>
                <a:spcPts val="0"/>
              </a:spcBef>
              <a:spcAft>
                <a:spcPts val="0"/>
              </a:spcAft>
              <a:buNone/>
              <a:defRPr b="1">
                <a:latin typeface="Exo"/>
                <a:ea typeface="Exo"/>
                <a:cs typeface="Exo"/>
                <a:sym typeface="Exo"/>
              </a:defRPr>
            </a:lvl6pPr>
            <a:lvl7pPr lvl="6" algn="ctr" rtl="0">
              <a:spcBef>
                <a:spcPts val="0"/>
              </a:spcBef>
              <a:spcAft>
                <a:spcPts val="0"/>
              </a:spcAft>
              <a:buNone/>
              <a:defRPr b="1">
                <a:latin typeface="Exo"/>
                <a:ea typeface="Exo"/>
                <a:cs typeface="Exo"/>
                <a:sym typeface="Exo"/>
              </a:defRPr>
            </a:lvl7pPr>
            <a:lvl8pPr lvl="7" algn="ctr" rtl="0">
              <a:spcBef>
                <a:spcPts val="0"/>
              </a:spcBef>
              <a:spcAft>
                <a:spcPts val="0"/>
              </a:spcAft>
              <a:buNone/>
              <a:defRPr b="1">
                <a:latin typeface="Exo"/>
                <a:ea typeface="Exo"/>
                <a:cs typeface="Exo"/>
                <a:sym typeface="Exo"/>
              </a:defRPr>
            </a:lvl8pPr>
            <a:lvl9pPr lvl="8" algn="ctr" rtl="0">
              <a:spcBef>
                <a:spcPts val="0"/>
              </a:spcBef>
              <a:spcAft>
                <a:spcPts val="0"/>
              </a:spcAft>
              <a:buNone/>
              <a:defRPr b="1">
                <a:latin typeface="Exo"/>
                <a:ea typeface="Exo"/>
                <a:cs typeface="Exo"/>
                <a:sym typeface="Exo"/>
              </a:defRPr>
            </a:lvl9pPr>
          </a:lstStyle>
          <a:p>
            <a:endParaRPr/>
          </a:p>
        </p:txBody>
      </p:sp>
      <p:sp>
        <p:nvSpPr>
          <p:cNvPr id="67" name="Google Shape;67;p13"/>
          <p:cNvSpPr txBox="1">
            <a:spLocks noGrp="1"/>
          </p:cNvSpPr>
          <p:nvPr>
            <p:ph type="subTitle" idx="8"/>
          </p:nvPr>
        </p:nvSpPr>
        <p:spPr>
          <a:xfrm>
            <a:off x="3028025" y="3883075"/>
            <a:ext cx="2567100" cy="723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68" name="Google Shape;68;p13"/>
          <p:cNvSpPr txBox="1">
            <a:spLocks noGrp="1"/>
          </p:cNvSpPr>
          <p:nvPr>
            <p:ph type="title" idx="9" hasCustomPrompt="1"/>
          </p:nvPr>
        </p:nvSpPr>
        <p:spPr>
          <a:xfrm>
            <a:off x="7092875" y="2956225"/>
            <a:ext cx="628500" cy="628500"/>
          </a:xfrm>
          <a:prstGeom prst="rect">
            <a:avLst/>
          </a:prstGeom>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R="0" lvl="0" rtl="0">
              <a:spcBef>
                <a:spcPts val="0"/>
              </a:spcBef>
              <a:spcAft>
                <a:spcPts val="0"/>
              </a:spcAft>
              <a:buSzPts val="4200"/>
              <a:buNone/>
              <a:defRPr sz="2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r>
              <a:t>xx%</a:t>
            </a:r>
          </a:p>
        </p:txBody>
      </p:sp>
      <p:sp>
        <p:nvSpPr>
          <p:cNvPr id="69" name="Google Shape;69;p13"/>
          <p:cNvSpPr txBox="1">
            <a:spLocks noGrp="1"/>
          </p:cNvSpPr>
          <p:nvPr>
            <p:ph type="subTitle" idx="13"/>
          </p:nvPr>
        </p:nvSpPr>
        <p:spPr>
          <a:xfrm>
            <a:off x="6016025" y="3626875"/>
            <a:ext cx="27822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b="1">
                <a:latin typeface="Exo"/>
                <a:ea typeface="Exo"/>
                <a:cs typeface="Exo"/>
                <a:sym typeface="Exo"/>
              </a:defRPr>
            </a:lvl1pPr>
            <a:lvl2pPr lvl="1" algn="ctr" rtl="0">
              <a:spcBef>
                <a:spcPts val="0"/>
              </a:spcBef>
              <a:spcAft>
                <a:spcPts val="0"/>
              </a:spcAft>
              <a:buNone/>
              <a:defRPr b="1">
                <a:latin typeface="Exo"/>
                <a:ea typeface="Exo"/>
                <a:cs typeface="Exo"/>
                <a:sym typeface="Exo"/>
              </a:defRPr>
            </a:lvl2pPr>
            <a:lvl3pPr lvl="2" algn="ctr" rtl="0">
              <a:spcBef>
                <a:spcPts val="0"/>
              </a:spcBef>
              <a:spcAft>
                <a:spcPts val="0"/>
              </a:spcAft>
              <a:buNone/>
              <a:defRPr b="1">
                <a:latin typeface="Exo"/>
                <a:ea typeface="Exo"/>
                <a:cs typeface="Exo"/>
                <a:sym typeface="Exo"/>
              </a:defRPr>
            </a:lvl3pPr>
            <a:lvl4pPr lvl="3" algn="ctr" rtl="0">
              <a:spcBef>
                <a:spcPts val="0"/>
              </a:spcBef>
              <a:spcAft>
                <a:spcPts val="0"/>
              </a:spcAft>
              <a:buNone/>
              <a:defRPr b="1">
                <a:latin typeface="Exo"/>
                <a:ea typeface="Exo"/>
                <a:cs typeface="Exo"/>
                <a:sym typeface="Exo"/>
              </a:defRPr>
            </a:lvl4pPr>
            <a:lvl5pPr lvl="4" algn="ctr" rtl="0">
              <a:spcBef>
                <a:spcPts val="0"/>
              </a:spcBef>
              <a:spcAft>
                <a:spcPts val="0"/>
              </a:spcAft>
              <a:buNone/>
              <a:defRPr b="1">
                <a:latin typeface="Exo"/>
                <a:ea typeface="Exo"/>
                <a:cs typeface="Exo"/>
                <a:sym typeface="Exo"/>
              </a:defRPr>
            </a:lvl5pPr>
            <a:lvl6pPr lvl="5" algn="ctr" rtl="0">
              <a:spcBef>
                <a:spcPts val="0"/>
              </a:spcBef>
              <a:spcAft>
                <a:spcPts val="0"/>
              </a:spcAft>
              <a:buNone/>
              <a:defRPr b="1">
                <a:latin typeface="Exo"/>
                <a:ea typeface="Exo"/>
                <a:cs typeface="Exo"/>
                <a:sym typeface="Exo"/>
              </a:defRPr>
            </a:lvl6pPr>
            <a:lvl7pPr lvl="6" algn="ctr" rtl="0">
              <a:spcBef>
                <a:spcPts val="0"/>
              </a:spcBef>
              <a:spcAft>
                <a:spcPts val="0"/>
              </a:spcAft>
              <a:buNone/>
              <a:defRPr b="1">
                <a:latin typeface="Exo"/>
                <a:ea typeface="Exo"/>
                <a:cs typeface="Exo"/>
                <a:sym typeface="Exo"/>
              </a:defRPr>
            </a:lvl7pPr>
            <a:lvl8pPr lvl="7" algn="ctr" rtl="0">
              <a:spcBef>
                <a:spcPts val="0"/>
              </a:spcBef>
              <a:spcAft>
                <a:spcPts val="0"/>
              </a:spcAft>
              <a:buNone/>
              <a:defRPr b="1">
                <a:latin typeface="Exo"/>
                <a:ea typeface="Exo"/>
                <a:cs typeface="Exo"/>
                <a:sym typeface="Exo"/>
              </a:defRPr>
            </a:lvl8pPr>
            <a:lvl9pPr lvl="8" algn="ctr" rtl="0">
              <a:spcBef>
                <a:spcPts val="0"/>
              </a:spcBef>
              <a:spcAft>
                <a:spcPts val="0"/>
              </a:spcAft>
              <a:buNone/>
              <a:defRPr b="1">
                <a:latin typeface="Exo"/>
                <a:ea typeface="Exo"/>
                <a:cs typeface="Exo"/>
                <a:sym typeface="Exo"/>
              </a:defRPr>
            </a:lvl9pPr>
          </a:lstStyle>
          <a:p>
            <a:endParaRPr/>
          </a:p>
        </p:txBody>
      </p:sp>
      <p:sp>
        <p:nvSpPr>
          <p:cNvPr id="70" name="Google Shape;70;p13"/>
          <p:cNvSpPr txBox="1">
            <a:spLocks noGrp="1"/>
          </p:cNvSpPr>
          <p:nvPr>
            <p:ph type="subTitle" idx="14"/>
          </p:nvPr>
        </p:nvSpPr>
        <p:spPr>
          <a:xfrm>
            <a:off x="6123575" y="3883075"/>
            <a:ext cx="25671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71" name="Google Shape;71;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72" name="Google Shape;72;p13"/>
          <p:cNvSpPr txBox="1">
            <a:spLocks noGrp="1"/>
          </p:cNvSpPr>
          <p:nvPr>
            <p:ph type="sldNum" idx="12"/>
          </p:nvPr>
        </p:nvSpPr>
        <p:spPr>
          <a:xfrm>
            <a:off x="239459" y="4637701"/>
            <a:ext cx="237600" cy="210300"/>
          </a:xfrm>
          <a:prstGeom prst="rect">
            <a:avLst/>
          </a:prstGeom>
          <a:noFill/>
          <a:ln>
            <a:noFill/>
          </a:ln>
        </p:spPr>
        <p:txBody>
          <a:bodyPr spcFirstLastPara="1" wrap="square" lIns="0" tIns="91425" rIns="0" bIns="91425" anchor="ctr" anchorCtr="0">
            <a:noAutofit/>
          </a:bodyPr>
          <a:lstStyle>
            <a:lvl1pPr lvl="0" algn="ctr" rtl="0">
              <a:buNone/>
              <a:defRPr sz="1200">
                <a:solidFill>
                  <a:schemeClr val="dk1"/>
                </a:solidFill>
                <a:latin typeface="Exo Thin"/>
                <a:ea typeface="Exo Thin"/>
                <a:cs typeface="Exo Thin"/>
                <a:sym typeface="Exo Thin"/>
              </a:defRPr>
            </a:lvl1pPr>
            <a:lvl2pPr lvl="1" algn="ctr" rtl="0">
              <a:buNone/>
              <a:defRPr sz="1200">
                <a:solidFill>
                  <a:schemeClr val="dk1"/>
                </a:solidFill>
                <a:latin typeface="Exo Thin"/>
                <a:ea typeface="Exo Thin"/>
                <a:cs typeface="Exo Thin"/>
                <a:sym typeface="Exo Thin"/>
              </a:defRPr>
            </a:lvl2pPr>
            <a:lvl3pPr lvl="2" algn="ctr" rtl="0">
              <a:buNone/>
              <a:defRPr sz="1200">
                <a:solidFill>
                  <a:schemeClr val="dk1"/>
                </a:solidFill>
                <a:latin typeface="Exo Thin"/>
                <a:ea typeface="Exo Thin"/>
                <a:cs typeface="Exo Thin"/>
                <a:sym typeface="Exo Thin"/>
              </a:defRPr>
            </a:lvl3pPr>
            <a:lvl4pPr lvl="3" algn="ctr" rtl="0">
              <a:buNone/>
              <a:defRPr sz="1200">
                <a:solidFill>
                  <a:schemeClr val="dk1"/>
                </a:solidFill>
                <a:latin typeface="Exo Thin"/>
                <a:ea typeface="Exo Thin"/>
                <a:cs typeface="Exo Thin"/>
                <a:sym typeface="Exo Thin"/>
              </a:defRPr>
            </a:lvl4pPr>
            <a:lvl5pPr lvl="4" algn="ctr" rtl="0">
              <a:buNone/>
              <a:defRPr sz="1200">
                <a:solidFill>
                  <a:schemeClr val="dk1"/>
                </a:solidFill>
                <a:latin typeface="Exo Thin"/>
                <a:ea typeface="Exo Thin"/>
                <a:cs typeface="Exo Thin"/>
                <a:sym typeface="Exo Thin"/>
              </a:defRPr>
            </a:lvl5pPr>
            <a:lvl6pPr lvl="5" algn="ctr" rtl="0">
              <a:buNone/>
              <a:defRPr sz="1200">
                <a:solidFill>
                  <a:schemeClr val="dk1"/>
                </a:solidFill>
                <a:latin typeface="Exo Thin"/>
                <a:ea typeface="Exo Thin"/>
                <a:cs typeface="Exo Thin"/>
                <a:sym typeface="Exo Thin"/>
              </a:defRPr>
            </a:lvl6pPr>
            <a:lvl7pPr lvl="6" algn="ctr" rtl="0">
              <a:buNone/>
              <a:defRPr sz="1200">
                <a:solidFill>
                  <a:schemeClr val="dk1"/>
                </a:solidFill>
                <a:latin typeface="Exo Thin"/>
                <a:ea typeface="Exo Thin"/>
                <a:cs typeface="Exo Thin"/>
                <a:sym typeface="Exo Thin"/>
              </a:defRPr>
            </a:lvl7pPr>
            <a:lvl8pPr lvl="7" algn="ctr" rtl="0">
              <a:buNone/>
              <a:defRPr sz="1200">
                <a:solidFill>
                  <a:schemeClr val="dk1"/>
                </a:solidFill>
                <a:latin typeface="Exo Thin"/>
                <a:ea typeface="Exo Thin"/>
                <a:cs typeface="Exo Thin"/>
                <a:sym typeface="Exo Thin"/>
              </a:defRPr>
            </a:lvl8pPr>
            <a:lvl9pPr lvl="8" algn="ctr" rtl="0">
              <a:buNone/>
              <a:defRPr sz="1200">
                <a:solidFill>
                  <a:schemeClr val="dk1"/>
                </a:solidFill>
                <a:latin typeface="Exo Thin"/>
                <a:ea typeface="Exo Thin"/>
                <a:cs typeface="Exo Thin"/>
                <a:sym typeface="Exo Thin"/>
              </a:defRPr>
            </a:lvl9pPr>
          </a:lstStyle>
          <a:p>
            <a:pPr marL="0" lvl="0" indent="0" algn="ctr" rtl="0">
              <a:spcBef>
                <a:spcPts val="0"/>
              </a:spcBef>
              <a:spcAft>
                <a:spcPts val="0"/>
              </a:spcAft>
              <a:buNone/>
            </a:pPr>
            <a:fld id="{00000000-1234-1234-1234-123412341234}" type="slidenum">
              <a:rPr lang="en"/>
              <a:t>‹#›</a:t>
            </a:fld>
            <a:endParaRPr/>
          </a:p>
        </p:txBody>
      </p:sp>
      <p:cxnSp>
        <p:nvCxnSpPr>
          <p:cNvPr id="73" name="Google Shape;73;p13"/>
          <p:cNvCxnSpPr/>
          <p:nvPr/>
        </p:nvCxnSpPr>
        <p:spPr>
          <a:xfrm>
            <a:off x="-13125" y="4742850"/>
            <a:ext cx="2400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1">
  <p:cSld name="CUSTOM_1">
    <p:spTree>
      <p:nvGrpSpPr>
        <p:cNvPr id="1" name="Shape 79"/>
        <p:cNvGrpSpPr/>
        <p:nvPr/>
      </p:nvGrpSpPr>
      <p:grpSpPr>
        <a:xfrm>
          <a:off x="0" y="0"/>
          <a:ext cx="0" cy="0"/>
          <a:chOff x="0" y="0"/>
          <a:chExt cx="0" cy="0"/>
        </a:xfrm>
      </p:grpSpPr>
      <p:sp>
        <p:nvSpPr>
          <p:cNvPr id="80" name="Google Shape;80;p15"/>
          <p:cNvSpPr txBox="1">
            <a:spLocks noGrp="1"/>
          </p:cNvSpPr>
          <p:nvPr>
            <p:ph type="subTitle" idx="1"/>
          </p:nvPr>
        </p:nvSpPr>
        <p:spPr>
          <a:xfrm>
            <a:off x="713225" y="2952500"/>
            <a:ext cx="22617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Exo"/>
                <a:ea typeface="Exo"/>
                <a:cs typeface="Exo"/>
                <a:sym typeface="Exo"/>
              </a:defRPr>
            </a:lvl1pPr>
            <a:lvl2pPr lvl="1" algn="ctr" rtl="0">
              <a:spcBef>
                <a:spcPts val="0"/>
              </a:spcBef>
              <a:spcAft>
                <a:spcPts val="0"/>
              </a:spcAft>
              <a:buNone/>
              <a:defRPr sz="2000" b="1">
                <a:latin typeface="Exo"/>
                <a:ea typeface="Exo"/>
                <a:cs typeface="Exo"/>
                <a:sym typeface="Exo"/>
              </a:defRPr>
            </a:lvl2pPr>
            <a:lvl3pPr lvl="2" algn="ctr" rtl="0">
              <a:spcBef>
                <a:spcPts val="0"/>
              </a:spcBef>
              <a:spcAft>
                <a:spcPts val="0"/>
              </a:spcAft>
              <a:buNone/>
              <a:defRPr sz="2000" b="1">
                <a:latin typeface="Exo"/>
                <a:ea typeface="Exo"/>
                <a:cs typeface="Exo"/>
                <a:sym typeface="Exo"/>
              </a:defRPr>
            </a:lvl3pPr>
            <a:lvl4pPr lvl="3" algn="ctr" rtl="0">
              <a:spcBef>
                <a:spcPts val="0"/>
              </a:spcBef>
              <a:spcAft>
                <a:spcPts val="0"/>
              </a:spcAft>
              <a:buNone/>
              <a:defRPr sz="2000" b="1">
                <a:latin typeface="Exo"/>
                <a:ea typeface="Exo"/>
                <a:cs typeface="Exo"/>
                <a:sym typeface="Exo"/>
              </a:defRPr>
            </a:lvl4pPr>
            <a:lvl5pPr lvl="4" algn="ctr" rtl="0">
              <a:spcBef>
                <a:spcPts val="0"/>
              </a:spcBef>
              <a:spcAft>
                <a:spcPts val="0"/>
              </a:spcAft>
              <a:buNone/>
              <a:defRPr sz="2000" b="1">
                <a:latin typeface="Exo"/>
                <a:ea typeface="Exo"/>
                <a:cs typeface="Exo"/>
                <a:sym typeface="Exo"/>
              </a:defRPr>
            </a:lvl5pPr>
            <a:lvl6pPr lvl="5" algn="ctr" rtl="0">
              <a:spcBef>
                <a:spcPts val="0"/>
              </a:spcBef>
              <a:spcAft>
                <a:spcPts val="0"/>
              </a:spcAft>
              <a:buNone/>
              <a:defRPr sz="2000" b="1">
                <a:latin typeface="Exo"/>
                <a:ea typeface="Exo"/>
                <a:cs typeface="Exo"/>
                <a:sym typeface="Exo"/>
              </a:defRPr>
            </a:lvl6pPr>
            <a:lvl7pPr lvl="6" algn="ctr" rtl="0">
              <a:spcBef>
                <a:spcPts val="0"/>
              </a:spcBef>
              <a:spcAft>
                <a:spcPts val="0"/>
              </a:spcAft>
              <a:buNone/>
              <a:defRPr sz="2000" b="1">
                <a:latin typeface="Exo"/>
                <a:ea typeface="Exo"/>
                <a:cs typeface="Exo"/>
                <a:sym typeface="Exo"/>
              </a:defRPr>
            </a:lvl7pPr>
            <a:lvl8pPr lvl="7" algn="ctr" rtl="0">
              <a:spcBef>
                <a:spcPts val="0"/>
              </a:spcBef>
              <a:spcAft>
                <a:spcPts val="0"/>
              </a:spcAft>
              <a:buNone/>
              <a:defRPr sz="2000" b="1">
                <a:latin typeface="Exo"/>
                <a:ea typeface="Exo"/>
                <a:cs typeface="Exo"/>
                <a:sym typeface="Exo"/>
              </a:defRPr>
            </a:lvl8pPr>
            <a:lvl9pPr lvl="8" algn="ctr" rtl="0">
              <a:spcBef>
                <a:spcPts val="0"/>
              </a:spcBef>
              <a:spcAft>
                <a:spcPts val="0"/>
              </a:spcAft>
              <a:buNone/>
              <a:defRPr sz="2000" b="1">
                <a:latin typeface="Exo"/>
                <a:ea typeface="Exo"/>
                <a:cs typeface="Exo"/>
                <a:sym typeface="Exo"/>
              </a:defRPr>
            </a:lvl9pPr>
          </a:lstStyle>
          <a:p>
            <a:endParaRPr/>
          </a:p>
        </p:txBody>
      </p:sp>
      <p:sp>
        <p:nvSpPr>
          <p:cNvPr id="81" name="Google Shape;81;p15"/>
          <p:cNvSpPr txBox="1">
            <a:spLocks noGrp="1"/>
          </p:cNvSpPr>
          <p:nvPr>
            <p:ph type="subTitle" idx="2"/>
          </p:nvPr>
        </p:nvSpPr>
        <p:spPr>
          <a:xfrm>
            <a:off x="713225" y="320870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2" name="Google Shape;82;p15"/>
          <p:cNvSpPr txBox="1">
            <a:spLocks noGrp="1"/>
          </p:cNvSpPr>
          <p:nvPr>
            <p:ph type="subTitle" idx="3"/>
          </p:nvPr>
        </p:nvSpPr>
        <p:spPr>
          <a:xfrm>
            <a:off x="3441150" y="2952500"/>
            <a:ext cx="22617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Exo"/>
                <a:ea typeface="Exo"/>
                <a:cs typeface="Exo"/>
                <a:sym typeface="Exo"/>
              </a:defRPr>
            </a:lvl1pPr>
            <a:lvl2pPr lvl="1" algn="ctr" rtl="0">
              <a:spcBef>
                <a:spcPts val="0"/>
              </a:spcBef>
              <a:spcAft>
                <a:spcPts val="0"/>
              </a:spcAft>
              <a:buNone/>
              <a:defRPr sz="2000" b="1">
                <a:latin typeface="Exo"/>
                <a:ea typeface="Exo"/>
                <a:cs typeface="Exo"/>
                <a:sym typeface="Exo"/>
              </a:defRPr>
            </a:lvl2pPr>
            <a:lvl3pPr lvl="2" algn="ctr" rtl="0">
              <a:spcBef>
                <a:spcPts val="0"/>
              </a:spcBef>
              <a:spcAft>
                <a:spcPts val="0"/>
              </a:spcAft>
              <a:buNone/>
              <a:defRPr sz="2000" b="1">
                <a:latin typeface="Exo"/>
                <a:ea typeface="Exo"/>
                <a:cs typeface="Exo"/>
                <a:sym typeface="Exo"/>
              </a:defRPr>
            </a:lvl3pPr>
            <a:lvl4pPr lvl="3" algn="ctr" rtl="0">
              <a:spcBef>
                <a:spcPts val="0"/>
              </a:spcBef>
              <a:spcAft>
                <a:spcPts val="0"/>
              </a:spcAft>
              <a:buNone/>
              <a:defRPr sz="2000" b="1">
                <a:latin typeface="Exo"/>
                <a:ea typeface="Exo"/>
                <a:cs typeface="Exo"/>
                <a:sym typeface="Exo"/>
              </a:defRPr>
            </a:lvl4pPr>
            <a:lvl5pPr lvl="4" algn="ctr" rtl="0">
              <a:spcBef>
                <a:spcPts val="0"/>
              </a:spcBef>
              <a:spcAft>
                <a:spcPts val="0"/>
              </a:spcAft>
              <a:buNone/>
              <a:defRPr sz="2000" b="1">
                <a:latin typeface="Exo"/>
                <a:ea typeface="Exo"/>
                <a:cs typeface="Exo"/>
                <a:sym typeface="Exo"/>
              </a:defRPr>
            </a:lvl5pPr>
            <a:lvl6pPr lvl="5" algn="ctr" rtl="0">
              <a:spcBef>
                <a:spcPts val="0"/>
              </a:spcBef>
              <a:spcAft>
                <a:spcPts val="0"/>
              </a:spcAft>
              <a:buNone/>
              <a:defRPr sz="2000" b="1">
                <a:latin typeface="Exo"/>
                <a:ea typeface="Exo"/>
                <a:cs typeface="Exo"/>
                <a:sym typeface="Exo"/>
              </a:defRPr>
            </a:lvl6pPr>
            <a:lvl7pPr lvl="6" algn="ctr" rtl="0">
              <a:spcBef>
                <a:spcPts val="0"/>
              </a:spcBef>
              <a:spcAft>
                <a:spcPts val="0"/>
              </a:spcAft>
              <a:buNone/>
              <a:defRPr sz="2000" b="1">
                <a:latin typeface="Exo"/>
                <a:ea typeface="Exo"/>
                <a:cs typeface="Exo"/>
                <a:sym typeface="Exo"/>
              </a:defRPr>
            </a:lvl7pPr>
            <a:lvl8pPr lvl="7" algn="ctr" rtl="0">
              <a:spcBef>
                <a:spcPts val="0"/>
              </a:spcBef>
              <a:spcAft>
                <a:spcPts val="0"/>
              </a:spcAft>
              <a:buNone/>
              <a:defRPr sz="2000" b="1">
                <a:latin typeface="Exo"/>
                <a:ea typeface="Exo"/>
                <a:cs typeface="Exo"/>
                <a:sym typeface="Exo"/>
              </a:defRPr>
            </a:lvl8pPr>
            <a:lvl9pPr lvl="8" algn="ctr" rtl="0">
              <a:spcBef>
                <a:spcPts val="0"/>
              </a:spcBef>
              <a:spcAft>
                <a:spcPts val="0"/>
              </a:spcAft>
              <a:buNone/>
              <a:defRPr sz="2000" b="1">
                <a:latin typeface="Exo"/>
                <a:ea typeface="Exo"/>
                <a:cs typeface="Exo"/>
                <a:sym typeface="Exo"/>
              </a:defRPr>
            </a:lvl9pPr>
          </a:lstStyle>
          <a:p>
            <a:endParaRPr/>
          </a:p>
        </p:txBody>
      </p:sp>
      <p:sp>
        <p:nvSpPr>
          <p:cNvPr id="83" name="Google Shape;83;p15"/>
          <p:cNvSpPr txBox="1">
            <a:spLocks noGrp="1"/>
          </p:cNvSpPr>
          <p:nvPr>
            <p:ph type="subTitle" idx="4"/>
          </p:nvPr>
        </p:nvSpPr>
        <p:spPr>
          <a:xfrm>
            <a:off x="3441150" y="320870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4" name="Google Shape;84;p15"/>
          <p:cNvSpPr txBox="1">
            <a:spLocks noGrp="1"/>
          </p:cNvSpPr>
          <p:nvPr>
            <p:ph type="subTitle" idx="5"/>
          </p:nvPr>
        </p:nvSpPr>
        <p:spPr>
          <a:xfrm>
            <a:off x="6169050" y="2952500"/>
            <a:ext cx="2261700" cy="3324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Exo"/>
                <a:ea typeface="Exo"/>
                <a:cs typeface="Exo"/>
                <a:sym typeface="Exo"/>
              </a:defRPr>
            </a:lvl1pPr>
            <a:lvl2pPr lvl="1" algn="ctr" rtl="0">
              <a:spcBef>
                <a:spcPts val="0"/>
              </a:spcBef>
              <a:spcAft>
                <a:spcPts val="0"/>
              </a:spcAft>
              <a:buNone/>
              <a:defRPr sz="2000" b="1">
                <a:latin typeface="Exo"/>
                <a:ea typeface="Exo"/>
                <a:cs typeface="Exo"/>
                <a:sym typeface="Exo"/>
              </a:defRPr>
            </a:lvl2pPr>
            <a:lvl3pPr lvl="2" algn="ctr" rtl="0">
              <a:spcBef>
                <a:spcPts val="0"/>
              </a:spcBef>
              <a:spcAft>
                <a:spcPts val="0"/>
              </a:spcAft>
              <a:buNone/>
              <a:defRPr sz="2000" b="1">
                <a:latin typeface="Exo"/>
                <a:ea typeface="Exo"/>
                <a:cs typeface="Exo"/>
                <a:sym typeface="Exo"/>
              </a:defRPr>
            </a:lvl3pPr>
            <a:lvl4pPr lvl="3" algn="ctr" rtl="0">
              <a:spcBef>
                <a:spcPts val="0"/>
              </a:spcBef>
              <a:spcAft>
                <a:spcPts val="0"/>
              </a:spcAft>
              <a:buNone/>
              <a:defRPr sz="2000" b="1">
                <a:latin typeface="Exo"/>
                <a:ea typeface="Exo"/>
                <a:cs typeface="Exo"/>
                <a:sym typeface="Exo"/>
              </a:defRPr>
            </a:lvl4pPr>
            <a:lvl5pPr lvl="4" algn="ctr" rtl="0">
              <a:spcBef>
                <a:spcPts val="0"/>
              </a:spcBef>
              <a:spcAft>
                <a:spcPts val="0"/>
              </a:spcAft>
              <a:buNone/>
              <a:defRPr sz="2000" b="1">
                <a:latin typeface="Exo"/>
                <a:ea typeface="Exo"/>
                <a:cs typeface="Exo"/>
                <a:sym typeface="Exo"/>
              </a:defRPr>
            </a:lvl5pPr>
            <a:lvl6pPr lvl="5" algn="ctr" rtl="0">
              <a:spcBef>
                <a:spcPts val="0"/>
              </a:spcBef>
              <a:spcAft>
                <a:spcPts val="0"/>
              </a:spcAft>
              <a:buNone/>
              <a:defRPr sz="2000" b="1">
                <a:latin typeface="Exo"/>
                <a:ea typeface="Exo"/>
                <a:cs typeface="Exo"/>
                <a:sym typeface="Exo"/>
              </a:defRPr>
            </a:lvl6pPr>
            <a:lvl7pPr lvl="6" algn="ctr" rtl="0">
              <a:spcBef>
                <a:spcPts val="0"/>
              </a:spcBef>
              <a:spcAft>
                <a:spcPts val="0"/>
              </a:spcAft>
              <a:buNone/>
              <a:defRPr sz="2000" b="1">
                <a:latin typeface="Exo"/>
                <a:ea typeface="Exo"/>
                <a:cs typeface="Exo"/>
                <a:sym typeface="Exo"/>
              </a:defRPr>
            </a:lvl7pPr>
            <a:lvl8pPr lvl="7" algn="ctr" rtl="0">
              <a:spcBef>
                <a:spcPts val="0"/>
              </a:spcBef>
              <a:spcAft>
                <a:spcPts val="0"/>
              </a:spcAft>
              <a:buNone/>
              <a:defRPr sz="2000" b="1">
                <a:latin typeface="Exo"/>
                <a:ea typeface="Exo"/>
                <a:cs typeface="Exo"/>
                <a:sym typeface="Exo"/>
              </a:defRPr>
            </a:lvl8pPr>
            <a:lvl9pPr lvl="8" algn="ctr" rtl="0">
              <a:spcBef>
                <a:spcPts val="0"/>
              </a:spcBef>
              <a:spcAft>
                <a:spcPts val="0"/>
              </a:spcAft>
              <a:buNone/>
              <a:defRPr sz="2000" b="1">
                <a:latin typeface="Exo"/>
                <a:ea typeface="Exo"/>
                <a:cs typeface="Exo"/>
                <a:sym typeface="Exo"/>
              </a:defRPr>
            </a:lvl9pPr>
          </a:lstStyle>
          <a:p>
            <a:endParaRPr/>
          </a:p>
        </p:txBody>
      </p:sp>
      <p:sp>
        <p:nvSpPr>
          <p:cNvPr id="85" name="Google Shape;85;p15"/>
          <p:cNvSpPr txBox="1">
            <a:spLocks noGrp="1"/>
          </p:cNvSpPr>
          <p:nvPr>
            <p:ph type="subTitle" idx="6"/>
          </p:nvPr>
        </p:nvSpPr>
        <p:spPr>
          <a:xfrm>
            <a:off x="6169050" y="320870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86" name="Google Shape;86;p15"/>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87" name="Google Shape;87;p15"/>
          <p:cNvSpPr txBox="1">
            <a:spLocks noGrp="1"/>
          </p:cNvSpPr>
          <p:nvPr>
            <p:ph type="sldNum" idx="12"/>
          </p:nvPr>
        </p:nvSpPr>
        <p:spPr>
          <a:xfrm>
            <a:off x="239459" y="4637701"/>
            <a:ext cx="237600" cy="210300"/>
          </a:xfrm>
          <a:prstGeom prst="rect">
            <a:avLst/>
          </a:prstGeom>
          <a:noFill/>
          <a:ln>
            <a:noFill/>
          </a:ln>
        </p:spPr>
        <p:txBody>
          <a:bodyPr spcFirstLastPara="1" wrap="square" lIns="0" tIns="91425" rIns="0" bIns="91425" anchor="ctr" anchorCtr="0">
            <a:noAutofit/>
          </a:bodyPr>
          <a:lstStyle>
            <a:lvl1pPr lvl="0" algn="ctr" rtl="0">
              <a:buNone/>
              <a:defRPr sz="1200">
                <a:solidFill>
                  <a:schemeClr val="dk1"/>
                </a:solidFill>
                <a:latin typeface="Exo Thin"/>
                <a:ea typeface="Exo Thin"/>
                <a:cs typeface="Exo Thin"/>
                <a:sym typeface="Exo Thin"/>
              </a:defRPr>
            </a:lvl1pPr>
            <a:lvl2pPr lvl="1" algn="ctr" rtl="0">
              <a:buNone/>
              <a:defRPr sz="1200">
                <a:solidFill>
                  <a:schemeClr val="dk1"/>
                </a:solidFill>
                <a:latin typeface="Exo Thin"/>
                <a:ea typeface="Exo Thin"/>
                <a:cs typeface="Exo Thin"/>
                <a:sym typeface="Exo Thin"/>
              </a:defRPr>
            </a:lvl2pPr>
            <a:lvl3pPr lvl="2" algn="ctr" rtl="0">
              <a:buNone/>
              <a:defRPr sz="1200">
                <a:solidFill>
                  <a:schemeClr val="dk1"/>
                </a:solidFill>
                <a:latin typeface="Exo Thin"/>
                <a:ea typeface="Exo Thin"/>
                <a:cs typeface="Exo Thin"/>
                <a:sym typeface="Exo Thin"/>
              </a:defRPr>
            </a:lvl3pPr>
            <a:lvl4pPr lvl="3" algn="ctr" rtl="0">
              <a:buNone/>
              <a:defRPr sz="1200">
                <a:solidFill>
                  <a:schemeClr val="dk1"/>
                </a:solidFill>
                <a:latin typeface="Exo Thin"/>
                <a:ea typeface="Exo Thin"/>
                <a:cs typeface="Exo Thin"/>
                <a:sym typeface="Exo Thin"/>
              </a:defRPr>
            </a:lvl4pPr>
            <a:lvl5pPr lvl="4" algn="ctr" rtl="0">
              <a:buNone/>
              <a:defRPr sz="1200">
                <a:solidFill>
                  <a:schemeClr val="dk1"/>
                </a:solidFill>
                <a:latin typeface="Exo Thin"/>
                <a:ea typeface="Exo Thin"/>
                <a:cs typeface="Exo Thin"/>
                <a:sym typeface="Exo Thin"/>
              </a:defRPr>
            </a:lvl5pPr>
            <a:lvl6pPr lvl="5" algn="ctr" rtl="0">
              <a:buNone/>
              <a:defRPr sz="1200">
                <a:solidFill>
                  <a:schemeClr val="dk1"/>
                </a:solidFill>
                <a:latin typeface="Exo Thin"/>
                <a:ea typeface="Exo Thin"/>
                <a:cs typeface="Exo Thin"/>
                <a:sym typeface="Exo Thin"/>
              </a:defRPr>
            </a:lvl6pPr>
            <a:lvl7pPr lvl="6" algn="ctr" rtl="0">
              <a:buNone/>
              <a:defRPr sz="1200">
                <a:solidFill>
                  <a:schemeClr val="dk1"/>
                </a:solidFill>
                <a:latin typeface="Exo Thin"/>
                <a:ea typeface="Exo Thin"/>
                <a:cs typeface="Exo Thin"/>
                <a:sym typeface="Exo Thin"/>
              </a:defRPr>
            </a:lvl7pPr>
            <a:lvl8pPr lvl="7" algn="ctr" rtl="0">
              <a:buNone/>
              <a:defRPr sz="1200">
                <a:solidFill>
                  <a:schemeClr val="dk1"/>
                </a:solidFill>
                <a:latin typeface="Exo Thin"/>
                <a:ea typeface="Exo Thin"/>
                <a:cs typeface="Exo Thin"/>
                <a:sym typeface="Exo Thin"/>
              </a:defRPr>
            </a:lvl8pPr>
            <a:lvl9pPr lvl="8" algn="ctr" rtl="0">
              <a:buNone/>
              <a:defRPr sz="1200">
                <a:solidFill>
                  <a:schemeClr val="dk1"/>
                </a:solidFill>
                <a:latin typeface="Exo Thin"/>
                <a:ea typeface="Exo Thin"/>
                <a:cs typeface="Exo Thin"/>
                <a:sym typeface="Exo Thin"/>
              </a:defRPr>
            </a:lvl9pPr>
          </a:lstStyle>
          <a:p>
            <a:pPr marL="0" lvl="0" indent="0" algn="ctr" rtl="0">
              <a:spcBef>
                <a:spcPts val="0"/>
              </a:spcBef>
              <a:spcAft>
                <a:spcPts val="0"/>
              </a:spcAft>
              <a:buNone/>
            </a:pPr>
            <a:fld id="{00000000-1234-1234-1234-123412341234}" type="slidenum">
              <a:rPr lang="en"/>
              <a:t>‹#›</a:t>
            </a:fld>
            <a:endParaRPr/>
          </a:p>
        </p:txBody>
      </p:sp>
      <p:cxnSp>
        <p:nvCxnSpPr>
          <p:cNvPr id="88" name="Google Shape;88;p15"/>
          <p:cNvCxnSpPr/>
          <p:nvPr/>
        </p:nvCxnSpPr>
        <p:spPr>
          <a:xfrm>
            <a:off x="-13125" y="4742850"/>
            <a:ext cx="2400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1pPr>
            <a:lvl2pPr lvl="1"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2pPr>
            <a:lvl3pPr lvl="2"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3pPr>
            <a:lvl4pPr lvl="3"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4pPr>
            <a:lvl5pPr lvl="4"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5pPr>
            <a:lvl6pPr lvl="5"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6pPr>
            <a:lvl7pPr lvl="6"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7pPr>
            <a:lvl8pPr lvl="7"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8pPr>
            <a:lvl9pPr lvl="8" algn="ctr">
              <a:spcBef>
                <a:spcPts val="0"/>
              </a:spcBef>
              <a:spcAft>
                <a:spcPts val="0"/>
              </a:spcAft>
              <a:buClr>
                <a:schemeClr val="dk1"/>
              </a:buClr>
              <a:buSzPts val="2800"/>
              <a:buFont typeface="Exo"/>
              <a:buNone/>
              <a:defRPr sz="2800" b="1">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762075"/>
            <a:ext cx="7717500" cy="2499900"/>
          </a:xfrm>
          <a:prstGeom prst="rect">
            <a:avLst/>
          </a:prstGeom>
          <a:noFill/>
          <a:ln>
            <a:noFill/>
          </a:ln>
        </p:spPr>
        <p:txBody>
          <a:bodyPr spcFirstLastPara="1" wrap="square" lIns="91425" tIns="91425" rIns="91425" bIns="91425" anchor="ctr" anchorCtr="0">
            <a:noAutofit/>
          </a:bodyPr>
          <a:lstStyle>
            <a:lvl1pPr marL="457200" lvl="0" indent="-342900">
              <a:lnSpc>
                <a:spcPct val="100000"/>
              </a:lnSpc>
              <a:spcBef>
                <a:spcPts val="0"/>
              </a:spcBef>
              <a:spcAft>
                <a:spcPts val="0"/>
              </a:spcAft>
              <a:buClr>
                <a:schemeClr val="dk2"/>
              </a:buClr>
              <a:buSzPts val="1800"/>
              <a:buFont typeface="Hind Madurai"/>
              <a:buChar char="●"/>
              <a:defRPr sz="1800">
                <a:solidFill>
                  <a:schemeClr val="dk2"/>
                </a:solidFill>
                <a:latin typeface="Hind Madurai"/>
                <a:ea typeface="Hind Madurai"/>
                <a:cs typeface="Hind Madurai"/>
                <a:sym typeface="Hind Madurai"/>
              </a:defRPr>
            </a:lvl1pPr>
            <a:lvl2pPr marL="914400" lvl="1"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2pPr>
            <a:lvl3pPr marL="1371600" lvl="2"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3pPr>
            <a:lvl4pPr marL="1828800" lvl="3"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4pPr>
            <a:lvl5pPr marL="2286000" lvl="4"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5pPr>
            <a:lvl6pPr marL="2743200" lvl="5"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6pPr>
            <a:lvl7pPr marL="3200400" lvl="6"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7pPr>
            <a:lvl8pPr marL="3657600" lvl="7"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8pPr>
            <a:lvl9pPr marL="4114800" lvl="8" indent="-317500">
              <a:lnSpc>
                <a:spcPct val="100000"/>
              </a:lnSpc>
              <a:spcBef>
                <a:spcPts val="0"/>
              </a:spcBef>
              <a:spcAft>
                <a:spcPts val="0"/>
              </a:spcAft>
              <a:buClr>
                <a:schemeClr val="dk2"/>
              </a:buClr>
              <a:buSzPts val="1400"/>
              <a:buFont typeface="Hind Madurai"/>
              <a:buChar char="■"/>
              <a:defRPr>
                <a:solidFill>
                  <a:schemeClr val="dk2"/>
                </a:solidFill>
                <a:latin typeface="Hind Madurai"/>
                <a:ea typeface="Hind Madurai"/>
                <a:cs typeface="Hind Madurai"/>
                <a:sym typeface="Hind Madura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7"/>
        <p:cNvGrpSpPr/>
        <p:nvPr/>
      </p:nvGrpSpPr>
      <p:grpSpPr>
        <a:xfrm>
          <a:off x="0" y="0"/>
          <a:ext cx="0" cy="0"/>
          <a:chOff x="0" y="0"/>
          <a:chExt cx="0" cy="0"/>
        </a:xfrm>
      </p:grpSpPr>
      <p:sp>
        <p:nvSpPr>
          <p:cNvPr id="198" name="Google Shape;198;p27"/>
          <p:cNvSpPr txBox="1">
            <a:spLocks noGrp="1"/>
          </p:cNvSpPr>
          <p:nvPr>
            <p:ph type="ctrTitle"/>
          </p:nvPr>
        </p:nvSpPr>
        <p:spPr>
          <a:xfrm>
            <a:off x="-66503" y="1076317"/>
            <a:ext cx="5685905" cy="202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UBER </a:t>
            </a:r>
            <a:br>
              <a:rPr lang="en-US" sz="4000" dirty="0"/>
            </a:br>
            <a:r>
              <a:rPr lang="en-US" sz="4000" dirty="0"/>
              <a:t>SUPPLY-DEMAND GAP</a:t>
            </a:r>
            <a:endParaRPr sz="4000" dirty="0"/>
          </a:p>
        </p:txBody>
      </p:sp>
      <p:sp>
        <p:nvSpPr>
          <p:cNvPr id="199" name="Google Shape;199;p27"/>
          <p:cNvSpPr txBox="1">
            <a:spLocks noGrp="1"/>
          </p:cNvSpPr>
          <p:nvPr>
            <p:ph type="subTitle" idx="1"/>
          </p:nvPr>
        </p:nvSpPr>
        <p:spPr>
          <a:xfrm>
            <a:off x="910100" y="3274583"/>
            <a:ext cx="38589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r>
              <a:rPr lang="en-US" dirty="0" err="1"/>
              <a:t>Giang</a:t>
            </a:r>
            <a:r>
              <a:rPr lang="en-US" dirty="0"/>
              <a:t> </a:t>
            </a:r>
            <a:r>
              <a:rPr lang="en-US" dirty="0" err="1"/>
              <a:t>Nguyễn</a:t>
            </a:r>
            <a:r>
              <a:rPr lang="en-US" dirty="0"/>
              <a:t> - </a:t>
            </a:r>
            <a:endParaRPr dirty="0"/>
          </a:p>
        </p:txBody>
      </p:sp>
      <p:cxnSp>
        <p:nvCxnSpPr>
          <p:cNvPr id="200" name="Google Shape;200;p27"/>
          <p:cNvCxnSpPr/>
          <p:nvPr/>
        </p:nvCxnSpPr>
        <p:spPr>
          <a:xfrm>
            <a:off x="0" y="3104398"/>
            <a:ext cx="45675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10</a:t>
            </a:fld>
            <a:endParaRPr dirty="0"/>
          </a:p>
        </p:txBody>
      </p:sp>
      <p:sp>
        <p:nvSpPr>
          <p:cNvPr id="9" name="object 2">
            <a:extLst>
              <a:ext uri="{FF2B5EF4-FFF2-40B4-BE49-F238E27FC236}">
                <a16:creationId xmlns:a16="http://schemas.microsoft.com/office/drawing/2014/main" id="{025E8F96-AE15-1044-80F9-88D5CE8BC964}"/>
              </a:ext>
            </a:extLst>
          </p:cNvPr>
          <p:cNvSpPr txBox="1">
            <a:spLocks/>
          </p:cNvSpPr>
          <p:nvPr/>
        </p:nvSpPr>
        <p:spPr>
          <a:xfrm>
            <a:off x="94593" y="108283"/>
            <a:ext cx="8037786"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Pick-up Point Analysis </a:t>
            </a:r>
          </a:p>
        </p:txBody>
      </p:sp>
      <p:pic>
        <p:nvPicPr>
          <p:cNvPr id="2" name="Picture 1">
            <a:extLst>
              <a:ext uri="{FF2B5EF4-FFF2-40B4-BE49-F238E27FC236}">
                <a16:creationId xmlns:a16="http://schemas.microsoft.com/office/drawing/2014/main" id="{8168668F-3516-3D4F-BB4C-015FB2CF2152}"/>
              </a:ext>
            </a:extLst>
          </p:cNvPr>
          <p:cNvPicPr>
            <a:picLocks noChangeAspect="1"/>
          </p:cNvPicPr>
          <p:nvPr/>
        </p:nvPicPr>
        <p:blipFill>
          <a:blip r:embed="rId3"/>
          <a:stretch>
            <a:fillRect/>
          </a:stretch>
        </p:blipFill>
        <p:spPr>
          <a:xfrm>
            <a:off x="0" y="483477"/>
            <a:ext cx="4463554" cy="3263325"/>
          </a:xfrm>
          <a:prstGeom prst="rect">
            <a:avLst/>
          </a:prstGeom>
        </p:spPr>
      </p:pic>
      <p:pic>
        <p:nvPicPr>
          <p:cNvPr id="3" name="Picture 2">
            <a:extLst>
              <a:ext uri="{FF2B5EF4-FFF2-40B4-BE49-F238E27FC236}">
                <a16:creationId xmlns:a16="http://schemas.microsoft.com/office/drawing/2014/main" id="{BA46ADD0-E9F4-E34F-B285-C25C2D31E0FB}"/>
              </a:ext>
            </a:extLst>
          </p:cNvPr>
          <p:cNvPicPr>
            <a:picLocks noChangeAspect="1"/>
          </p:cNvPicPr>
          <p:nvPr/>
        </p:nvPicPr>
        <p:blipFill>
          <a:blip r:embed="rId4"/>
          <a:stretch>
            <a:fillRect/>
          </a:stretch>
        </p:blipFill>
        <p:spPr>
          <a:xfrm>
            <a:off x="4463554" y="483477"/>
            <a:ext cx="4572000" cy="3323317"/>
          </a:xfrm>
          <a:prstGeom prst="rect">
            <a:avLst/>
          </a:prstGeom>
        </p:spPr>
      </p:pic>
      <p:sp>
        <p:nvSpPr>
          <p:cNvPr id="6" name="TextBox 5">
            <a:extLst>
              <a:ext uri="{FF2B5EF4-FFF2-40B4-BE49-F238E27FC236}">
                <a16:creationId xmlns:a16="http://schemas.microsoft.com/office/drawing/2014/main" id="{FB61A0F9-1193-F742-A75F-BC9BB6A5A011}"/>
              </a:ext>
            </a:extLst>
          </p:cNvPr>
          <p:cNvSpPr txBox="1"/>
          <p:nvPr/>
        </p:nvSpPr>
        <p:spPr>
          <a:xfrm>
            <a:off x="358259" y="4025610"/>
            <a:ext cx="10079421" cy="612091"/>
          </a:xfrm>
          <a:prstGeom prst="rect">
            <a:avLst/>
          </a:prstGeom>
          <a:noFill/>
        </p:spPr>
        <p:txBody>
          <a:bodyPr wrap="square" rtlCol="0">
            <a:spAutoFit/>
          </a:bodyPr>
          <a:lstStyle/>
          <a:p>
            <a:pPr marL="171450" indent="-171450">
              <a:lnSpc>
                <a:spcPct val="150000"/>
              </a:lnSpc>
              <a:buFontTx/>
              <a:buChar char="-"/>
            </a:pPr>
            <a:r>
              <a:rPr lang="en-US" sz="1200" dirty="0">
                <a:solidFill>
                  <a:schemeClr val="tx1"/>
                </a:solidFill>
                <a:latin typeface=""/>
              </a:rPr>
              <a:t>We see that maximum trips are cancelled from City to airport in the Early Morning session followed by Late Morning Session</a:t>
            </a:r>
          </a:p>
          <a:p>
            <a:pPr marL="171450" indent="-171450">
              <a:lnSpc>
                <a:spcPct val="150000"/>
              </a:lnSpc>
              <a:buFontTx/>
              <a:buChar char="-"/>
            </a:pPr>
            <a:r>
              <a:rPr lang="en-US" sz="1200" dirty="0">
                <a:solidFill>
                  <a:schemeClr val="tx1"/>
                </a:solidFill>
                <a:latin typeface=""/>
              </a:rPr>
              <a:t>We see that maximum number of "No Cars Available" from Airport to city in the Evening session followed by Night Session</a:t>
            </a:r>
          </a:p>
        </p:txBody>
      </p:sp>
    </p:spTree>
    <p:extLst>
      <p:ext uri="{BB962C8B-B14F-4D97-AF65-F5344CB8AC3E}">
        <p14:creationId xmlns:p14="http://schemas.microsoft.com/office/powerpoint/2010/main" val="135269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11</a:t>
            </a:fld>
            <a:endParaRPr dirty="0"/>
          </a:p>
        </p:txBody>
      </p:sp>
      <p:sp>
        <p:nvSpPr>
          <p:cNvPr id="9" name="object 2">
            <a:extLst>
              <a:ext uri="{FF2B5EF4-FFF2-40B4-BE49-F238E27FC236}">
                <a16:creationId xmlns:a16="http://schemas.microsoft.com/office/drawing/2014/main" id="{025E8F96-AE15-1044-80F9-88D5CE8BC964}"/>
              </a:ext>
            </a:extLst>
          </p:cNvPr>
          <p:cNvSpPr txBox="1">
            <a:spLocks/>
          </p:cNvSpPr>
          <p:nvPr/>
        </p:nvSpPr>
        <p:spPr>
          <a:xfrm>
            <a:off x="24352" y="159564"/>
            <a:ext cx="9119648"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Supply – Demand Gap Analysis</a:t>
            </a:r>
          </a:p>
        </p:txBody>
      </p:sp>
      <p:pic>
        <p:nvPicPr>
          <p:cNvPr id="2" name="Picture 1">
            <a:extLst>
              <a:ext uri="{FF2B5EF4-FFF2-40B4-BE49-F238E27FC236}">
                <a16:creationId xmlns:a16="http://schemas.microsoft.com/office/drawing/2014/main" id="{56E1774A-C9D3-8F44-AD9E-2284EC0B00EA}"/>
              </a:ext>
            </a:extLst>
          </p:cNvPr>
          <p:cNvPicPr>
            <a:picLocks noChangeAspect="1"/>
          </p:cNvPicPr>
          <p:nvPr/>
        </p:nvPicPr>
        <p:blipFill>
          <a:blip r:embed="rId3"/>
          <a:stretch>
            <a:fillRect/>
          </a:stretch>
        </p:blipFill>
        <p:spPr>
          <a:xfrm>
            <a:off x="-105102" y="590153"/>
            <a:ext cx="4834758" cy="3265213"/>
          </a:xfrm>
          <a:prstGeom prst="rect">
            <a:avLst/>
          </a:prstGeom>
        </p:spPr>
      </p:pic>
      <p:pic>
        <p:nvPicPr>
          <p:cNvPr id="3" name="Picture 2">
            <a:extLst>
              <a:ext uri="{FF2B5EF4-FFF2-40B4-BE49-F238E27FC236}">
                <a16:creationId xmlns:a16="http://schemas.microsoft.com/office/drawing/2014/main" id="{CD9D03EA-E320-6042-BA88-D7CE4FCCAD21}"/>
              </a:ext>
            </a:extLst>
          </p:cNvPr>
          <p:cNvPicPr>
            <a:picLocks noChangeAspect="1"/>
          </p:cNvPicPr>
          <p:nvPr/>
        </p:nvPicPr>
        <p:blipFill>
          <a:blip r:embed="rId4"/>
          <a:stretch>
            <a:fillRect/>
          </a:stretch>
        </p:blipFill>
        <p:spPr>
          <a:xfrm>
            <a:off x="4626874" y="590153"/>
            <a:ext cx="4517126" cy="3265213"/>
          </a:xfrm>
          <a:prstGeom prst="rect">
            <a:avLst/>
          </a:prstGeom>
        </p:spPr>
      </p:pic>
      <p:sp>
        <p:nvSpPr>
          <p:cNvPr id="6" name="TextBox 5">
            <a:extLst>
              <a:ext uri="{FF2B5EF4-FFF2-40B4-BE49-F238E27FC236}">
                <a16:creationId xmlns:a16="http://schemas.microsoft.com/office/drawing/2014/main" id="{E4A300E2-2305-9B4D-BA42-B6ABF53F469D}"/>
              </a:ext>
            </a:extLst>
          </p:cNvPr>
          <p:cNvSpPr txBox="1"/>
          <p:nvPr/>
        </p:nvSpPr>
        <p:spPr>
          <a:xfrm>
            <a:off x="477059" y="4038759"/>
            <a:ext cx="10079421" cy="612091"/>
          </a:xfrm>
          <a:prstGeom prst="rect">
            <a:avLst/>
          </a:prstGeom>
          <a:noFill/>
        </p:spPr>
        <p:txBody>
          <a:bodyPr wrap="square" rtlCol="0">
            <a:spAutoFit/>
          </a:bodyPr>
          <a:lstStyle/>
          <a:p>
            <a:pPr marL="171450" indent="-171450">
              <a:lnSpc>
                <a:spcPct val="150000"/>
              </a:lnSpc>
              <a:buFontTx/>
              <a:buChar char="-"/>
            </a:pPr>
            <a:r>
              <a:rPr lang="en-US" sz="1200" b="1" dirty="0">
                <a:solidFill>
                  <a:schemeClr val="tx1"/>
                </a:solidFill>
                <a:latin typeface=""/>
              </a:rPr>
              <a:t> The demand is very high in the morning from City to Airport route but the supply is very low</a:t>
            </a:r>
          </a:p>
          <a:p>
            <a:pPr marL="171450" indent="-171450">
              <a:lnSpc>
                <a:spcPct val="150000"/>
              </a:lnSpc>
              <a:buFontTx/>
              <a:buChar char="-"/>
            </a:pPr>
            <a:r>
              <a:rPr lang="en-US" sz="1200" b="1" dirty="0">
                <a:solidFill>
                  <a:schemeClr val="tx1"/>
                </a:solidFill>
                <a:latin typeface=""/>
              </a:rPr>
              <a:t>The demand is very high in the evening in the Airport to City route but the supply is very low</a:t>
            </a:r>
          </a:p>
        </p:txBody>
      </p:sp>
    </p:spTree>
    <p:extLst>
      <p:ext uri="{BB962C8B-B14F-4D97-AF65-F5344CB8AC3E}">
        <p14:creationId xmlns:p14="http://schemas.microsoft.com/office/powerpoint/2010/main" val="31360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12</a:t>
            </a:fld>
            <a:endParaRPr dirty="0"/>
          </a:p>
        </p:txBody>
      </p:sp>
      <p:sp>
        <p:nvSpPr>
          <p:cNvPr id="9" name="object 2">
            <a:extLst>
              <a:ext uri="{FF2B5EF4-FFF2-40B4-BE49-F238E27FC236}">
                <a16:creationId xmlns:a16="http://schemas.microsoft.com/office/drawing/2014/main" id="{025E8F96-AE15-1044-80F9-88D5CE8BC964}"/>
              </a:ext>
            </a:extLst>
          </p:cNvPr>
          <p:cNvSpPr txBox="1">
            <a:spLocks/>
          </p:cNvSpPr>
          <p:nvPr/>
        </p:nvSpPr>
        <p:spPr>
          <a:xfrm>
            <a:off x="24352" y="159564"/>
            <a:ext cx="9119648"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Validate Hypothesis</a:t>
            </a:r>
          </a:p>
        </p:txBody>
      </p:sp>
      <p:sp>
        <p:nvSpPr>
          <p:cNvPr id="6" name="TextBox 5">
            <a:extLst>
              <a:ext uri="{FF2B5EF4-FFF2-40B4-BE49-F238E27FC236}">
                <a16:creationId xmlns:a16="http://schemas.microsoft.com/office/drawing/2014/main" id="{E4A300E2-2305-9B4D-BA42-B6ABF53F469D}"/>
              </a:ext>
            </a:extLst>
          </p:cNvPr>
          <p:cNvSpPr txBox="1"/>
          <p:nvPr/>
        </p:nvSpPr>
        <p:spPr>
          <a:xfrm>
            <a:off x="739818" y="749021"/>
            <a:ext cx="7983769" cy="3936078"/>
          </a:xfrm>
          <a:prstGeom prst="rect">
            <a:avLst/>
          </a:prstGeom>
          <a:noFill/>
        </p:spPr>
        <p:txBody>
          <a:bodyPr wrap="square" rtlCol="0">
            <a:spAutoFit/>
          </a:bodyPr>
          <a:lstStyle/>
          <a:p>
            <a:pPr marL="171450" indent="-171450">
              <a:lnSpc>
                <a:spcPct val="150000"/>
              </a:lnSpc>
              <a:buFontTx/>
              <a:buChar char="-"/>
            </a:pPr>
            <a:r>
              <a:rPr lang="en-US" sz="1200" b="1" dirty="0">
                <a:solidFill>
                  <a:schemeClr val="tx1"/>
                </a:solidFill>
                <a:latin typeface=""/>
              </a:rPr>
              <a:t>For the route from the city to the airport, the gap between demand and supply will be highest in the early morning and late morning(4A.M-12A.M).</a:t>
            </a:r>
            <a:r>
              <a:rPr lang="en-US" sz="1200" dirty="0">
                <a:solidFill>
                  <a:schemeClr val="tx1"/>
                </a:solidFill>
                <a:latin typeface=""/>
              </a:rPr>
              <a:t> </a:t>
            </a:r>
            <a:r>
              <a:rPr lang="en-US" sz="1200" b="1" dirty="0">
                <a:solidFill>
                  <a:schemeClr val="tx1"/>
                </a:solidFill>
                <a:latin typeface=""/>
              </a:rPr>
              <a:t>The reason </a:t>
            </a:r>
            <a:r>
              <a:rPr lang="en-US" sz="1200" dirty="0">
                <a:solidFill>
                  <a:schemeClr val="tx1"/>
                </a:solidFill>
                <a:latin typeface=""/>
              </a:rPr>
              <a:t>is not only because of </a:t>
            </a:r>
            <a:r>
              <a:rPr lang="en-US" sz="1200" b="1" dirty="0">
                <a:solidFill>
                  <a:schemeClr val="tx1"/>
                </a:solidFill>
                <a:latin typeface=""/>
              </a:rPr>
              <a:t>traffic jam </a:t>
            </a:r>
            <a:r>
              <a:rPr lang="en-US" sz="1200" dirty="0">
                <a:solidFill>
                  <a:schemeClr val="tx1"/>
                </a:solidFill>
                <a:latin typeface=""/>
              </a:rPr>
              <a:t>in the city morning so the driver will give priority to the short trips within city but also </a:t>
            </a:r>
            <a:r>
              <a:rPr lang="en-US" sz="1200" b="1" dirty="0">
                <a:solidFill>
                  <a:schemeClr val="tx1"/>
                </a:solidFill>
                <a:latin typeface=""/>
              </a:rPr>
              <a:t>the demand during morning and afternoon hours from the Airport to City is quite low,</a:t>
            </a:r>
            <a:r>
              <a:rPr lang="en-US" sz="1200" dirty="0">
                <a:solidFill>
                  <a:schemeClr val="tx1"/>
                </a:solidFill>
                <a:latin typeface=""/>
              </a:rPr>
              <a:t> which means that a driver who completed a City to Airport route in the morning hours may have to wait a really long time to get a ride back to the City, or he may have to come back without a passenger. Both situations are not idle for drivers, which might be the reason for highest number of "Cancelled" trips in the City to Airport trip in the morning hours</a:t>
            </a:r>
          </a:p>
          <a:p>
            <a:pPr>
              <a:lnSpc>
                <a:spcPct val="150000"/>
              </a:lnSpc>
            </a:pPr>
            <a:endParaRPr lang="en-US" sz="1200" dirty="0">
              <a:solidFill>
                <a:schemeClr val="tx1"/>
              </a:solidFill>
              <a:latin typeface=""/>
            </a:endParaRPr>
          </a:p>
          <a:p>
            <a:pPr marL="171450" indent="-171450">
              <a:lnSpc>
                <a:spcPct val="150000"/>
              </a:lnSpc>
              <a:buFontTx/>
              <a:buChar char="-"/>
            </a:pPr>
            <a:r>
              <a:rPr lang="en-US" sz="1200" b="1" dirty="0">
                <a:solidFill>
                  <a:schemeClr val="tx1"/>
                </a:solidFill>
                <a:latin typeface=""/>
              </a:rPr>
              <a:t>For the route from the airport to the city, the gap between demand and supply will be highest around late evening (5PM-midnight ). </a:t>
            </a:r>
            <a:r>
              <a:rPr lang="en-US" sz="1200" dirty="0">
                <a:solidFill>
                  <a:schemeClr val="tx1"/>
                </a:solidFill>
                <a:latin typeface=""/>
              </a:rPr>
              <a:t>The reason is because of the limited supply of drivers, not only </a:t>
            </a:r>
            <a:r>
              <a:rPr lang="en-US" sz="1200" b="1" dirty="0">
                <a:solidFill>
                  <a:schemeClr val="tx1"/>
                </a:solidFill>
                <a:latin typeface=""/>
              </a:rPr>
              <a:t>they tend to rest in the evening </a:t>
            </a:r>
            <a:r>
              <a:rPr lang="en-US" sz="1200" dirty="0">
                <a:solidFill>
                  <a:schemeClr val="tx1"/>
                </a:solidFill>
                <a:latin typeface=""/>
              </a:rPr>
              <a:t>after a working day but </a:t>
            </a:r>
            <a:r>
              <a:rPr lang="en-US" sz="1200" b="1" dirty="0">
                <a:solidFill>
                  <a:schemeClr val="tx1"/>
                </a:solidFill>
                <a:latin typeface=""/>
              </a:rPr>
              <a:t>there are too many flight coming in to the airport and hence there is a high demand for cabs and not enough supply. </a:t>
            </a:r>
            <a:r>
              <a:rPr lang="en-US" sz="1200" dirty="0">
                <a:solidFill>
                  <a:schemeClr val="tx1"/>
                </a:solidFill>
                <a:latin typeface=""/>
              </a:rPr>
              <a:t>which is why most number of "No Cars Available" were observed in Evening in the Airport to City route.</a:t>
            </a:r>
          </a:p>
          <a:p>
            <a:pPr marL="171450" indent="-171450">
              <a:lnSpc>
                <a:spcPct val="150000"/>
              </a:lnSpc>
              <a:buFontTx/>
              <a:buChar char="-"/>
            </a:pPr>
            <a:endParaRPr lang="en-US" sz="1200" b="1" dirty="0">
              <a:solidFill>
                <a:schemeClr val="tx1"/>
              </a:solidFill>
              <a:latin typeface=""/>
            </a:endParaRPr>
          </a:p>
        </p:txBody>
      </p:sp>
    </p:spTree>
    <p:extLst>
      <p:ext uri="{BB962C8B-B14F-4D97-AF65-F5344CB8AC3E}">
        <p14:creationId xmlns:p14="http://schemas.microsoft.com/office/powerpoint/2010/main" val="59969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269" name="Google Shape;269;p33"/>
          <p:cNvSpPr txBox="1">
            <a:spLocks noGrp="1"/>
          </p:cNvSpPr>
          <p:nvPr>
            <p:ph type="title"/>
          </p:nvPr>
        </p:nvSpPr>
        <p:spPr>
          <a:xfrm>
            <a:off x="477059" y="158675"/>
            <a:ext cx="7717500" cy="572700"/>
          </a:xfrm>
          <a:prstGeom prst="rect">
            <a:avLst/>
          </a:prstGeom>
        </p:spPr>
        <p:txBody>
          <a:bodyPr spcFirstLastPara="1" wrap="square" lIns="91425" tIns="91425" rIns="91425" bIns="91425" anchor="ctr" anchorCtr="0">
            <a:noAutofit/>
          </a:bodyPr>
          <a:lstStyle/>
          <a:p>
            <a:pPr lvl="0"/>
            <a:r>
              <a:rPr lang="en-US" sz="2800" dirty="0"/>
              <a:t>RECOMMENDATIONS</a:t>
            </a:r>
            <a:endParaRPr sz="2800" dirty="0"/>
          </a:p>
        </p:txBody>
      </p:sp>
      <p:cxnSp>
        <p:nvCxnSpPr>
          <p:cNvPr id="276" name="Google Shape;276;p33"/>
          <p:cNvCxnSpPr>
            <a:cxnSpLocks/>
          </p:cNvCxnSpPr>
          <p:nvPr/>
        </p:nvCxnSpPr>
        <p:spPr>
          <a:xfrm>
            <a:off x="5013435" y="1170708"/>
            <a:ext cx="3946123" cy="0"/>
          </a:xfrm>
          <a:prstGeom prst="straightConnector1">
            <a:avLst/>
          </a:prstGeom>
          <a:noFill/>
          <a:ln w="19050" cap="flat" cmpd="sng">
            <a:solidFill>
              <a:schemeClr val="dk1"/>
            </a:solidFill>
            <a:prstDash val="solid"/>
            <a:round/>
            <a:headEnd type="none" w="med" len="med"/>
            <a:tailEnd type="none" w="med" len="med"/>
          </a:ln>
        </p:spPr>
      </p:cxnSp>
      <p:pic>
        <p:nvPicPr>
          <p:cNvPr id="10242" name="Picture 2">
            <a:extLst>
              <a:ext uri="{FF2B5EF4-FFF2-40B4-BE49-F238E27FC236}">
                <a16:creationId xmlns:a16="http://schemas.microsoft.com/office/drawing/2014/main" id="{3FC43F98-A78E-F249-A77D-DE611526FD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338" y="731375"/>
            <a:ext cx="7441324" cy="399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804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BB9E0BB-E14E-9248-9F27-6E42965C9B1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sp>
        <p:nvSpPr>
          <p:cNvPr id="10" name="Google Shape;862;p52">
            <a:extLst>
              <a:ext uri="{FF2B5EF4-FFF2-40B4-BE49-F238E27FC236}">
                <a16:creationId xmlns:a16="http://schemas.microsoft.com/office/drawing/2014/main" id="{64B78416-6815-5047-84A6-03C847DF989A}"/>
              </a:ext>
            </a:extLst>
          </p:cNvPr>
          <p:cNvSpPr txBox="1">
            <a:spLocks/>
          </p:cNvSpPr>
          <p:nvPr/>
        </p:nvSpPr>
        <p:spPr>
          <a:xfrm>
            <a:off x="135431" y="945565"/>
            <a:ext cx="3449100" cy="99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algn="ctr"/>
            <a:r>
              <a:rPr lang="en-US" sz="5400" dirty="0"/>
              <a:t>THANKS!</a:t>
            </a:r>
          </a:p>
        </p:txBody>
      </p:sp>
      <p:sp>
        <p:nvSpPr>
          <p:cNvPr id="11" name="Google Shape;863;p52">
            <a:extLst>
              <a:ext uri="{FF2B5EF4-FFF2-40B4-BE49-F238E27FC236}">
                <a16:creationId xmlns:a16="http://schemas.microsoft.com/office/drawing/2014/main" id="{01733C68-A42F-4F45-928B-EA5359D345AB}"/>
              </a:ext>
            </a:extLst>
          </p:cNvPr>
          <p:cNvSpPr txBox="1">
            <a:spLocks/>
          </p:cNvSpPr>
          <p:nvPr/>
        </p:nvSpPr>
        <p:spPr>
          <a:xfrm>
            <a:off x="-56511" y="1935565"/>
            <a:ext cx="3832984" cy="94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Hind Madurai"/>
              <a:buNone/>
              <a:defRPr sz="2000" b="1" i="0" u="none" strike="noStrike" cap="none">
                <a:solidFill>
                  <a:schemeClr val="dk2"/>
                </a:solidFill>
                <a:latin typeface="Exo"/>
                <a:ea typeface="Exo"/>
                <a:cs typeface="Exo"/>
                <a:sym typeface="Exo"/>
              </a:defRPr>
            </a:lvl1pPr>
            <a:lvl2pPr marL="914400" marR="0" lvl="1"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2pPr>
            <a:lvl3pPr marL="1371600" marR="0" lvl="2"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3pPr>
            <a:lvl4pPr marL="1828800" marR="0" lvl="3"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4pPr>
            <a:lvl5pPr marL="2286000" marR="0" lvl="4"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5pPr>
            <a:lvl6pPr marL="2743200" marR="0" lvl="5"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6pPr>
            <a:lvl7pPr marL="3200400" marR="0" lvl="6"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7pPr>
            <a:lvl8pPr marL="3657600" marR="0" lvl="7"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8pPr>
            <a:lvl9pPr marL="4114800" marR="0" lvl="8" indent="-317500" algn="ctr" rtl="0">
              <a:lnSpc>
                <a:spcPct val="100000"/>
              </a:lnSpc>
              <a:spcBef>
                <a:spcPts val="0"/>
              </a:spcBef>
              <a:spcAft>
                <a:spcPts val="0"/>
              </a:spcAft>
              <a:buClr>
                <a:schemeClr val="dk2"/>
              </a:buClr>
              <a:buSzPts val="1400"/>
              <a:buFont typeface="Hind Madurai"/>
              <a:buNone/>
              <a:defRPr sz="2000" b="1" i="0" u="none" strike="noStrike" cap="none">
                <a:solidFill>
                  <a:schemeClr val="dk2"/>
                </a:solidFill>
                <a:latin typeface="Exo"/>
                <a:ea typeface="Exo"/>
                <a:cs typeface="Exo"/>
                <a:sym typeface="Exo"/>
              </a:defRPr>
            </a:lvl9pPr>
          </a:lstStyle>
          <a:p>
            <a:pPr marL="0" indent="0">
              <a:buClr>
                <a:schemeClr val="dk1"/>
              </a:buClr>
              <a:buSzPts val="1100"/>
              <a:buFont typeface="Arial"/>
              <a:buNone/>
            </a:pPr>
            <a:r>
              <a:rPr lang="en-US" dirty="0">
                <a:solidFill>
                  <a:schemeClr val="accent4"/>
                </a:solidFill>
              </a:rPr>
              <a:t>Do you have any questions?</a:t>
            </a:r>
          </a:p>
        </p:txBody>
      </p:sp>
      <p:pic>
        <p:nvPicPr>
          <p:cNvPr id="11266" name="Picture 2" descr="Data analyst là gì? Những điều cần biết về nghề phân tích dữ liệu">
            <a:extLst>
              <a:ext uri="{FF2B5EF4-FFF2-40B4-BE49-F238E27FC236}">
                <a16:creationId xmlns:a16="http://schemas.microsoft.com/office/drawing/2014/main" id="{CEF009FF-FC0C-CB44-AC8F-D0302F6DC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560" y="483476"/>
            <a:ext cx="5437352" cy="4078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959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9"/>
          <p:cNvSpPr txBox="1">
            <a:spLocks noGrp="1"/>
          </p:cNvSpPr>
          <p:nvPr>
            <p:ph type="title" idx="3"/>
          </p:nvPr>
        </p:nvSpPr>
        <p:spPr>
          <a:xfrm>
            <a:off x="7092875" y="1197250"/>
            <a:ext cx="628500" cy="6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 name="Google Shape;215;p29"/>
          <p:cNvSpPr txBox="1">
            <a:spLocks noGrp="1"/>
          </p:cNvSpPr>
          <p:nvPr>
            <p:ph type="title" idx="6"/>
          </p:nvPr>
        </p:nvSpPr>
        <p:spPr>
          <a:xfrm>
            <a:off x="3997325" y="2956225"/>
            <a:ext cx="628500" cy="6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6" name="Google Shape;216;p29"/>
          <p:cNvSpPr txBox="1">
            <a:spLocks noGrp="1"/>
          </p:cNvSpPr>
          <p:nvPr>
            <p:ph type="title" idx="9"/>
          </p:nvPr>
        </p:nvSpPr>
        <p:spPr>
          <a:xfrm>
            <a:off x="7092874" y="2956225"/>
            <a:ext cx="691663" cy="6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7" name="Google Shape;217;p29"/>
          <p:cNvSpPr txBox="1">
            <a:spLocks noGrp="1"/>
          </p:cNvSpPr>
          <p:nvPr>
            <p:ph type="title"/>
          </p:nvPr>
        </p:nvSpPr>
        <p:spPr>
          <a:xfrm>
            <a:off x="3997325" y="1197250"/>
            <a:ext cx="628500" cy="62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8" name="Google Shape;218;p29"/>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219" name="Google Shape;219;p29"/>
          <p:cNvSpPr txBox="1">
            <a:spLocks noGrp="1"/>
          </p:cNvSpPr>
          <p:nvPr>
            <p:ph type="title" idx="15"/>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TABLE OF CONTENTS</a:t>
            </a:r>
            <a:endParaRPr/>
          </a:p>
        </p:txBody>
      </p:sp>
      <p:sp>
        <p:nvSpPr>
          <p:cNvPr id="220" name="Google Shape;220;p29"/>
          <p:cNvSpPr txBox="1">
            <a:spLocks noGrp="1"/>
          </p:cNvSpPr>
          <p:nvPr>
            <p:ph type="subTitle" idx="1"/>
          </p:nvPr>
        </p:nvSpPr>
        <p:spPr>
          <a:xfrm>
            <a:off x="2849825" y="1867900"/>
            <a:ext cx="3166200" cy="3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Understand Business Goal</a:t>
            </a:r>
            <a:endParaRPr dirty="0"/>
          </a:p>
        </p:txBody>
      </p:sp>
      <p:sp>
        <p:nvSpPr>
          <p:cNvPr id="221" name="Google Shape;221;p29"/>
          <p:cNvSpPr txBox="1">
            <a:spLocks noGrp="1"/>
          </p:cNvSpPr>
          <p:nvPr>
            <p:ph type="subTitle" idx="2"/>
          </p:nvPr>
        </p:nvSpPr>
        <p:spPr>
          <a:xfrm>
            <a:off x="3028025" y="2124100"/>
            <a:ext cx="256710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Define business goal by logic tree</a:t>
            </a:r>
            <a:endParaRPr dirty="0"/>
          </a:p>
        </p:txBody>
      </p:sp>
      <p:sp>
        <p:nvSpPr>
          <p:cNvPr id="222" name="Google Shape;222;p29"/>
          <p:cNvSpPr txBox="1">
            <a:spLocks noGrp="1"/>
          </p:cNvSpPr>
          <p:nvPr>
            <p:ph type="subTitle" idx="4"/>
          </p:nvPr>
        </p:nvSpPr>
        <p:spPr>
          <a:xfrm>
            <a:off x="6016025" y="1867900"/>
            <a:ext cx="2782200" cy="3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EDA</a:t>
            </a:r>
            <a:endParaRPr dirty="0"/>
          </a:p>
        </p:txBody>
      </p:sp>
      <p:sp>
        <p:nvSpPr>
          <p:cNvPr id="223" name="Google Shape;223;p29"/>
          <p:cNvSpPr txBox="1">
            <a:spLocks noGrp="1"/>
          </p:cNvSpPr>
          <p:nvPr>
            <p:ph type="subTitle" idx="5"/>
          </p:nvPr>
        </p:nvSpPr>
        <p:spPr>
          <a:xfrm>
            <a:off x="6123575" y="2124100"/>
            <a:ext cx="256710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Validate hypothesis by explore data analytics</a:t>
            </a:r>
            <a:endParaRPr dirty="0"/>
          </a:p>
        </p:txBody>
      </p:sp>
      <p:sp>
        <p:nvSpPr>
          <p:cNvPr id="224" name="Google Shape;224;p29"/>
          <p:cNvSpPr txBox="1">
            <a:spLocks noGrp="1"/>
          </p:cNvSpPr>
          <p:nvPr>
            <p:ph type="subTitle" idx="7"/>
          </p:nvPr>
        </p:nvSpPr>
        <p:spPr>
          <a:xfrm>
            <a:off x="2920475" y="3626875"/>
            <a:ext cx="2782200" cy="3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Plan of Analytics</a:t>
            </a:r>
            <a:endParaRPr dirty="0"/>
          </a:p>
        </p:txBody>
      </p:sp>
      <p:sp>
        <p:nvSpPr>
          <p:cNvPr id="225" name="Google Shape;225;p29"/>
          <p:cNvSpPr txBox="1">
            <a:spLocks noGrp="1"/>
          </p:cNvSpPr>
          <p:nvPr>
            <p:ph type="subTitle" idx="8"/>
          </p:nvPr>
        </p:nvSpPr>
        <p:spPr>
          <a:xfrm>
            <a:off x="3028025" y="3883075"/>
            <a:ext cx="267465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4 steps of data analytics process to achieve the goal</a:t>
            </a:r>
            <a:endParaRPr dirty="0"/>
          </a:p>
        </p:txBody>
      </p:sp>
      <p:sp>
        <p:nvSpPr>
          <p:cNvPr id="226" name="Google Shape;226;p29"/>
          <p:cNvSpPr txBox="1">
            <a:spLocks noGrp="1"/>
          </p:cNvSpPr>
          <p:nvPr>
            <p:ph type="subTitle" idx="13"/>
          </p:nvPr>
        </p:nvSpPr>
        <p:spPr>
          <a:xfrm>
            <a:off x="6016025" y="3626875"/>
            <a:ext cx="2782200" cy="33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a:t>
            </a:r>
            <a:endParaRPr dirty="0"/>
          </a:p>
        </p:txBody>
      </p:sp>
      <p:sp>
        <p:nvSpPr>
          <p:cNvPr id="227" name="Google Shape;227;p29"/>
          <p:cNvSpPr txBox="1">
            <a:spLocks noGrp="1"/>
          </p:cNvSpPr>
          <p:nvPr>
            <p:ph type="subTitle" idx="14"/>
          </p:nvPr>
        </p:nvSpPr>
        <p:spPr>
          <a:xfrm>
            <a:off x="6123575" y="3883075"/>
            <a:ext cx="2567100" cy="723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Some recommendations and KPIs to monitor</a:t>
            </a:r>
            <a:endParaRPr dirty="0"/>
          </a:p>
        </p:txBody>
      </p:sp>
      <p:pic>
        <p:nvPicPr>
          <p:cNvPr id="228" name="Google Shape;228;p29"/>
          <p:cNvPicPr preferRelativeResize="0"/>
          <p:nvPr/>
        </p:nvPicPr>
        <p:blipFill rotWithShape="1">
          <a:blip r:embed="rId3">
            <a:alphaModFix/>
          </a:blip>
          <a:srcRect l="6521" t="3232" r="6521"/>
          <a:stretch/>
        </p:blipFill>
        <p:spPr>
          <a:xfrm>
            <a:off x="713225" y="1197250"/>
            <a:ext cx="1916475" cy="3231726"/>
          </a:xfrm>
          <a:prstGeom prst="rect">
            <a:avLst/>
          </a:prstGeom>
          <a:noFill/>
          <a:ln>
            <a:noFill/>
          </a:ln>
        </p:spPr>
      </p:pic>
      <p:sp>
        <p:nvSpPr>
          <p:cNvPr id="229" name="Google Shape;229;p29"/>
          <p:cNvSpPr/>
          <p:nvPr/>
        </p:nvSpPr>
        <p:spPr>
          <a:xfrm>
            <a:off x="713225" y="4388174"/>
            <a:ext cx="1916400" cy="4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0" name="Google Shape;230;p29"/>
          <p:cNvCxnSpPr>
            <a:stCxn id="231" idx="3"/>
          </p:cNvCxnSpPr>
          <p:nvPr/>
        </p:nvCxnSpPr>
        <p:spPr>
          <a:xfrm>
            <a:off x="4496231" y="731375"/>
            <a:ext cx="46479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p33"/>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269" name="Google Shape;269;p33"/>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a:t>UNDERSTANDING THE PROBLEM</a:t>
            </a:r>
            <a:endParaRPr sz="2800"/>
          </a:p>
        </p:txBody>
      </p:sp>
      <p:cxnSp>
        <p:nvCxnSpPr>
          <p:cNvPr id="276" name="Google Shape;276;p33"/>
          <p:cNvCxnSpPr>
            <a:stCxn id="277" idx="3"/>
          </p:cNvCxnSpPr>
          <p:nvPr/>
        </p:nvCxnSpPr>
        <p:spPr>
          <a:xfrm>
            <a:off x="6384150" y="731375"/>
            <a:ext cx="2760000" cy="0"/>
          </a:xfrm>
          <a:prstGeom prst="straightConnector1">
            <a:avLst/>
          </a:prstGeom>
          <a:noFill/>
          <a:ln w="19050" cap="flat" cmpd="sng">
            <a:solidFill>
              <a:schemeClr val="dk1"/>
            </a:solidFill>
            <a:prstDash val="solid"/>
            <a:round/>
            <a:headEnd type="none" w="med" len="med"/>
            <a:tailEnd type="none" w="med" len="med"/>
          </a:ln>
        </p:spPr>
      </p:cxnSp>
      <p:pic>
        <p:nvPicPr>
          <p:cNvPr id="15" name="Picture 14">
            <a:extLst>
              <a:ext uri="{FF2B5EF4-FFF2-40B4-BE49-F238E27FC236}">
                <a16:creationId xmlns:a16="http://schemas.microsoft.com/office/drawing/2014/main" id="{7347C957-8480-154E-9FB2-07213BF6AA98}"/>
              </a:ext>
            </a:extLst>
          </p:cNvPr>
          <p:cNvPicPr>
            <a:picLocks noChangeAspect="1"/>
          </p:cNvPicPr>
          <p:nvPr/>
        </p:nvPicPr>
        <p:blipFill>
          <a:blip r:embed="rId3"/>
          <a:stretch>
            <a:fillRect/>
          </a:stretch>
        </p:blipFill>
        <p:spPr>
          <a:xfrm>
            <a:off x="814926" y="900855"/>
            <a:ext cx="4676635" cy="4308810"/>
          </a:xfrm>
          <a:prstGeom prst="rect">
            <a:avLst/>
          </a:prstGeom>
        </p:spPr>
      </p:pic>
      <p:sp>
        <p:nvSpPr>
          <p:cNvPr id="16" name="TextBox 15">
            <a:extLst>
              <a:ext uri="{FF2B5EF4-FFF2-40B4-BE49-F238E27FC236}">
                <a16:creationId xmlns:a16="http://schemas.microsoft.com/office/drawing/2014/main" id="{14D36279-CF23-4049-8B3F-8F5A28ACEC1F}"/>
              </a:ext>
            </a:extLst>
          </p:cNvPr>
          <p:cNvSpPr txBox="1"/>
          <p:nvPr/>
        </p:nvSpPr>
        <p:spPr>
          <a:xfrm>
            <a:off x="5737254" y="1495724"/>
            <a:ext cx="3269182" cy="2392386"/>
          </a:xfrm>
          <a:prstGeom prst="rect">
            <a:avLst/>
          </a:prstGeom>
          <a:noFill/>
        </p:spPr>
        <p:txBody>
          <a:bodyPr wrap="square" rtlCol="0">
            <a:spAutoFit/>
          </a:bodyPr>
          <a:lstStyle/>
          <a:p>
            <a:pPr>
              <a:lnSpc>
                <a:spcPct val="150000"/>
              </a:lnSpc>
            </a:pPr>
            <a:r>
              <a:rPr lang="en-US" sz="1300" b="1" dirty="0">
                <a:solidFill>
                  <a:schemeClr val="tx1"/>
                </a:solidFill>
                <a:latin typeface=""/>
              </a:rPr>
              <a:t>Objective: </a:t>
            </a:r>
          </a:p>
          <a:p>
            <a:pPr marL="171450" indent="-171450">
              <a:lnSpc>
                <a:spcPct val="150000"/>
              </a:lnSpc>
              <a:buFontTx/>
              <a:buChar char="-"/>
            </a:pPr>
            <a:r>
              <a:rPr lang="en-US" sz="1100" dirty="0">
                <a:solidFill>
                  <a:schemeClr val="tx1"/>
                </a:solidFill>
                <a:latin typeface=""/>
              </a:rPr>
              <a:t>Identify the gap between supply and demand of Uber</a:t>
            </a:r>
          </a:p>
          <a:p>
            <a:pPr marL="171450" indent="-171450">
              <a:lnSpc>
                <a:spcPct val="150000"/>
              </a:lnSpc>
              <a:buFontTx/>
              <a:buChar char="-"/>
            </a:pPr>
            <a:r>
              <a:rPr lang="en-US" sz="1100" dirty="0">
                <a:solidFill>
                  <a:schemeClr val="tx1"/>
                </a:solidFill>
                <a:latin typeface=""/>
              </a:rPr>
              <a:t>Possible hypotheses of the problem </a:t>
            </a:r>
          </a:p>
          <a:p>
            <a:pPr marL="171450" indent="-171450">
              <a:lnSpc>
                <a:spcPct val="150000"/>
              </a:lnSpc>
              <a:buFontTx/>
              <a:buChar char="-"/>
            </a:pPr>
            <a:r>
              <a:rPr lang="en-US" sz="1100" dirty="0">
                <a:solidFill>
                  <a:schemeClr val="tx1"/>
                </a:solidFill>
                <a:latin typeface=""/>
              </a:rPr>
              <a:t>Recommend ways to improve the situation. </a:t>
            </a:r>
          </a:p>
          <a:p>
            <a:pPr>
              <a:lnSpc>
                <a:spcPct val="150000"/>
              </a:lnSpc>
            </a:pPr>
            <a:endParaRPr lang="en-US" sz="1100" dirty="0">
              <a:solidFill>
                <a:schemeClr val="tx1"/>
              </a:solidFill>
              <a:latin typeface=""/>
            </a:endParaRPr>
          </a:p>
          <a:p>
            <a:pPr>
              <a:lnSpc>
                <a:spcPct val="150000"/>
              </a:lnSpc>
            </a:pPr>
            <a:r>
              <a:rPr lang="en-US" sz="1100" dirty="0">
                <a:solidFill>
                  <a:schemeClr val="tx1"/>
                </a:solidFill>
                <a:latin typeface=""/>
              </a:rPr>
              <a:t>=&gt; From that, we can increase the number of trip -&gt;increase revenue from commission trip, thereby increase the revenue of company</a:t>
            </a:r>
            <a:endParaRPr lang="en-VN" sz="1100" dirty="0">
              <a:solidFill>
                <a:schemeClr val="tx1"/>
              </a:solidFill>
              <a:latin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9" name="Google Shape;269;p33"/>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PLAN </a:t>
            </a:r>
            <a:r>
              <a:rPr lang="en-US" dirty="0"/>
              <a:t>OF ANALYTICS</a:t>
            </a:r>
            <a:endParaRPr sz="2800" dirty="0"/>
          </a:p>
        </p:txBody>
      </p:sp>
      <p:cxnSp>
        <p:nvCxnSpPr>
          <p:cNvPr id="276" name="Google Shape;276;p33"/>
          <p:cNvCxnSpPr>
            <a:cxnSpLocks/>
          </p:cNvCxnSpPr>
          <p:nvPr/>
        </p:nvCxnSpPr>
        <p:spPr>
          <a:xfrm flipV="1">
            <a:off x="4345423" y="731375"/>
            <a:ext cx="4798727" cy="69737"/>
          </a:xfrm>
          <a:prstGeom prst="straightConnector1">
            <a:avLst/>
          </a:prstGeom>
          <a:noFill/>
          <a:ln w="19050" cap="flat" cmpd="sng">
            <a:solidFill>
              <a:schemeClr val="dk1"/>
            </a:solidFill>
            <a:prstDash val="solid"/>
            <a:round/>
            <a:headEnd type="none" w="med" len="med"/>
            <a:tailEnd type="none" w="med" len="med"/>
          </a:ln>
        </p:spPr>
      </p:cxnSp>
      <p:pic>
        <p:nvPicPr>
          <p:cNvPr id="1026" name="Picture 2">
            <a:extLst>
              <a:ext uri="{FF2B5EF4-FFF2-40B4-BE49-F238E27FC236}">
                <a16:creationId xmlns:a16="http://schemas.microsoft.com/office/drawing/2014/main" id="{BD84F1E0-78FD-EE4A-92D6-6BDE670C6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08" y="1017725"/>
            <a:ext cx="8862933" cy="253964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111859-6555-6F49-8EC8-D2CBAA572B33}"/>
              </a:ext>
            </a:extLst>
          </p:cNvPr>
          <p:cNvSpPr txBox="1"/>
          <p:nvPr/>
        </p:nvSpPr>
        <p:spPr>
          <a:xfrm>
            <a:off x="412694" y="3576680"/>
            <a:ext cx="8092035" cy="1615827"/>
          </a:xfrm>
          <a:prstGeom prst="rect">
            <a:avLst/>
          </a:prstGeom>
          <a:noFill/>
        </p:spPr>
        <p:txBody>
          <a:bodyPr wrap="square" rtlCol="0">
            <a:spAutoFit/>
          </a:bodyPr>
          <a:lstStyle/>
          <a:p>
            <a:r>
              <a:rPr lang="en-US" sz="1100" b="1" dirty="0">
                <a:solidFill>
                  <a:schemeClr val="tx1"/>
                </a:solidFill>
                <a:latin typeface=""/>
              </a:rPr>
              <a:t>Hypothesis: </a:t>
            </a:r>
          </a:p>
          <a:p>
            <a:pPr marL="342900" indent="-342900">
              <a:buAutoNum type="arabicPeriod"/>
            </a:pPr>
            <a:r>
              <a:rPr lang="en-US" sz="1100" b="1" dirty="0">
                <a:solidFill>
                  <a:schemeClr val="tx1"/>
                </a:solidFill>
                <a:latin typeface=""/>
              </a:rPr>
              <a:t>For the route from the city to the airport, the gap between demand and supply will be highest in the early morning (5A.M - 10A.M). </a:t>
            </a:r>
            <a:r>
              <a:rPr lang="en-US" sz="1100" dirty="0">
                <a:solidFill>
                  <a:schemeClr val="tx1"/>
                </a:solidFill>
                <a:latin typeface=""/>
              </a:rPr>
              <a:t>The reason is because the morning in the city, traffic jam is quite common, so the travel time is long, so the driver will give priority to the short trips in the inner city.</a:t>
            </a:r>
          </a:p>
          <a:p>
            <a:pPr marL="342900" indent="-342900">
              <a:buAutoNum type="arabicPeriod"/>
            </a:pPr>
            <a:endParaRPr lang="en-US" sz="1100" dirty="0">
              <a:solidFill>
                <a:schemeClr val="tx1"/>
              </a:solidFill>
              <a:latin typeface=""/>
            </a:endParaRPr>
          </a:p>
          <a:p>
            <a:pPr marL="342900" indent="-342900">
              <a:buAutoNum type="arabicPeriod"/>
            </a:pPr>
            <a:r>
              <a:rPr lang="en-US" sz="1100" b="1" dirty="0">
                <a:solidFill>
                  <a:schemeClr val="tx1"/>
                </a:solidFill>
                <a:latin typeface=""/>
              </a:rPr>
              <a:t>For the route from the airport to the city, the gap between demand and supply will be highest around late evening (8AM - midnight ). </a:t>
            </a:r>
            <a:r>
              <a:rPr lang="en-US" sz="1100" dirty="0">
                <a:solidFill>
                  <a:schemeClr val="tx1"/>
                </a:solidFill>
                <a:latin typeface=""/>
              </a:rPr>
              <a:t>The reason is because of the limited supply of drivers, they tend to rest in the evening after a working day</a:t>
            </a:r>
          </a:p>
          <a:p>
            <a:endParaRPr lang="en-VN" sz="1100" dirty="0"/>
          </a:p>
        </p:txBody>
      </p:sp>
    </p:spTree>
    <p:extLst>
      <p:ext uri="{BB962C8B-B14F-4D97-AF65-F5344CB8AC3E}">
        <p14:creationId xmlns:p14="http://schemas.microsoft.com/office/powerpoint/2010/main" val="356969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9" name="Google Shape;269;p33"/>
          <p:cNvSpPr txBox="1">
            <a:spLocks noGrp="1"/>
          </p:cNvSpPr>
          <p:nvPr>
            <p:ph type="title"/>
          </p:nvPr>
        </p:nvSpPr>
        <p:spPr>
          <a:xfrm>
            <a:off x="624213" y="64699"/>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800" dirty="0"/>
              <a:t>EXPLORE DATA ANALYSIS</a:t>
            </a:r>
            <a:endParaRPr sz="2800" dirty="0"/>
          </a:p>
        </p:txBody>
      </p:sp>
      <p:cxnSp>
        <p:nvCxnSpPr>
          <p:cNvPr id="276" name="Google Shape;276;p33"/>
          <p:cNvCxnSpPr>
            <a:cxnSpLocks/>
          </p:cNvCxnSpPr>
          <p:nvPr/>
        </p:nvCxnSpPr>
        <p:spPr>
          <a:xfrm>
            <a:off x="5153891" y="469338"/>
            <a:ext cx="3990109" cy="0"/>
          </a:xfrm>
          <a:prstGeom prst="straightConnector1">
            <a:avLst/>
          </a:prstGeom>
          <a:noFill/>
          <a:ln w="19050" cap="flat" cmpd="sng">
            <a:solidFill>
              <a:schemeClr val="dk1"/>
            </a:solidFill>
            <a:prstDash val="solid"/>
            <a:round/>
            <a:headEnd type="none" w="med" len="med"/>
            <a:tailEnd type="none" w="med" len="med"/>
          </a:ln>
        </p:spPr>
      </p:cxnSp>
      <p:sp>
        <p:nvSpPr>
          <p:cNvPr id="7" name="TextBox 6">
            <a:extLst>
              <a:ext uri="{FF2B5EF4-FFF2-40B4-BE49-F238E27FC236}">
                <a16:creationId xmlns:a16="http://schemas.microsoft.com/office/drawing/2014/main" id="{C1F78DBA-0999-B141-8457-008630412059}"/>
              </a:ext>
            </a:extLst>
          </p:cNvPr>
          <p:cNvSpPr txBox="1"/>
          <p:nvPr/>
        </p:nvSpPr>
        <p:spPr>
          <a:xfrm>
            <a:off x="1262447" y="519961"/>
            <a:ext cx="3129190" cy="338554"/>
          </a:xfrm>
          <a:prstGeom prst="rect">
            <a:avLst/>
          </a:prstGeom>
          <a:noFill/>
        </p:spPr>
        <p:txBody>
          <a:bodyPr wrap="square" rtlCol="0">
            <a:spAutoFit/>
          </a:bodyPr>
          <a:lstStyle/>
          <a:p>
            <a:pPr algn="ctr"/>
            <a:r>
              <a:rPr lang="en-VN" sz="1600" b="1" dirty="0">
                <a:latin typeface=""/>
              </a:rPr>
              <a:t>Data preparation </a:t>
            </a:r>
          </a:p>
        </p:txBody>
      </p:sp>
      <p:sp>
        <p:nvSpPr>
          <p:cNvPr id="12" name="Rectangle 11">
            <a:extLst>
              <a:ext uri="{FF2B5EF4-FFF2-40B4-BE49-F238E27FC236}">
                <a16:creationId xmlns:a16="http://schemas.microsoft.com/office/drawing/2014/main" id="{E3AF489E-7095-FF44-828D-EC16A537A3D3}"/>
              </a:ext>
            </a:extLst>
          </p:cNvPr>
          <p:cNvSpPr/>
          <p:nvPr/>
        </p:nvSpPr>
        <p:spPr>
          <a:xfrm>
            <a:off x="0" y="971227"/>
            <a:ext cx="2787535" cy="1702710"/>
          </a:xfrm>
          <a:prstGeom prst="rect">
            <a:avLst/>
          </a:prstGeom>
        </p:spPr>
        <p:txBody>
          <a:bodyPr wrap="square">
            <a:spAutoFit/>
          </a:bodyPr>
          <a:lstStyle/>
          <a:p>
            <a:pPr marL="195580" indent="-182880">
              <a:lnSpc>
                <a:spcPct val="150000"/>
              </a:lnSpc>
              <a:spcBef>
                <a:spcPts val="100"/>
              </a:spcBef>
              <a:buSzPct val="79545"/>
              <a:tabLst>
                <a:tab pos="195580" algn="l"/>
              </a:tabLst>
            </a:pPr>
            <a:r>
              <a:rPr lang="en-IN" sz="1100" dirty="0">
                <a:solidFill>
                  <a:schemeClr val="tx1"/>
                </a:solidFill>
                <a:latin typeface=""/>
              </a:rPr>
              <a:t> </a:t>
            </a:r>
            <a:r>
              <a:rPr lang="en-IN" sz="1000" dirty="0">
                <a:solidFill>
                  <a:schemeClr val="tx1"/>
                </a:solidFill>
                <a:latin typeface=""/>
              </a:rPr>
              <a:t>Data set contains 6 columns:</a:t>
            </a:r>
          </a:p>
          <a:p>
            <a:pPr marL="469900" lvl="1" indent="-228600">
              <a:lnSpc>
                <a:spcPct val="150000"/>
              </a:lnSpc>
              <a:buSzPct val="80000"/>
              <a:buAutoNum type="arabicPeriod"/>
              <a:tabLst>
                <a:tab pos="697865" algn="l"/>
                <a:tab pos="698500" algn="l"/>
              </a:tabLst>
            </a:pPr>
            <a:r>
              <a:rPr lang="en-IN" sz="1000" dirty="0" err="1">
                <a:solidFill>
                  <a:schemeClr val="tx1"/>
                </a:solidFill>
                <a:latin typeface=""/>
              </a:rPr>
              <a:t>Request.id</a:t>
            </a:r>
            <a:endParaRPr lang="en-IN" sz="1000" dirty="0">
              <a:solidFill>
                <a:schemeClr val="tx1"/>
              </a:solidFill>
              <a:latin typeface=""/>
            </a:endParaRPr>
          </a:p>
          <a:p>
            <a:pPr marL="469900" lvl="1" indent="-228600">
              <a:lnSpc>
                <a:spcPct val="150000"/>
              </a:lnSpc>
              <a:buSzPct val="80000"/>
              <a:buAutoNum type="arabicPeriod"/>
              <a:tabLst>
                <a:tab pos="697865" algn="l"/>
                <a:tab pos="698500" algn="l"/>
              </a:tabLst>
            </a:pPr>
            <a:r>
              <a:rPr lang="en-IN" sz="1000" dirty="0" err="1">
                <a:solidFill>
                  <a:schemeClr val="tx1"/>
                </a:solidFill>
                <a:latin typeface=""/>
              </a:rPr>
              <a:t>Pickup.point</a:t>
            </a:r>
            <a:endParaRPr lang="en-IN" sz="1000" dirty="0">
              <a:solidFill>
                <a:schemeClr val="tx1"/>
              </a:solidFill>
              <a:latin typeface=""/>
            </a:endParaRPr>
          </a:p>
          <a:p>
            <a:pPr marL="469900" lvl="1" indent="-228600">
              <a:lnSpc>
                <a:spcPct val="150000"/>
              </a:lnSpc>
              <a:buSzPct val="80000"/>
              <a:buAutoNum type="arabicPeriod"/>
              <a:tabLst>
                <a:tab pos="697865" algn="l"/>
                <a:tab pos="698500" algn="l"/>
              </a:tabLst>
            </a:pPr>
            <a:r>
              <a:rPr lang="en-IN" sz="1000" dirty="0" err="1">
                <a:solidFill>
                  <a:schemeClr val="tx1"/>
                </a:solidFill>
                <a:latin typeface=""/>
              </a:rPr>
              <a:t>Driver.id</a:t>
            </a:r>
            <a:endParaRPr lang="en-IN" sz="1000" dirty="0">
              <a:solidFill>
                <a:schemeClr val="tx1"/>
              </a:solidFill>
              <a:latin typeface=""/>
            </a:endParaRPr>
          </a:p>
          <a:p>
            <a:pPr marL="469900" lvl="1" indent="-228600">
              <a:lnSpc>
                <a:spcPct val="150000"/>
              </a:lnSpc>
              <a:buSzPct val="80000"/>
              <a:buAutoNum type="arabicPeriod"/>
              <a:tabLst>
                <a:tab pos="697865" algn="l"/>
                <a:tab pos="698500" algn="l"/>
              </a:tabLst>
            </a:pPr>
            <a:r>
              <a:rPr lang="en-IN" sz="1000" dirty="0">
                <a:solidFill>
                  <a:schemeClr val="tx1"/>
                </a:solidFill>
                <a:latin typeface=""/>
              </a:rPr>
              <a:t>Status</a:t>
            </a:r>
          </a:p>
          <a:p>
            <a:pPr marL="469900" lvl="1" indent="-228600">
              <a:lnSpc>
                <a:spcPct val="150000"/>
              </a:lnSpc>
              <a:buSzPct val="80000"/>
              <a:buAutoNum type="arabicPeriod"/>
              <a:tabLst>
                <a:tab pos="697865" algn="l"/>
                <a:tab pos="698500" algn="l"/>
              </a:tabLst>
            </a:pPr>
            <a:r>
              <a:rPr lang="en-IN" sz="1000" dirty="0" err="1">
                <a:solidFill>
                  <a:schemeClr val="tx1"/>
                </a:solidFill>
                <a:latin typeface=""/>
              </a:rPr>
              <a:t>Request.timestamp</a:t>
            </a:r>
            <a:endParaRPr lang="en-IN" sz="1000" dirty="0">
              <a:solidFill>
                <a:schemeClr val="tx1"/>
              </a:solidFill>
              <a:latin typeface=""/>
            </a:endParaRPr>
          </a:p>
          <a:p>
            <a:pPr marL="469900" lvl="1" indent="-228600">
              <a:lnSpc>
                <a:spcPct val="150000"/>
              </a:lnSpc>
              <a:buSzPct val="80000"/>
              <a:buAutoNum type="arabicPeriod"/>
              <a:tabLst>
                <a:tab pos="697865" algn="l"/>
                <a:tab pos="698500" algn="l"/>
              </a:tabLst>
            </a:pPr>
            <a:r>
              <a:rPr lang="en-IN" sz="1000" dirty="0" err="1">
                <a:solidFill>
                  <a:schemeClr val="tx1"/>
                </a:solidFill>
                <a:latin typeface=""/>
              </a:rPr>
              <a:t>Drop.timestamp</a:t>
            </a:r>
            <a:endParaRPr lang="en-IN" sz="1000" dirty="0">
              <a:solidFill>
                <a:schemeClr val="tx1"/>
              </a:solidFill>
              <a:latin typeface=""/>
            </a:endParaRPr>
          </a:p>
        </p:txBody>
      </p:sp>
      <p:pic>
        <p:nvPicPr>
          <p:cNvPr id="13" name="Picture 12" descr="Screenshot_2019-09-17 intern_Uber_supply_demand.png">
            <a:extLst>
              <a:ext uri="{FF2B5EF4-FFF2-40B4-BE49-F238E27FC236}">
                <a16:creationId xmlns:a16="http://schemas.microsoft.com/office/drawing/2014/main" id="{2CC03E88-AD90-3648-81D6-C8FB63F85DC2}"/>
              </a:ext>
            </a:extLst>
          </p:cNvPr>
          <p:cNvPicPr>
            <a:picLocks noChangeAspect="1"/>
          </p:cNvPicPr>
          <p:nvPr/>
        </p:nvPicPr>
        <p:blipFill>
          <a:blip r:embed="rId3" cstate="print"/>
          <a:stretch>
            <a:fillRect/>
          </a:stretch>
        </p:blipFill>
        <p:spPr>
          <a:xfrm>
            <a:off x="1905430" y="1084357"/>
            <a:ext cx="3692084" cy="1600580"/>
          </a:xfrm>
          <a:prstGeom prst="rect">
            <a:avLst/>
          </a:prstGeom>
        </p:spPr>
      </p:pic>
      <p:sp>
        <p:nvSpPr>
          <p:cNvPr id="14" name="TextBox 13">
            <a:extLst>
              <a:ext uri="{FF2B5EF4-FFF2-40B4-BE49-F238E27FC236}">
                <a16:creationId xmlns:a16="http://schemas.microsoft.com/office/drawing/2014/main" id="{ADD3C36E-A32D-C14F-9EEC-3B6B62457AB6}"/>
              </a:ext>
            </a:extLst>
          </p:cNvPr>
          <p:cNvSpPr txBox="1"/>
          <p:nvPr/>
        </p:nvSpPr>
        <p:spPr>
          <a:xfrm>
            <a:off x="7047591" y="672533"/>
            <a:ext cx="833962" cy="261610"/>
          </a:xfrm>
          <a:prstGeom prst="rect">
            <a:avLst/>
          </a:prstGeom>
          <a:noFill/>
        </p:spPr>
        <p:txBody>
          <a:bodyPr wrap="square" rtlCol="0">
            <a:spAutoFit/>
          </a:bodyPr>
          <a:lstStyle/>
          <a:p>
            <a:pPr algn="ctr"/>
            <a:r>
              <a:rPr lang="en-VN" sz="1100" b="1" dirty="0">
                <a:solidFill>
                  <a:schemeClr val="tx1"/>
                </a:solidFill>
                <a:latin typeface=""/>
              </a:rPr>
              <a:t>Issues</a:t>
            </a:r>
            <a:r>
              <a:rPr lang="en-VN" sz="1100" b="1" dirty="0">
                <a:latin typeface=""/>
              </a:rPr>
              <a:t>:</a:t>
            </a:r>
          </a:p>
        </p:txBody>
      </p:sp>
      <p:sp>
        <p:nvSpPr>
          <p:cNvPr id="8" name="TextBox 7">
            <a:extLst>
              <a:ext uri="{FF2B5EF4-FFF2-40B4-BE49-F238E27FC236}">
                <a16:creationId xmlns:a16="http://schemas.microsoft.com/office/drawing/2014/main" id="{66B47813-FFF1-814A-865F-34F4B8927A6A}"/>
              </a:ext>
            </a:extLst>
          </p:cNvPr>
          <p:cNvSpPr txBox="1"/>
          <p:nvPr/>
        </p:nvSpPr>
        <p:spPr>
          <a:xfrm>
            <a:off x="5785144" y="977187"/>
            <a:ext cx="3358856" cy="2539157"/>
          </a:xfrm>
          <a:prstGeom prst="rect">
            <a:avLst/>
          </a:prstGeom>
          <a:noFill/>
        </p:spPr>
        <p:txBody>
          <a:bodyPr wrap="square" rtlCol="0">
            <a:spAutoFit/>
          </a:bodyPr>
          <a:lstStyle/>
          <a:p>
            <a:pPr marL="469900" lvl="1" indent="-228600">
              <a:lnSpc>
                <a:spcPct val="150000"/>
              </a:lnSpc>
              <a:buSzPct val="80000"/>
              <a:buAutoNum type="arabicPeriod"/>
              <a:tabLst>
                <a:tab pos="697865" algn="l"/>
                <a:tab pos="698500" algn="l"/>
              </a:tabLst>
            </a:pPr>
            <a:r>
              <a:rPr lang="en-IN" sz="1000" dirty="0">
                <a:solidFill>
                  <a:schemeClr val="tx1"/>
                </a:solidFill>
                <a:latin typeface=""/>
              </a:rPr>
              <a:t>Checking missing and duplicated data</a:t>
            </a:r>
          </a:p>
          <a:p>
            <a:pPr marL="469900" lvl="1" indent="-228600">
              <a:lnSpc>
                <a:spcPct val="150000"/>
              </a:lnSpc>
              <a:buSzPct val="80000"/>
              <a:buAutoNum type="arabicPeriod"/>
              <a:tabLst>
                <a:tab pos="697865" algn="l"/>
                <a:tab pos="698500" algn="l"/>
              </a:tabLst>
            </a:pPr>
            <a:r>
              <a:rPr lang="en-IN" sz="1000" dirty="0">
                <a:solidFill>
                  <a:schemeClr val="tx1"/>
                </a:solidFill>
                <a:latin typeface=""/>
              </a:rPr>
              <a:t>Request time stamp is object here. Convert it to date time format.</a:t>
            </a:r>
          </a:p>
          <a:p>
            <a:pPr marL="469900" lvl="1" indent="-228600">
              <a:lnSpc>
                <a:spcPct val="150000"/>
              </a:lnSpc>
              <a:buSzPct val="80000"/>
              <a:buAutoNum type="arabicPeriod"/>
              <a:tabLst>
                <a:tab pos="697865" algn="l"/>
                <a:tab pos="698500" algn="l"/>
              </a:tabLst>
            </a:pPr>
            <a:r>
              <a:rPr lang="en-IN" sz="1000" dirty="0">
                <a:solidFill>
                  <a:schemeClr val="tx1"/>
                </a:solidFill>
                <a:latin typeface=""/>
              </a:rPr>
              <a:t>Change column name for easier analysis</a:t>
            </a:r>
          </a:p>
          <a:p>
            <a:pPr marL="469900" lvl="1" indent="-228600">
              <a:lnSpc>
                <a:spcPct val="150000"/>
              </a:lnSpc>
              <a:buSzPct val="80000"/>
              <a:buAutoNum type="arabicPeriod"/>
              <a:tabLst>
                <a:tab pos="697865" algn="l"/>
                <a:tab pos="698500" algn="l"/>
              </a:tabLst>
            </a:pPr>
            <a:r>
              <a:rPr lang="en-IN" sz="1000" dirty="0">
                <a:solidFill>
                  <a:schemeClr val="tx1"/>
                </a:solidFill>
                <a:latin typeface=""/>
              </a:rPr>
              <a:t>Drop unnecessary columns: </a:t>
            </a:r>
            <a:r>
              <a:rPr lang="en-IN" sz="1000" dirty="0" err="1">
                <a:solidFill>
                  <a:schemeClr val="tx1"/>
                </a:solidFill>
                <a:latin typeface=""/>
              </a:rPr>
              <a:t>driver_id</a:t>
            </a:r>
            <a:r>
              <a:rPr lang="en-IN" sz="1000" dirty="0">
                <a:solidFill>
                  <a:schemeClr val="tx1"/>
                </a:solidFill>
                <a:latin typeface=""/>
              </a:rPr>
              <a:t>, drop time </a:t>
            </a:r>
          </a:p>
          <a:p>
            <a:pPr marL="469900" lvl="1" indent="-228600">
              <a:lnSpc>
                <a:spcPct val="150000"/>
              </a:lnSpc>
              <a:buSzPct val="80000"/>
              <a:buAutoNum type="arabicPeriod"/>
              <a:tabLst>
                <a:tab pos="697865" algn="l"/>
                <a:tab pos="698500" algn="l"/>
              </a:tabLst>
            </a:pPr>
            <a:r>
              <a:rPr lang="en-IN" sz="1000" dirty="0">
                <a:solidFill>
                  <a:schemeClr val="tx1"/>
                </a:solidFill>
                <a:latin typeface=""/>
              </a:rPr>
              <a:t>Add more columns: Day of week, hour and sessions in a day</a:t>
            </a:r>
          </a:p>
          <a:p>
            <a:pPr marL="469900" lvl="1" indent="-228600">
              <a:lnSpc>
                <a:spcPts val="2380"/>
              </a:lnSpc>
              <a:buSzPct val="80000"/>
              <a:buAutoNum type="arabicPeriod"/>
              <a:tabLst>
                <a:tab pos="697865" algn="l"/>
                <a:tab pos="698500" algn="l"/>
              </a:tabLst>
            </a:pPr>
            <a:endParaRPr lang="en-IN" sz="1100" dirty="0">
              <a:latin typeface=""/>
            </a:endParaRPr>
          </a:p>
          <a:p>
            <a:pPr marL="469900" lvl="1" indent="-228600">
              <a:lnSpc>
                <a:spcPts val="2380"/>
              </a:lnSpc>
              <a:buSzPct val="80000"/>
              <a:buAutoNum type="arabicPeriod"/>
              <a:tabLst>
                <a:tab pos="697865" algn="l"/>
                <a:tab pos="698500" algn="l"/>
              </a:tabLst>
            </a:pPr>
            <a:endParaRPr lang="en-IN" sz="1100" dirty="0">
              <a:latin typeface=""/>
            </a:endParaRPr>
          </a:p>
          <a:p>
            <a:endParaRPr lang="en-VN" dirty="0"/>
          </a:p>
        </p:txBody>
      </p:sp>
      <p:pic>
        <p:nvPicPr>
          <p:cNvPr id="9" name="Picture 8">
            <a:extLst>
              <a:ext uri="{FF2B5EF4-FFF2-40B4-BE49-F238E27FC236}">
                <a16:creationId xmlns:a16="http://schemas.microsoft.com/office/drawing/2014/main" id="{096CF7F6-EFE2-D54C-AD7F-75529A78A454}"/>
              </a:ext>
            </a:extLst>
          </p:cNvPr>
          <p:cNvPicPr>
            <a:picLocks noChangeAspect="1"/>
          </p:cNvPicPr>
          <p:nvPr/>
        </p:nvPicPr>
        <p:blipFill>
          <a:blip r:embed="rId4"/>
          <a:stretch>
            <a:fillRect/>
          </a:stretch>
        </p:blipFill>
        <p:spPr>
          <a:xfrm>
            <a:off x="410492" y="3258853"/>
            <a:ext cx="8323016" cy="1600580"/>
          </a:xfrm>
          <a:prstGeom prst="rect">
            <a:avLst/>
          </a:prstGeom>
        </p:spPr>
      </p:pic>
    </p:spTree>
    <p:extLst>
      <p:ext uri="{BB962C8B-B14F-4D97-AF65-F5344CB8AC3E}">
        <p14:creationId xmlns:p14="http://schemas.microsoft.com/office/powerpoint/2010/main" val="3523630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3"/>
          <p:cNvSpPr txBox="1">
            <a:spLocks noGrp="1"/>
          </p:cNvSpPr>
          <p:nvPr>
            <p:ph type="sldNum" idx="12"/>
          </p:nvPr>
        </p:nvSpPr>
        <p:spPr>
          <a:xfrm>
            <a:off x="239459" y="4637701"/>
            <a:ext cx="237600" cy="2103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fld id="{00000000-1234-1234-1234-123412341234}" type="slidenum">
              <a:rPr lang="en"/>
              <a:t>6</a:t>
            </a:fld>
            <a:endParaRPr dirty="0"/>
          </a:p>
        </p:txBody>
      </p:sp>
      <p:pic>
        <p:nvPicPr>
          <p:cNvPr id="2" name="Picture 1">
            <a:extLst>
              <a:ext uri="{FF2B5EF4-FFF2-40B4-BE49-F238E27FC236}">
                <a16:creationId xmlns:a16="http://schemas.microsoft.com/office/drawing/2014/main" id="{24457DB8-6A10-3C43-8C03-49F5216956AB}"/>
              </a:ext>
            </a:extLst>
          </p:cNvPr>
          <p:cNvPicPr>
            <a:picLocks noChangeAspect="1"/>
          </p:cNvPicPr>
          <p:nvPr/>
        </p:nvPicPr>
        <p:blipFill>
          <a:blip r:embed="rId3"/>
          <a:stretch>
            <a:fillRect/>
          </a:stretch>
        </p:blipFill>
        <p:spPr>
          <a:xfrm>
            <a:off x="0" y="789601"/>
            <a:ext cx="6997700" cy="3848100"/>
          </a:xfrm>
          <a:prstGeom prst="rect">
            <a:avLst/>
          </a:prstGeom>
        </p:spPr>
      </p:pic>
      <p:sp>
        <p:nvSpPr>
          <p:cNvPr id="6" name="TextBox 5">
            <a:extLst>
              <a:ext uri="{FF2B5EF4-FFF2-40B4-BE49-F238E27FC236}">
                <a16:creationId xmlns:a16="http://schemas.microsoft.com/office/drawing/2014/main" id="{DF901428-F78B-6545-879D-F3A133D54E0E}"/>
              </a:ext>
            </a:extLst>
          </p:cNvPr>
          <p:cNvSpPr txBox="1"/>
          <p:nvPr/>
        </p:nvSpPr>
        <p:spPr>
          <a:xfrm>
            <a:off x="6234544" y="977187"/>
            <a:ext cx="2776603" cy="461665"/>
          </a:xfrm>
          <a:prstGeom prst="rect">
            <a:avLst/>
          </a:prstGeom>
          <a:noFill/>
        </p:spPr>
        <p:txBody>
          <a:bodyPr wrap="square" rtlCol="0">
            <a:spAutoFit/>
          </a:bodyPr>
          <a:lstStyle/>
          <a:p>
            <a:r>
              <a:rPr lang="en-US" sz="1200" dirty="0">
                <a:solidFill>
                  <a:schemeClr val="tx1"/>
                </a:solidFill>
                <a:latin typeface=""/>
              </a:rPr>
              <a:t>Uber has highest demand from 5p.m - 10p.m and 5a.m - 10a.m. </a:t>
            </a:r>
          </a:p>
        </p:txBody>
      </p:sp>
      <p:sp>
        <p:nvSpPr>
          <p:cNvPr id="9" name="object 2">
            <a:extLst>
              <a:ext uri="{FF2B5EF4-FFF2-40B4-BE49-F238E27FC236}">
                <a16:creationId xmlns:a16="http://schemas.microsoft.com/office/drawing/2014/main" id="{025E8F96-AE15-1044-80F9-88D5CE8BC964}"/>
              </a:ext>
            </a:extLst>
          </p:cNvPr>
          <p:cNvSpPr txBox="1">
            <a:spLocks/>
          </p:cNvSpPr>
          <p:nvPr/>
        </p:nvSpPr>
        <p:spPr>
          <a:xfrm>
            <a:off x="-252248" y="233930"/>
            <a:ext cx="7903779"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Hour Demand Analysis </a:t>
            </a:r>
          </a:p>
        </p:txBody>
      </p:sp>
    </p:spTree>
    <p:extLst>
      <p:ext uri="{BB962C8B-B14F-4D97-AF65-F5344CB8AC3E}">
        <p14:creationId xmlns:p14="http://schemas.microsoft.com/office/powerpoint/2010/main" val="392421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7" name="object 2">
            <a:extLst>
              <a:ext uri="{FF2B5EF4-FFF2-40B4-BE49-F238E27FC236}">
                <a16:creationId xmlns:a16="http://schemas.microsoft.com/office/drawing/2014/main" id="{B0F07268-7873-4C4D-BE4D-870898BADC85}"/>
              </a:ext>
            </a:extLst>
          </p:cNvPr>
          <p:cNvSpPr txBox="1">
            <a:spLocks/>
          </p:cNvSpPr>
          <p:nvPr/>
        </p:nvSpPr>
        <p:spPr>
          <a:xfrm>
            <a:off x="115614" y="105486"/>
            <a:ext cx="8603673"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Overall Observation</a:t>
            </a:r>
          </a:p>
        </p:txBody>
      </p:sp>
      <p:pic>
        <p:nvPicPr>
          <p:cNvPr id="3" name="Picture 2">
            <a:extLst>
              <a:ext uri="{FF2B5EF4-FFF2-40B4-BE49-F238E27FC236}">
                <a16:creationId xmlns:a16="http://schemas.microsoft.com/office/drawing/2014/main" id="{C68159B2-ACBD-584E-86E0-D9D06A3819C6}"/>
              </a:ext>
            </a:extLst>
          </p:cNvPr>
          <p:cNvPicPr>
            <a:picLocks noChangeAspect="1"/>
          </p:cNvPicPr>
          <p:nvPr/>
        </p:nvPicPr>
        <p:blipFill>
          <a:blip r:embed="rId3"/>
          <a:stretch>
            <a:fillRect/>
          </a:stretch>
        </p:blipFill>
        <p:spPr>
          <a:xfrm>
            <a:off x="3036764" y="615234"/>
            <a:ext cx="5867777" cy="4232767"/>
          </a:xfrm>
          <a:prstGeom prst="rect">
            <a:avLst/>
          </a:prstGeom>
        </p:spPr>
      </p:pic>
      <p:sp>
        <p:nvSpPr>
          <p:cNvPr id="8" name="TextBox 7">
            <a:extLst>
              <a:ext uri="{FF2B5EF4-FFF2-40B4-BE49-F238E27FC236}">
                <a16:creationId xmlns:a16="http://schemas.microsoft.com/office/drawing/2014/main" id="{4DED72B7-D8D3-C044-87A3-D462438F0C6A}"/>
              </a:ext>
            </a:extLst>
          </p:cNvPr>
          <p:cNvSpPr txBox="1"/>
          <p:nvPr/>
        </p:nvSpPr>
        <p:spPr>
          <a:xfrm>
            <a:off x="311987" y="333394"/>
            <a:ext cx="2776603" cy="2054409"/>
          </a:xfrm>
          <a:prstGeom prst="rect">
            <a:avLst/>
          </a:prstGeom>
          <a:noFill/>
        </p:spPr>
        <p:txBody>
          <a:bodyPr wrap="square" rtlCol="0">
            <a:spAutoFit/>
          </a:bodyPr>
          <a:lstStyle/>
          <a:p>
            <a:pPr>
              <a:lnSpc>
                <a:spcPct val="150000"/>
              </a:lnSpc>
            </a:pPr>
            <a:r>
              <a:rPr lang="en-US" sz="1100" dirty="0">
                <a:solidFill>
                  <a:schemeClr val="tx1"/>
                </a:solidFill>
                <a:latin typeface=""/>
              </a:rPr>
              <a:t>Divide trips into 6 session details:</a:t>
            </a:r>
          </a:p>
          <a:p>
            <a:pPr>
              <a:lnSpc>
                <a:spcPct val="150000"/>
              </a:lnSpc>
            </a:pPr>
            <a:r>
              <a:rPr lang="en-US" sz="1100" dirty="0">
                <a:solidFill>
                  <a:schemeClr val="tx1"/>
                </a:solidFill>
                <a:latin typeface=""/>
              </a:rPr>
              <a:t>- Late Night: Midnight to 4AM</a:t>
            </a:r>
          </a:p>
          <a:p>
            <a:pPr>
              <a:lnSpc>
                <a:spcPct val="150000"/>
              </a:lnSpc>
            </a:pPr>
            <a:r>
              <a:rPr lang="en-US" sz="1100" dirty="0">
                <a:solidFill>
                  <a:schemeClr val="tx1"/>
                </a:solidFill>
                <a:latin typeface=""/>
              </a:rPr>
              <a:t>- Early Morning: 4AM - 8AM</a:t>
            </a:r>
          </a:p>
          <a:p>
            <a:pPr>
              <a:lnSpc>
                <a:spcPct val="150000"/>
              </a:lnSpc>
            </a:pPr>
            <a:r>
              <a:rPr lang="en-US" sz="1100" dirty="0">
                <a:solidFill>
                  <a:schemeClr val="tx1"/>
                </a:solidFill>
                <a:latin typeface=""/>
              </a:rPr>
              <a:t>- Late Morning: 8AM - Noon</a:t>
            </a:r>
          </a:p>
          <a:p>
            <a:pPr>
              <a:lnSpc>
                <a:spcPct val="150000"/>
              </a:lnSpc>
            </a:pPr>
            <a:r>
              <a:rPr lang="en-US" sz="1100" dirty="0">
                <a:solidFill>
                  <a:schemeClr val="tx1"/>
                </a:solidFill>
                <a:latin typeface=""/>
              </a:rPr>
              <a:t>- Afternoon: Noon - 4PM</a:t>
            </a:r>
          </a:p>
          <a:p>
            <a:pPr>
              <a:lnSpc>
                <a:spcPct val="150000"/>
              </a:lnSpc>
            </a:pPr>
            <a:r>
              <a:rPr lang="en-US" sz="1100" dirty="0">
                <a:solidFill>
                  <a:schemeClr val="tx1"/>
                </a:solidFill>
                <a:latin typeface=""/>
              </a:rPr>
              <a:t>- Evening: 4PM - 8PM</a:t>
            </a:r>
          </a:p>
          <a:p>
            <a:pPr>
              <a:lnSpc>
                <a:spcPct val="150000"/>
              </a:lnSpc>
            </a:pPr>
            <a:r>
              <a:rPr lang="en-US" sz="1100" dirty="0">
                <a:solidFill>
                  <a:schemeClr val="tx1"/>
                </a:solidFill>
                <a:latin typeface=""/>
              </a:rPr>
              <a:t>- Night: 8PM - Midnight</a:t>
            </a:r>
          </a:p>
          <a:p>
            <a:endParaRPr lang="en-VN" sz="1200" dirty="0">
              <a:latin typeface=""/>
            </a:endParaRPr>
          </a:p>
        </p:txBody>
      </p:sp>
      <p:sp>
        <p:nvSpPr>
          <p:cNvPr id="11" name="TextBox 10">
            <a:extLst>
              <a:ext uri="{FF2B5EF4-FFF2-40B4-BE49-F238E27FC236}">
                <a16:creationId xmlns:a16="http://schemas.microsoft.com/office/drawing/2014/main" id="{5A8FABEF-913E-6649-9963-D77B7D2BABE9}"/>
              </a:ext>
            </a:extLst>
          </p:cNvPr>
          <p:cNvSpPr txBox="1"/>
          <p:nvPr/>
        </p:nvSpPr>
        <p:spPr>
          <a:xfrm>
            <a:off x="260161" y="2571750"/>
            <a:ext cx="2776603" cy="2092304"/>
          </a:xfrm>
          <a:prstGeom prst="rect">
            <a:avLst/>
          </a:prstGeom>
          <a:noFill/>
        </p:spPr>
        <p:txBody>
          <a:bodyPr wrap="square" rtlCol="0">
            <a:spAutoFit/>
          </a:bodyPr>
          <a:lstStyle/>
          <a:p>
            <a:pPr marL="171450" indent="-171450">
              <a:lnSpc>
                <a:spcPct val="150000"/>
              </a:lnSpc>
              <a:buFontTx/>
              <a:buChar char="-"/>
            </a:pPr>
            <a:r>
              <a:rPr lang="en-US" sz="1100" b="1" dirty="0">
                <a:solidFill>
                  <a:schemeClr val="tx1"/>
                </a:solidFill>
                <a:latin typeface=""/>
              </a:rPr>
              <a:t>Maximum number of "No Cars Available" status trips can be seen in Evening Session</a:t>
            </a:r>
            <a:r>
              <a:rPr lang="en-US" sz="1100" dirty="0">
                <a:solidFill>
                  <a:schemeClr val="tx1"/>
                </a:solidFill>
                <a:latin typeface=""/>
              </a:rPr>
              <a:t>, followed by Night session </a:t>
            </a:r>
          </a:p>
          <a:p>
            <a:pPr marL="171450" indent="-171450">
              <a:lnSpc>
                <a:spcPct val="150000"/>
              </a:lnSpc>
              <a:buFontTx/>
              <a:buChar char="-"/>
            </a:pPr>
            <a:r>
              <a:rPr lang="en-US" sz="1100" b="1" dirty="0">
                <a:solidFill>
                  <a:schemeClr val="tx1"/>
                </a:solidFill>
                <a:latin typeface=""/>
              </a:rPr>
              <a:t>Maximum number of "Cancelled" status trips can be seen in Early Morning Session</a:t>
            </a:r>
            <a:r>
              <a:rPr lang="en-US" sz="1100" dirty="0">
                <a:solidFill>
                  <a:schemeClr val="tx1"/>
                </a:solidFill>
                <a:latin typeface=""/>
              </a:rPr>
              <a:t>, followed by Late Morning session</a:t>
            </a:r>
            <a:endParaRPr lang="en-VN" sz="1200" dirty="0">
              <a:solidFill>
                <a:schemeClr val="tx1"/>
              </a:solidFill>
              <a:latin typeface=""/>
            </a:endParaRPr>
          </a:p>
        </p:txBody>
      </p:sp>
    </p:spTree>
    <p:extLst>
      <p:ext uri="{BB962C8B-B14F-4D97-AF65-F5344CB8AC3E}">
        <p14:creationId xmlns:p14="http://schemas.microsoft.com/office/powerpoint/2010/main" val="107391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7" name="object 2">
            <a:extLst>
              <a:ext uri="{FF2B5EF4-FFF2-40B4-BE49-F238E27FC236}">
                <a16:creationId xmlns:a16="http://schemas.microsoft.com/office/drawing/2014/main" id="{B0F07268-7873-4C4D-BE4D-870898BADC85}"/>
              </a:ext>
            </a:extLst>
          </p:cNvPr>
          <p:cNvSpPr txBox="1">
            <a:spLocks/>
          </p:cNvSpPr>
          <p:nvPr/>
        </p:nvSpPr>
        <p:spPr>
          <a:xfrm>
            <a:off x="84083" y="105486"/>
            <a:ext cx="8603673"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Analysis Trip Status</a:t>
            </a:r>
          </a:p>
        </p:txBody>
      </p:sp>
      <p:sp>
        <p:nvSpPr>
          <p:cNvPr id="11" name="TextBox 10">
            <a:extLst>
              <a:ext uri="{FF2B5EF4-FFF2-40B4-BE49-F238E27FC236}">
                <a16:creationId xmlns:a16="http://schemas.microsoft.com/office/drawing/2014/main" id="{5A8FABEF-913E-6649-9963-D77B7D2BABE9}"/>
              </a:ext>
            </a:extLst>
          </p:cNvPr>
          <p:cNvSpPr txBox="1"/>
          <p:nvPr/>
        </p:nvSpPr>
        <p:spPr>
          <a:xfrm>
            <a:off x="260161" y="2571750"/>
            <a:ext cx="4101632" cy="2092304"/>
          </a:xfrm>
          <a:prstGeom prst="rect">
            <a:avLst/>
          </a:prstGeom>
          <a:noFill/>
        </p:spPr>
        <p:txBody>
          <a:bodyPr wrap="square" rtlCol="0">
            <a:spAutoFit/>
          </a:bodyPr>
          <a:lstStyle/>
          <a:p>
            <a:pPr marL="171450" indent="-171450">
              <a:lnSpc>
                <a:spcPct val="150000"/>
              </a:lnSpc>
              <a:buFontTx/>
              <a:buChar char="-"/>
            </a:pPr>
            <a:r>
              <a:rPr lang="en-US" sz="1100" dirty="0">
                <a:solidFill>
                  <a:schemeClr val="tx1"/>
                </a:solidFill>
                <a:latin typeface=""/>
              </a:rPr>
              <a:t>There is a very big supply demand gap.  </a:t>
            </a:r>
            <a:r>
              <a:rPr lang="en-US" sz="1100" b="1" dirty="0">
                <a:solidFill>
                  <a:schemeClr val="tx1"/>
                </a:solidFill>
                <a:latin typeface=""/>
              </a:rPr>
              <a:t>Only 42 percent of the total trip requests are being completed. </a:t>
            </a:r>
            <a:r>
              <a:rPr lang="en-US" sz="1100" dirty="0">
                <a:solidFill>
                  <a:schemeClr val="tx1"/>
                </a:solidFill>
                <a:latin typeface=""/>
              </a:rPr>
              <a:t>There are a total of </a:t>
            </a:r>
            <a:r>
              <a:rPr lang="en-US" sz="1100" b="1" dirty="0">
                <a:solidFill>
                  <a:schemeClr val="tx1"/>
                </a:solidFill>
                <a:latin typeface=""/>
              </a:rPr>
              <a:t>19 percent trips that are being cancelled by the driver </a:t>
            </a:r>
            <a:r>
              <a:rPr lang="en-US" sz="1100" dirty="0">
                <a:solidFill>
                  <a:schemeClr val="tx1"/>
                </a:solidFill>
                <a:latin typeface=""/>
              </a:rPr>
              <a:t>There are </a:t>
            </a:r>
            <a:r>
              <a:rPr lang="en-US" sz="1100" b="1" dirty="0">
                <a:solidFill>
                  <a:schemeClr val="tx1"/>
                </a:solidFill>
                <a:latin typeface=""/>
              </a:rPr>
              <a:t>39 percent trip requests which are being turned down due to unavailability of cars . </a:t>
            </a:r>
          </a:p>
          <a:p>
            <a:pPr marL="171450" indent="-171450">
              <a:lnSpc>
                <a:spcPct val="150000"/>
              </a:lnSpc>
              <a:buFontTx/>
              <a:buChar char="-"/>
            </a:pPr>
            <a:r>
              <a:rPr lang="en-US" sz="1100" dirty="0">
                <a:solidFill>
                  <a:schemeClr val="tx1"/>
                </a:solidFill>
                <a:latin typeface=""/>
              </a:rPr>
              <a:t>Hence a bigger problem is car unavailability and need to be tackled depending on the where the request is coming from Airport or city</a:t>
            </a:r>
            <a:endParaRPr lang="en-VN" sz="1100" dirty="0">
              <a:solidFill>
                <a:schemeClr val="tx1"/>
              </a:solidFill>
              <a:latin typeface=""/>
            </a:endParaRPr>
          </a:p>
        </p:txBody>
      </p:sp>
      <p:pic>
        <p:nvPicPr>
          <p:cNvPr id="4" name="Picture 3">
            <a:extLst>
              <a:ext uri="{FF2B5EF4-FFF2-40B4-BE49-F238E27FC236}">
                <a16:creationId xmlns:a16="http://schemas.microsoft.com/office/drawing/2014/main" id="{4D54878F-5FFB-A643-89A7-CAA0E7826172}"/>
              </a:ext>
            </a:extLst>
          </p:cNvPr>
          <p:cNvPicPr>
            <a:picLocks noChangeAspect="1"/>
          </p:cNvPicPr>
          <p:nvPr/>
        </p:nvPicPr>
        <p:blipFill>
          <a:blip r:embed="rId3"/>
          <a:stretch>
            <a:fillRect/>
          </a:stretch>
        </p:blipFill>
        <p:spPr>
          <a:xfrm>
            <a:off x="985973" y="499620"/>
            <a:ext cx="2565400" cy="1651000"/>
          </a:xfrm>
          <a:prstGeom prst="rect">
            <a:avLst/>
          </a:prstGeom>
        </p:spPr>
      </p:pic>
      <p:pic>
        <p:nvPicPr>
          <p:cNvPr id="5" name="Picture 4">
            <a:extLst>
              <a:ext uri="{FF2B5EF4-FFF2-40B4-BE49-F238E27FC236}">
                <a16:creationId xmlns:a16="http://schemas.microsoft.com/office/drawing/2014/main" id="{DCF7CE14-111D-6F4F-B406-A7B4AD65AD1C}"/>
              </a:ext>
            </a:extLst>
          </p:cNvPr>
          <p:cNvPicPr>
            <a:picLocks noChangeAspect="1"/>
          </p:cNvPicPr>
          <p:nvPr/>
        </p:nvPicPr>
        <p:blipFill>
          <a:blip r:embed="rId4"/>
          <a:stretch>
            <a:fillRect/>
          </a:stretch>
        </p:blipFill>
        <p:spPr>
          <a:xfrm>
            <a:off x="4277184" y="499620"/>
            <a:ext cx="4775200" cy="2933700"/>
          </a:xfrm>
          <a:prstGeom prst="rect">
            <a:avLst/>
          </a:prstGeom>
        </p:spPr>
      </p:pic>
    </p:spTree>
    <p:extLst>
      <p:ext uri="{BB962C8B-B14F-4D97-AF65-F5344CB8AC3E}">
        <p14:creationId xmlns:p14="http://schemas.microsoft.com/office/powerpoint/2010/main" val="163589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7" name="object 2">
            <a:extLst>
              <a:ext uri="{FF2B5EF4-FFF2-40B4-BE49-F238E27FC236}">
                <a16:creationId xmlns:a16="http://schemas.microsoft.com/office/drawing/2014/main" id="{B0F07268-7873-4C4D-BE4D-870898BADC85}"/>
              </a:ext>
            </a:extLst>
          </p:cNvPr>
          <p:cNvSpPr txBox="1">
            <a:spLocks/>
          </p:cNvSpPr>
          <p:nvPr/>
        </p:nvSpPr>
        <p:spPr>
          <a:xfrm>
            <a:off x="84083" y="105486"/>
            <a:ext cx="8603673" cy="271869"/>
          </a:xfrm>
          <a:prstGeom prst="rect">
            <a:avLst/>
          </a:prstGeom>
          <a:noFill/>
          <a:ln>
            <a:noFill/>
          </a:ln>
        </p:spPr>
        <p:txBody>
          <a:bodyPr spcFirstLastPara="1" vert="horz" wrap="square" lIns="0" tIns="12700" rIns="0" bIns="0" rtlCol="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1pPr>
            <a:lvl2pPr marR="0" lvl="1"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2pPr>
            <a:lvl3pPr marR="0" lvl="2"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3pPr>
            <a:lvl4pPr marR="0" lvl="3"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4pPr>
            <a:lvl5pPr marR="0" lvl="4"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5pPr>
            <a:lvl6pPr marR="0" lvl="5"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6pPr>
            <a:lvl7pPr marR="0" lvl="6"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7pPr>
            <a:lvl8pPr marR="0" lvl="7"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8pPr>
            <a:lvl9pPr marR="0" lvl="8" algn="l" rtl="0">
              <a:lnSpc>
                <a:spcPct val="100000"/>
              </a:lnSpc>
              <a:spcBef>
                <a:spcPts val="0"/>
              </a:spcBef>
              <a:spcAft>
                <a:spcPts val="0"/>
              </a:spcAft>
              <a:buClr>
                <a:schemeClr val="dk1"/>
              </a:buClr>
              <a:buSzPts val="2800"/>
              <a:buFont typeface="Exo"/>
              <a:buNone/>
              <a:defRPr sz="2800" b="1" i="0" u="none" strike="noStrike" cap="none">
                <a:solidFill>
                  <a:schemeClr val="dk1"/>
                </a:solidFill>
                <a:latin typeface="Exo"/>
                <a:ea typeface="Exo"/>
                <a:cs typeface="Exo"/>
                <a:sym typeface="Exo"/>
              </a:defRPr>
            </a:lvl9pPr>
          </a:lstStyle>
          <a:p>
            <a:pPr marL="12700" algn="ctr">
              <a:spcBef>
                <a:spcPts val="100"/>
              </a:spcBef>
            </a:pPr>
            <a:r>
              <a:rPr lang="en-US" sz="1600" dirty="0">
                <a:solidFill>
                  <a:srgbClr val="000000"/>
                </a:solidFill>
                <a:latin typeface=""/>
                <a:cs typeface="Arial"/>
                <a:sym typeface="Arial"/>
              </a:rPr>
              <a:t>Analysis Trip Status</a:t>
            </a:r>
          </a:p>
        </p:txBody>
      </p:sp>
      <p:sp>
        <p:nvSpPr>
          <p:cNvPr id="11" name="TextBox 10">
            <a:extLst>
              <a:ext uri="{FF2B5EF4-FFF2-40B4-BE49-F238E27FC236}">
                <a16:creationId xmlns:a16="http://schemas.microsoft.com/office/drawing/2014/main" id="{5A8FABEF-913E-6649-9963-D77B7D2BABE9}"/>
              </a:ext>
            </a:extLst>
          </p:cNvPr>
          <p:cNvSpPr txBox="1"/>
          <p:nvPr/>
        </p:nvSpPr>
        <p:spPr>
          <a:xfrm>
            <a:off x="325820" y="4038188"/>
            <a:ext cx="10079421" cy="568810"/>
          </a:xfrm>
          <a:prstGeom prst="rect">
            <a:avLst/>
          </a:prstGeom>
          <a:noFill/>
        </p:spPr>
        <p:txBody>
          <a:bodyPr wrap="square" rtlCol="0">
            <a:spAutoFit/>
          </a:bodyPr>
          <a:lstStyle/>
          <a:p>
            <a:pPr marL="171450" indent="-171450">
              <a:lnSpc>
                <a:spcPct val="150000"/>
              </a:lnSpc>
              <a:buFontTx/>
              <a:buChar char="-"/>
            </a:pPr>
            <a:r>
              <a:rPr lang="en-US" sz="1100" dirty="0">
                <a:solidFill>
                  <a:schemeClr val="tx1"/>
                </a:solidFill>
                <a:latin typeface=""/>
              </a:rPr>
              <a:t>Most number of </a:t>
            </a:r>
            <a:r>
              <a:rPr lang="en-US" sz="1100" b="1" dirty="0">
                <a:solidFill>
                  <a:schemeClr val="tx1"/>
                </a:solidFill>
                <a:latin typeface=""/>
              </a:rPr>
              <a:t>Cancellations </a:t>
            </a:r>
            <a:r>
              <a:rPr lang="en-US" sz="1100" dirty="0">
                <a:solidFill>
                  <a:schemeClr val="tx1"/>
                </a:solidFill>
                <a:latin typeface=""/>
              </a:rPr>
              <a:t>happen in the </a:t>
            </a:r>
            <a:r>
              <a:rPr lang="en-US" sz="1100" b="1" dirty="0">
                <a:solidFill>
                  <a:schemeClr val="tx1"/>
                </a:solidFill>
                <a:latin typeface=""/>
              </a:rPr>
              <a:t>Morning hours </a:t>
            </a:r>
            <a:r>
              <a:rPr lang="en-US" sz="1100" dirty="0">
                <a:solidFill>
                  <a:schemeClr val="tx1"/>
                </a:solidFill>
                <a:latin typeface=""/>
              </a:rPr>
              <a:t>(4AM-8AM) in the </a:t>
            </a:r>
            <a:r>
              <a:rPr lang="en-US" sz="1100" b="1" dirty="0">
                <a:solidFill>
                  <a:schemeClr val="tx1"/>
                </a:solidFill>
                <a:latin typeface=""/>
              </a:rPr>
              <a:t>City to Airport </a:t>
            </a:r>
            <a:r>
              <a:rPr lang="en-US" sz="1100" dirty="0">
                <a:solidFill>
                  <a:schemeClr val="tx1"/>
                </a:solidFill>
                <a:latin typeface=""/>
              </a:rPr>
              <a:t>route</a:t>
            </a:r>
          </a:p>
          <a:p>
            <a:pPr marL="171450" indent="-171450">
              <a:lnSpc>
                <a:spcPct val="150000"/>
              </a:lnSpc>
              <a:buFontTx/>
              <a:buChar char="-"/>
            </a:pPr>
            <a:r>
              <a:rPr lang="en-US" sz="1100" dirty="0">
                <a:solidFill>
                  <a:schemeClr val="tx1"/>
                </a:solidFill>
                <a:latin typeface=""/>
              </a:rPr>
              <a:t>Most number of </a:t>
            </a:r>
            <a:r>
              <a:rPr lang="en-US" sz="1100" b="1" dirty="0">
                <a:solidFill>
                  <a:schemeClr val="tx1"/>
                </a:solidFill>
                <a:latin typeface=""/>
              </a:rPr>
              <a:t>No Cars Available </a:t>
            </a:r>
            <a:r>
              <a:rPr lang="en-US" sz="1100" dirty="0">
                <a:solidFill>
                  <a:schemeClr val="tx1"/>
                </a:solidFill>
                <a:latin typeface=""/>
              </a:rPr>
              <a:t>happen in the </a:t>
            </a:r>
            <a:r>
              <a:rPr lang="en-US" sz="1100" b="1" dirty="0">
                <a:solidFill>
                  <a:schemeClr val="tx1"/>
                </a:solidFill>
                <a:latin typeface=""/>
              </a:rPr>
              <a:t>Evening Hours </a:t>
            </a:r>
            <a:r>
              <a:rPr lang="en-US" sz="1100" dirty="0">
                <a:solidFill>
                  <a:schemeClr val="tx1"/>
                </a:solidFill>
                <a:latin typeface=""/>
              </a:rPr>
              <a:t>(4PM-8PM) in the </a:t>
            </a:r>
            <a:r>
              <a:rPr lang="en-US" sz="1100" b="1" dirty="0">
                <a:solidFill>
                  <a:schemeClr val="tx1"/>
                </a:solidFill>
                <a:latin typeface=""/>
              </a:rPr>
              <a:t>Airport to City </a:t>
            </a:r>
            <a:r>
              <a:rPr lang="en-US" sz="1100" dirty="0">
                <a:solidFill>
                  <a:schemeClr val="tx1"/>
                </a:solidFill>
                <a:latin typeface=""/>
              </a:rPr>
              <a:t>route</a:t>
            </a:r>
          </a:p>
        </p:txBody>
      </p:sp>
      <p:pic>
        <p:nvPicPr>
          <p:cNvPr id="2" name="Picture 1">
            <a:extLst>
              <a:ext uri="{FF2B5EF4-FFF2-40B4-BE49-F238E27FC236}">
                <a16:creationId xmlns:a16="http://schemas.microsoft.com/office/drawing/2014/main" id="{3CB49875-0CE6-0742-8E76-A8DFB272EE52}"/>
              </a:ext>
            </a:extLst>
          </p:cNvPr>
          <p:cNvPicPr>
            <a:picLocks noChangeAspect="1"/>
          </p:cNvPicPr>
          <p:nvPr/>
        </p:nvPicPr>
        <p:blipFill>
          <a:blip r:embed="rId3"/>
          <a:stretch>
            <a:fillRect/>
          </a:stretch>
        </p:blipFill>
        <p:spPr>
          <a:xfrm>
            <a:off x="1" y="472966"/>
            <a:ext cx="4567787" cy="3407609"/>
          </a:xfrm>
          <a:prstGeom prst="rect">
            <a:avLst/>
          </a:prstGeom>
        </p:spPr>
      </p:pic>
      <p:pic>
        <p:nvPicPr>
          <p:cNvPr id="3" name="Picture 2">
            <a:extLst>
              <a:ext uri="{FF2B5EF4-FFF2-40B4-BE49-F238E27FC236}">
                <a16:creationId xmlns:a16="http://schemas.microsoft.com/office/drawing/2014/main" id="{68B01F95-0E7F-0243-B7ED-E5F002CD8250}"/>
              </a:ext>
            </a:extLst>
          </p:cNvPr>
          <p:cNvPicPr>
            <a:picLocks noChangeAspect="1"/>
          </p:cNvPicPr>
          <p:nvPr/>
        </p:nvPicPr>
        <p:blipFill>
          <a:blip r:embed="rId4"/>
          <a:stretch>
            <a:fillRect/>
          </a:stretch>
        </p:blipFill>
        <p:spPr>
          <a:xfrm>
            <a:off x="4576214" y="536502"/>
            <a:ext cx="4509927" cy="3344073"/>
          </a:xfrm>
          <a:prstGeom prst="rect">
            <a:avLst/>
          </a:prstGeom>
        </p:spPr>
      </p:pic>
    </p:spTree>
    <p:extLst>
      <p:ext uri="{BB962C8B-B14F-4D97-AF65-F5344CB8AC3E}">
        <p14:creationId xmlns:p14="http://schemas.microsoft.com/office/powerpoint/2010/main" val="900104498"/>
      </p:ext>
    </p:extLst>
  </p:cSld>
  <p:clrMapOvr>
    <a:masterClrMapping/>
  </p:clrMapOvr>
</p:sld>
</file>

<file path=ppt/theme/theme1.xml><?xml version="1.0" encoding="utf-8"?>
<a:theme xmlns:a="http://schemas.openxmlformats.org/drawingml/2006/main" name="Blue Corporate Consulting by Slidesgo">
  <a:themeElements>
    <a:clrScheme name="Simple Light">
      <a:dk1>
        <a:srgbClr val="1093DD"/>
      </a:dk1>
      <a:lt1>
        <a:srgbClr val="F8FDFF"/>
      </a:lt1>
      <a:dk2>
        <a:srgbClr val="595959"/>
      </a:dk2>
      <a:lt2>
        <a:srgbClr val="EEEEEE"/>
      </a:lt2>
      <a:accent1>
        <a:srgbClr val="6CC8F6"/>
      </a:accent1>
      <a:accent2>
        <a:srgbClr val="1098DD"/>
      </a:accent2>
      <a:accent3>
        <a:srgbClr val="F8FDFF"/>
      </a:accent3>
      <a:accent4>
        <a:srgbClr val="595959"/>
      </a:accent4>
      <a:accent5>
        <a:srgbClr val="EEEEEE"/>
      </a:accent5>
      <a:accent6>
        <a:srgbClr val="6CC8F6"/>
      </a:accent6>
      <a:hlink>
        <a:srgbClr val="1098D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897</Words>
  <Application>Microsoft Macintosh PowerPoint</Application>
  <PresentationFormat>On-screen Show (16:9)</PresentationFormat>
  <Paragraphs>82</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Hind Madurai</vt:lpstr>
      <vt:lpstr>Exo</vt:lpstr>
      <vt:lpstr>Arial</vt:lpstr>
      <vt:lpstr>Exo Thin</vt:lpstr>
      <vt:lpstr>Blue Corporate Consulting by Slidesgo</vt:lpstr>
      <vt:lpstr>UBER  SUPPLY-DEMAND GAP</vt:lpstr>
      <vt:lpstr>03</vt:lpstr>
      <vt:lpstr>UNDERSTANDING THE PROBLEM</vt:lpstr>
      <vt:lpstr>PLAN OF ANALYTICS</vt:lpstr>
      <vt:lpstr>EXPLORE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SUPPLY-DEMAND GAP</dc:title>
  <cp:lastModifiedBy>Microsoft Office User</cp:lastModifiedBy>
  <cp:revision>1</cp:revision>
  <dcterms:modified xsi:type="dcterms:W3CDTF">2021-11-26T17:22:28Z</dcterms:modified>
</cp:coreProperties>
</file>