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1" r:id="rId3"/>
    <p:sldId id="262" r:id="rId4"/>
    <p:sldId id="263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6847"/>
    <a:srgbClr val="EEB4B4"/>
    <a:srgbClr val="006400"/>
    <a:srgbClr val="CD3333"/>
    <a:srgbClr val="00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nhnt66\Desktop\p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nhnt66\Desktop\p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229076045306556E-2"/>
          <c:y val="2.938270862301522E-2"/>
          <c:w val="0.9314363124966305"/>
          <c:h val="0.7888290274462280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VOL CIF ACTIVE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96847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85D9-4FE0-A19B-882951191D61}"/>
              </c:ext>
            </c:extLst>
          </c:dPt>
          <c:dPt>
            <c:idx val="11"/>
            <c:invertIfNegative val="0"/>
            <c:bubble3D val="0"/>
            <c:spPr>
              <a:solidFill>
                <a:srgbClr val="196847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5D9-4FE0-A19B-882951191D61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5D9-4FE0-A19B-882951191D61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5D9-4FE0-A19B-882951191D61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5D9-4FE0-A19B-882951191D61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5D9-4FE0-A19B-882951191D61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5D9-4FE0-A19B-882951191D61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5D9-4FE0-A19B-882951191D61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5D9-4FE0-A19B-882951191D61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5D9-4FE0-A19B-882951191D61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5D9-4FE0-A19B-882951191D61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5D9-4FE0-A19B-882951191D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rgbClr val="19684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202301</c:v>
                </c:pt>
                <c:pt idx="1">
                  <c:v>202302</c:v>
                </c:pt>
                <c:pt idx="2">
                  <c:v>202303</c:v>
                </c:pt>
                <c:pt idx="3">
                  <c:v>202304</c:v>
                </c:pt>
                <c:pt idx="4">
                  <c:v>202305</c:v>
                </c:pt>
                <c:pt idx="5">
                  <c:v>202306</c:v>
                </c:pt>
                <c:pt idx="6">
                  <c:v>202307</c:v>
                </c:pt>
                <c:pt idx="7">
                  <c:v>202308</c:v>
                </c:pt>
                <c:pt idx="8">
                  <c:v>202309</c:v>
                </c:pt>
                <c:pt idx="9">
                  <c:v>202310</c:v>
                </c:pt>
                <c:pt idx="10">
                  <c:v>202311</c:v>
                </c:pt>
                <c:pt idx="11">
                  <c:v>202312</c:v>
                </c:pt>
              </c:numCache>
            </c:numRef>
          </c:cat>
          <c:val>
            <c:numRef>
              <c:f>Sheet1!$C$2:$C$13</c:f>
              <c:numCache>
                <c:formatCode>_(* #,##0_);_(* \(#,##0\);_(* "-"??_);_(@_)</c:formatCode>
                <c:ptCount val="12"/>
                <c:pt idx="0">
                  <c:v>3294434</c:v>
                </c:pt>
                <c:pt idx="1">
                  <c:v>3353812</c:v>
                </c:pt>
                <c:pt idx="2">
                  <c:v>3816266</c:v>
                </c:pt>
                <c:pt idx="3">
                  <c:v>3969901</c:v>
                </c:pt>
                <c:pt idx="4">
                  <c:v>4180165</c:v>
                </c:pt>
                <c:pt idx="5">
                  <c:v>4290750</c:v>
                </c:pt>
                <c:pt idx="6">
                  <c:v>4461374</c:v>
                </c:pt>
                <c:pt idx="7">
                  <c:v>4480602</c:v>
                </c:pt>
                <c:pt idx="8">
                  <c:v>4446625</c:v>
                </c:pt>
                <c:pt idx="9">
                  <c:v>4367987</c:v>
                </c:pt>
                <c:pt idx="10">
                  <c:v>4420126</c:v>
                </c:pt>
                <c:pt idx="11">
                  <c:v>5103579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D9-4FE0-A19B-882951191D6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9"/>
        <c:axId val="1919547743"/>
        <c:axId val="1919553567"/>
      </c:barChart>
      <c:catAx>
        <c:axId val="1919547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9553567"/>
        <c:crosses val="autoZero"/>
        <c:auto val="1"/>
        <c:lblAlgn val="ctr"/>
        <c:lblOffset val="100"/>
        <c:noMultiLvlLbl val="0"/>
      </c:catAx>
      <c:valAx>
        <c:axId val="1919553567"/>
        <c:scaling>
          <c:orientation val="minMax"/>
          <c:min val="2000000"/>
        </c:scaling>
        <c:delete val="1"/>
        <c:axPos val="l"/>
        <c:numFmt formatCode="_(* #,##0_);_(* \(#,##0\);_(* &quot;-&quot;??_);_(@_)" sourceLinked="1"/>
        <c:majorTickMark val="none"/>
        <c:minorTickMark val="none"/>
        <c:tickLblPos val="nextTo"/>
        <c:crossAx val="1919547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425030346923995E-2"/>
          <c:y val="3.2817123350099744E-2"/>
          <c:w val="0.97409035732865468"/>
          <c:h val="0.66992877403753048"/>
        </c:manualLayout>
      </c:layout>
      <c:lineChart>
        <c:grouping val="standard"/>
        <c:varyColors val="0"/>
        <c:ser>
          <c:idx val="4"/>
          <c:order val="0"/>
          <c:tx>
            <c:strRef>
              <c:f>Sheet1!$F$1</c:f>
              <c:strCache>
                <c:ptCount val="1"/>
                <c:pt idx="0">
                  <c:v>TỶ LỆ KYC/KH ACCTIVE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rgbClr val="C00000"/>
                </a:solidFill>
              </a:ln>
              <a:effectLst/>
            </c:spPr>
          </c:marker>
          <c:dPt>
            <c:idx val="1"/>
            <c:marker>
              <c:symbol val="circle"/>
              <c:size val="9"/>
              <c:spPr>
                <a:solidFill>
                  <a:schemeClr val="accent2">
                    <a:lumMod val="20000"/>
                    <a:lumOff val="80000"/>
                  </a:schemeClr>
                </a:solidFill>
                <a:ln w="31750">
                  <a:solidFill>
                    <a:srgbClr val="C0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A68-4892-B4FE-59CFBC5C95BA}"/>
              </c:ext>
            </c:extLst>
          </c:dPt>
          <c:dPt>
            <c:idx val="11"/>
            <c:marker>
              <c:symbol val="circle"/>
              <c:size val="9"/>
              <c:spPr>
                <a:solidFill>
                  <a:schemeClr val="accent2">
                    <a:lumMod val="20000"/>
                    <a:lumOff val="80000"/>
                  </a:schemeClr>
                </a:solidFill>
                <a:ln w="31750">
                  <a:solidFill>
                    <a:srgbClr val="C0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EA68-4892-B4FE-59CFBC5C95B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A68-4892-B4FE-59CFBC5C95B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A68-4892-B4FE-59CFBC5C95B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A68-4892-B4FE-59CFBC5C95BA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A68-4892-B4FE-59CFBC5C95BA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A68-4892-B4FE-59CFBC5C95BA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A68-4892-B4FE-59CFBC5C95BA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A68-4892-B4FE-59CFBC5C95BA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A68-4892-B4FE-59CFBC5C95BA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A68-4892-B4FE-59CFBC5C95BA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A68-4892-B4FE-59CFBC5C95BA}"/>
                </c:ext>
              </c:extLst>
            </c:dLbl>
            <c:dLbl>
              <c:idx val="11"/>
              <c:layout>
                <c:manualLayout>
                  <c:x val="-3.166740578040061E-3"/>
                  <c:y val="-5.25322007377582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EA68-4892-B4FE-59CFBC5C95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202301</c:v>
                </c:pt>
                <c:pt idx="1">
                  <c:v>202302</c:v>
                </c:pt>
                <c:pt idx="2">
                  <c:v>202303</c:v>
                </c:pt>
                <c:pt idx="3">
                  <c:v>202304</c:v>
                </c:pt>
                <c:pt idx="4">
                  <c:v>202305</c:v>
                </c:pt>
                <c:pt idx="5">
                  <c:v>202306</c:v>
                </c:pt>
                <c:pt idx="6">
                  <c:v>202307</c:v>
                </c:pt>
                <c:pt idx="7">
                  <c:v>202308</c:v>
                </c:pt>
                <c:pt idx="8">
                  <c:v>202309</c:v>
                </c:pt>
                <c:pt idx="9">
                  <c:v>202310</c:v>
                </c:pt>
                <c:pt idx="10">
                  <c:v>202311</c:v>
                </c:pt>
                <c:pt idx="11">
                  <c:v>202312</c:v>
                </c:pt>
              </c:numCache>
            </c:numRef>
          </c:cat>
          <c:val>
            <c:numRef>
              <c:f>Sheet1!$F$2:$F$13</c:f>
              <c:numCache>
                <c:formatCode>0.00%</c:formatCode>
                <c:ptCount val="12"/>
                <c:pt idx="0">
                  <c:v>5.9749261936951842E-3</c:v>
                </c:pt>
                <c:pt idx="1">
                  <c:v>6.6232096491991802E-3</c:v>
                </c:pt>
                <c:pt idx="2">
                  <c:v>6.2749818801938854E-3</c:v>
                </c:pt>
                <c:pt idx="3">
                  <c:v>4.9819882158270443E-3</c:v>
                </c:pt>
                <c:pt idx="4">
                  <c:v>4.8060303839680971E-3</c:v>
                </c:pt>
                <c:pt idx="5">
                  <c:v>4.6583930548272446E-3</c:v>
                </c:pt>
                <c:pt idx="6">
                  <c:v>4.6806208132292876E-3</c:v>
                </c:pt>
                <c:pt idx="7">
                  <c:v>4.6603112706730034E-3</c:v>
                </c:pt>
                <c:pt idx="8">
                  <c:v>4.536924071627358E-3</c:v>
                </c:pt>
                <c:pt idx="9">
                  <c:v>5.4851353724267035E-3</c:v>
                </c:pt>
                <c:pt idx="10">
                  <c:v>4.7154764366445666E-3</c:v>
                </c:pt>
                <c:pt idx="11">
                  <c:v>3.8592524971201581E-3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C-EA68-4892-B4FE-59CFBC5C95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9550655"/>
        <c:axId val="1919551903"/>
      </c:lineChart>
      <c:catAx>
        <c:axId val="1919550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9551903"/>
        <c:crosses val="autoZero"/>
        <c:auto val="1"/>
        <c:lblAlgn val="ctr"/>
        <c:lblOffset val="100"/>
        <c:noMultiLvlLbl val="0"/>
      </c:catAx>
      <c:valAx>
        <c:axId val="1919551903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919550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F9D3E-C4B3-483F-8E16-836AB853457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8196E-D496-472A-9CFA-14E22755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906C0F-6C51-49E4-A6C6-53B8CEEAD9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0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7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3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4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00025" y="200025"/>
            <a:ext cx="11687175" cy="471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62">
              <a:latin typeface="Cambria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EE9171-8BCA-4F12-8075-1925CCF8143D}"/>
              </a:ext>
            </a:extLst>
          </p:cNvPr>
          <p:cNvCxnSpPr/>
          <p:nvPr userDrawn="1"/>
        </p:nvCxnSpPr>
        <p:spPr>
          <a:xfrm>
            <a:off x="554783" y="766549"/>
            <a:ext cx="2579688" cy="0"/>
          </a:xfrm>
          <a:prstGeom prst="line">
            <a:avLst/>
          </a:prstGeom>
          <a:ln w="28575">
            <a:solidFill>
              <a:srgbClr val="00843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625" y="139700"/>
            <a:ext cx="903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554783" y="1352282"/>
            <a:ext cx="11190750" cy="486739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215" b="1" baseline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F0502020204030203" pitchFamily="34" charset="0"/>
              </a:defRPr>
            </a:lvl2pPr>
            <a:lvl3pPr>
              <a:defRPr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F0502020204030203" pitchFamily="34" charset="0"/>
              </a:defRPr>
            </a:lvl3pPr>
            <a:lvl4pPr>
              <a:defRPr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F0502020204030203" pitchFamily="34" charset="0"/>
              </a:defRPr>
            </a:lvl4pPr>
            <a:lvl5pPr>
              <a:defRPr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9778F03-5305-8C33-EF9E-0BD599FCB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783" y="61842"/>
            <a:ext cx="10230864" cy="633412"/>
          </a:xfrm>
          <a:prstGeom prst="rect">
            <a:avLst/>
          </a:prstGeom>
        </p:spPr>
        <p:txBody>
          <a:bodyPr/>
          <a:lstStyle>
            <a:lvl1pPr>
              <a:defRPr lang="vi-VN" sz="2200" b="1" dirty="0">
                <a:gradFill>
                  <a:gsLst>
                    <a:gs pos="82000">
                      <a:srgbClr val="279E5F"/>
                    </a:gs>
                    <a:gs pos="49542">
                      <a:srgbClr val="299466"/>
                    </a:gs>
                    <a:gs pos="12400">
                      <a:srgbClr val="2F747B"/>
                    </a:gs>
                    <a:gs pos="0">
                      <a:srgbClr val="325E89"/>
                    </a:gs>
                    <a:gs pos="100000">
                      <a:srgbClr val="23B350"/>
                    </a:gs>
                  </a:gsLst>
                  <a:lin ang="0" scaled="1"/>
                </a:gradFill>
                <a:latin typeface="Cambria" panose="02040503050406030204" pitchFamily="18" charset="0"/>
                <a:ea typeface="Cambria" panose="02040503050406030204" pitchFamily="18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 algn="r">
              <a:defRPr sz="14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837A169-C006-4B0D-8E98-62FA720844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97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ch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2C8503-E8BB-CCD4-2141-0DD0081FC9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066" cy="6858000"/>
          </a:xfrm>
          <a:prstGeom prst="rect">
            <a:avLst/>
          </a:prstGeom>
          <a:gradFill>
            <a:gsLst>
              <a:gs pos="73000">
                <a:srgbClr val="279E5F">
                  <a:alpha val="12000"/>
                  <a:lumMod val="97000"/>
                </a:srgbClr>
              </a:gs>
              <a:gs pos="53000">
                <a:srgbClr val="299466"/>
              </a:gs>
              <a:gs pos="23000">
                <a:srgbClr val="2B896D"/>
              </a:gs>
              <a:gs pos="11000">
                <a:srgbClr val="2F747B"/>
              </a:gs>
              <a:gs pos="0">
                <a:srgbClr val="325E89"/>
              </a:gs>
              <a:gs pos="99000">
                <a:srgbClr val="23B350"/>
              </a:gs>
            </a:gsLst>
            <a:path path="circle">
              <a:fillToRect r="100000" b="100000"/>
            </a:path>
          </a:gradFill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C2BC6-F91D-4977-F721-40A45CD0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7EEB2-51EB-56D2-DA1F-B2CD2853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7AFD1-9486-BE46-E951-73D138C6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4FB-2163-4BB5-8B92-5DA6F420D63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80C5CA-F7B3-299E-9D40-56D555B0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5" y="2515394"/>
            <a:ext cx="3724275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8606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8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1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5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0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6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0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2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46665-E135-490E-B7E5-94855B004F9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1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72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863" y="17463"/>
            <a:ext cx="3767137" cy="192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036320" y="2763647"/>
            <a:ext cx="10114597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PHÂN </a:t>
            </a:r>
            <a:r>
              <a:rPr lang="en-US" altLang="en-US" sz="3600" b="1" dirty="0" smtClea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TÍCH DVCNT CÓ NHIỀU GIAO DỊCH LỖI TỪ THẺ NƯỚC NGOÀI TỪ 01/01/2022 – 31/12/2023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 b="1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</p:txBody>
      </p:sp>
      <p:grpSp>
        <p:nvGrpSpPr>
          <p:cNvPr id="4101" name="Group 4"/>
          <p:cNvGrpSpPr>
            <a:grpSpLocks/>
          </p:cNvGrpSpPr>
          <p:nvPr/>
        </p:nvGrpSpPr>
        <p:grpSpPr bwMode="auto">
          <a:xfrm>
            <a:off x="739775" y="5676900"/>
            <a:ext cx="914400" cy="914400"/>
            <a:chOff x="7239450" y="4738309"/>
            <a:chExt cx="914400" cy="914400"/>
          </a:xfrm>
        </p:grpSpPr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7239450" y="4738309"/>
              <a:ext cx="914400" cy="914400"/>
            </a:xfrm>
            <a:prstGeom prst="ellipse">
              <a:avLst/>
            </a:prstGeom>
            <a:gradFill flip="none" rotWithShape="1">
              <a:gsLst>
                <a:gs pos="92000">
                  <a:srgbClr val="279E5F"/>
                </a:gs>
                <a:gs pos="53000">
                  <a:srgbClr val="299466"/>
                </a:gs>
                <a:gs pos="23000">
                  <a:srgbClr val="2B896D"/>
                </a:gs>
                <a:gs pos="11000">
                  <a:srgbClr val="2F747B"/>
                </a:gs>
                <a:gs pos="0">
                  <a:srgbClr val="325E89"/>
                </a:gs>
                <a:gs pos="99000">
                  <a:srgbClr val="23B350"/>
                </a:gs>
              </a:gsLst>
              <a:path path="circle">
                <a:fillToRect l="100000" b="100000"/>
              </a:path>
              <a:tileRect t="-100000" r="-100000"/>
            </a:gra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7" name="Shape 2790"/>
            <p:cNvSpPr>
              <a:spLocks noChangeAspect="1"/>
            </p:cNvSpPr>
            <p:nvPr/>
          </p:nvSpPr>
          <p:spPr>
            <a:xfrm>
              <a:off x="7490275" y="5046284"/>
              <a:ext cx="411163" cy="298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36" y="17550"/>
                  </a:moveTo>
                  <a:lnTo>
                    <a:pt x="10309" y="17550"/>
                  </a:lnTo>
                  <a:cubicBezTo>
                    <a:pt x="10580" y="17550"/>
                    <a:pt x="10800" y="17248"/>
                    <a:pt x="10800" y="16875"/>
                  </a:cubicBezTo>
                  <a:cubicBezTo>
                    <a:pt x="10800" y="16503"/>
                    <a:pt x="10580" y="16200"/>
                    <a:pt x="10309" y="16200"/>
                  </a:cubicBezTo>
                  <a:lnTo>
                    <a:pt x="3436" y="16200"/>
                  </a:lnTo>
                  <a:cubicBezTo>
                    <a:pt x="3166" y="16200"/>
                    <a:pt x="2945" y="16503"/>
                    <a:pt x="2945" y="16875"/>
                  </a:cubicBezTo>
                  <a:cubicBezTo>
                    <a:pt x="2945" y="17248"/>
                    <a:pt x="3166" y="17550"/>
                    <a:pt x="3436" y="17550"/>
                  </a:cubicBezTo>
                  <a:moveTo>
                    <a:pt x="3436" y="14850"/>
                  </a:moveTo>
                  <a:lnTo>
                    <a:pt x="12273" y="14850"/>
                  </a:lnTo>
                  <a:cubicBezTo>
                    <a:pt x="12544" y="14850"/>
                    <a:pt x="12764" y="14548"/>
                    <a:pt x="12764" y="14175"/>
                  </a:cubicBezTo>
                  <a:cubicBezTo>
                    <a:pt x="12764" y="13803"/>
                    <a:pt x="12544" y="13500"/>
                    <a:pt x="12273" y="13500"/>
                  </a:cubicBezTo>
                  <a:lnTo>
                    <a:pt x="3436" y="13500"/>
                  </a:lnTo>
                  <a:cubicBezTo>
                    <a:pt x="3166" y="13500"/>
                    <a:pt x="2945" y="13803"/>
                    <a:pt x="2945" y="14175"/>
                  </a:cubicBezTo>
                  <a:cubicBezTo>
                    <a:pt x="2945" y="14548"/>
                    <a:pt x="3166" y="14850"/>
                    <a:pt x="3436" y="14850"/>
                  </a:cubicBezTo>
                  <a:moveTo>
                    <a:pt x="20618" y="4050"/>
                  </a:moveTo>
                  <a:lnTo>
                    <a:pt x="982" y="4050"/>
                  </a:lnTo>
                  <a:lnTo>
                    <a:pt x="982" y="1350"/>
                  </a:lnTo>
                  <a:lnTo>
                    <a:pt x="20618" y="1350"/>
                  </a:lnTo>
                  <a:cubicBezTo>
                    <a:pt x="20618" y="1350"/>
                    <a:pt x="20618" y="4050"/>
                    <a:pt x="20618" y="4050"/>
                  </a:cubicBezTo>
                  <a:close/>
                  <a:moveTo>
                    <a:pt x="20618" y="20250"/>
                  </a:moveTo>
                  <a:lnTo>
                    <a:pt x="982" y="20250"/>
                  </a:lnTo>
                  <a:lnTo>
                    <a:pt x="982" y="9450"/>
                  </a:lnTo>
                  <a:lnTo>
                    <a:pt x="20618" y="9450"/>
                  </a:lnTo>
                  <a:cubicBezTo>
                    <a:pt x="20618" y="9450"/>
                    <a:pt x="20618" y="20250"/>
                    <a:pt x="20618" y="20250"/>
                  </a:cubicBezTo>
                  <a:close/>
                  <a:moveTo>
                    <a:pt x="20618" y="0"/>
                  </a:moveTo>
                  <a:lnTo>
                    <a:pt x="982" y="0"/>
                  </a:lnTo>
                  <a:cubicBezTo>
                    <a:pt x="440" y="0"/>
                    <a:pt x="0" y="605"/>
                    <a:pt x="0" y="1350"/>
                  </a:cubicBezTo>
                  <a:lnTo>
                    <a:pt x="0" y="20250"/>
                  </a:lnTo>
                  <a:cubicBezTo>
                    <a:pt x="0" y="20995"/>
                    <a:pt x="440" y="21600"/>
                    <a:pt x="982" y="21600"/>
                  </a:cubicBezTo>
                  <a:lnTo>
                    <a:pt x="20618" y="21600"/>
                  </a:lnTo>
                  <a:cubicBezTo>
                    <a:pt x="21160" y="21600"/>
                    <a:pt x="21600" y="20995"/>
                    <a:pt x="21600" y="20250"/>
                  </a:cubicBezTo>
                  <a:lnTo>
                    <a:pt x="21600" y="1350"/>
                  </a:lnTo>
                  <a:cubicBezTo>
                    <a:pt x="21600" y="605"/>
                    <a:pt x="21160" y="0"/>
                    <a:pt x="20618" y="0"/>
                  </a:cubicBezTo>
                  <a:moveTo>
                    <a:pt x="16200" y="17550"/>
                  </a:moveTo>
                  <a:lnTo>
                    <a:pt x="18164" y="17550"/>
                  </a:lnTo>
                  <a:cubicBezTo>
                    <a:pt x="18434" y="17550"/>
                    <a:pt x="18655" y="17248"/>
                    <a:pt x="18655" y="16875"/>
                  </a:cubicBezTo>
                  <a:lnTo>
                    <a:pt x="18655" y="14175"/>
                  </a:lnTo>
                  <a:cubicBezTo>
                    <a:pt x="18655" y="13803"/>
                    <a:pt x="18434" y="13500"/>
                    <a:pt x="18164" y="13500"/>
                  </a:cubicBezTo>
                  <a:lnTo>
                    <a:pt x="16200" y="13500"/>
                  </a:lnTo>
                  <a:cubicBezTo>
                    <a:pt x="15929" y="13500"/>
                    <a:pt x="15709" y="13803"/>
                    <a:pt x="15709" y="14175"/>
                  </a:cubicBezTo>
                  <a:lnTo>
                    <a:pt x="15709" y="16875"/>
                  </a:lnTo>
                  <a:cubicBezTo>
                    <a:pt x="15709" y="17248"/>
                    <a:pt x="15929" y="17550"/>
                    <a:pt x="16200" y="1755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" charset="0"/>
                <a:ea typeface="Lato" charset="0"/>
                <a:cs typeface="Lato" charset="0"/>
                <a:sym typeface="Gill Sans"/>
              </a:endParaRPr>
            </a:p>
          </p:txBody>
        </p:sp>
      </p:grpSp>
      <p:sp>
        <p:nvSpPr>
          <p:cNvPr id="4102" name="TextBox 7"/>
          <p:cNvSpPr txBox="1">
            <a:spLocks noChangeArrowheads="1"/>
          </p:cNvSpPr>
          <p:nvPr/>
        </p:nvSpPr>
        <p:spPr bwMode="auto">
          <a:xfrm>
            <a:off x="1652588" y="6118225"/>
            <a:ext cx="2767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en-US" sz="2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Feb, 2024</a:t>
            </a:r>
            <a:endParaRPr lang="en-US" altLang="en-US" sz="2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8270875" y="5984875"/>
            <a:ext cx="4956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Enterprise data &amp; analytics Division (EDAD)</a:t>
            </a:r>
          </a:p>
          <a:p>
            <a:r>
              <a:rPr lang="en-US" altLang="en-US" sz="12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Business Intelligence Competency Center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A420-54EB-475B-B379-01383FB7EB8E}" type="slidenum">
              <a:rPr lang="en-US" smtClean="0"/>
              <a:t>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DFFEB0-82C8-DD05-C756-D58039B0E4A3}"/>
              </a:ext>
            </a:extLst>
          </p:cNvPr>
          <p:cNvSpPr txBox="1"/>
          <p:nvPr/>
        </p:nvSpPr>
        <p:spPr>
          <a:xfrm>
            <a:off x="1652588" y="6398438"/>
            <a:ext cx="5008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FFFF"/>
                </a:solidFill>
                <a:latin typeface="Raleway" panose="020B0503030101060003" pitchFamily="34" charset="0"/>
                <a:ea typeface="Questrial" panose="020B0306030504020204" pitchFamily="34" charset="0"/>
                <a:cs typeface="Questrial" panose="02000000000000000000" pitchFamily="2" charset="0"/>
              </a:defRPr>
            </a:lvl1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 – BI.SBD – </a:t>
            </a:r>
            <a:r>
              <a:rPr lang="en-US" sz="1200" b="1" kern="0" dirty="0" smtClean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quynhntt17</a:t>
            </a:r>
            <a:endParaRPr lang="en-US" sz="1200" b="1" kern="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24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 smtClean="0"/>
              <a:t>Đề</a:t>
            </a:r>
            <a:r>
              <a:rPr lang="en-US" sz="1600" dirty="0" smtClean="0"/>
              <a:t> </a:t>
            </a:r>
            <a:r>
              <a:rPr lang="en-US" sz="1600" dirty="0" err="1" smtClean="0"/>
              <a:t>bài</a:t>
            </a:r>
            <a:r>
              <a:rPr lang="en-US" sz="1600" dirty="0"/>
              <a:t> </a:t>
            </a:r>
            <a:r>
              <a:rPr lang="en-US" sz="1600" dirty="0" err="1" smtClean="0"/>
              <a:t>phân</a:t>
            </a:r>
            <a:r>
              <a:rPr lang="en-US" sz="1600" dirty="0" smtClean="0"/>
              <a:t> </a:t>
            </a:r>
            <a:r>
              <a:rPr lang="en-US" sz="1600" dirty="0" err="1" smtClean="0"/>
              <a:t>tích</a:t>
            </a:r>
            <a:r>
              <a:rPr lang="en-US" sz="1600" dirty="0" smtClean="0"/>
              <a:t>:  </a:t>
            </a:r>
            <a:r>
              <a:rPr lang="en-US" sz="1600" dirty="0" err="1" smtClean="0"/>
              <a:t>Tính</a:t>
            </a:r>
            <a:r>
              <a:rPr lang="en-US" sz="1600" dirty="0" smtClean="0"/>
              <a:t> </a:t>
            </a:r>
            <a:r>
              <a:rPr lang="en-US" sz="1600" dirty="0" err="1" smtClean="0"/>
              <a:t>toán</a:t>
            </a:r>
            <a:r>
              <a:rPr lang="en-US" sz="1600" dirty="0" smtClean="0"/>
              <a:t> </a:t>
            </a:r>
            <a:r>
              <a:rPr lang="en-US" sz="1600" dirty="0" err="1" smtClean="0"/>
              <a:t>tỷ</a:t>
            </a:r>
            <a:r>
              <a:rPr lang="en-US" sz="1600" dirty="0" smtClean="0"/>
              <a:t> </a:t>
            </a:r>
            <a:r>
              <a:rPr lang="en-US" sz="1600" dirty="0" err="1" smtClean="0"/>
              <a:t>lệ</a:t>
            </a:r>
            <a:r>
              <a:rPr lang="en-US" sz="1600" dirty="0" smtClean="0"/>
              <a:t> </a:t>
            </a:r>
            <a:r>
              <a:rPr lang="en-US" sz="1600" dirty="0" err="1" smtClean="0"/>
              <a:t>lỗi</a:t>
            </a:r>
            <a:r>
              <a:rPr lang="en-US" sz="1600" dirty="0" smtClean="0"/>
              <a:t> </a:t>
            </a:r>
            <a:r>
              <a:rPr lang="en-US" sz="1600" dirty="0" err="1" smtClean="0"/>
              <a:t>của</a:t>
            </a:r>
            <a:r>
              <a:rPr lang="en-US" sz="1600" dirty="0" smtClean="0"/>
              <a:t> 318 ĐVCNT </a:t>
            </a:r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dirty="0" err="1" smtClean="0"/>
              <a:t>phát</a:t>
            </a:r>
            <a:r>
              <a:rPr lang="en-US" sz="1600" dirty="0" smtClean="0"/>
              <a:t> </a:t>
            </a:r>
            <a:r>
              <a:rPr lang="en-US" sz="1600" dirty="0" err="1" smtClean="0"/>
              <a:t>sinh</a:t>
            </a:r>
            <a:r>
              <a:rPr lang="en-US" sz="1600" dirty="0" smtClean="0"/>
              <a:t> </a:t>
            </a:r>
            <a:r>
              <a:rPr lang="en-US" sz="1600" dirty="0" err="1" smtClean="0"/>
              <a:t>tra</a:t>
            </a:r>
            <a:r>
              <a:rPr lang="en-US" sz="1600" dirty="0" smtClean="0"/>
              <a:t> </a:t>
            </a:r>
            <a:r>
              <a:rPr lang="en-US" sz="1600" dirty="0" err="1" smtClean="0"/>
              <a:t>soát</a:t>
            </a:r>
            <a:r>
              <a:rPr lang="en-US" sz="1600" dirty="0" smtClean="0"/>
              <a:t> </a:t>
            </a:r>
            <a:r>
              <a:rPr lang="en-US" sz="1600" dirty="0" err="1" smtClean="0"/>
              <a:t>khiếu</a:t>
            </a:r>
            <a:r>
              <a:rPr lang="en-US" sz="1600" dirty="0" smtClean="0"/>
              <a:t> </a:t>
            </a:r>
            <a:r>
              <a:rPr lang="en-US" sz="1600" dirty="0" err="1" smtClean="0"/>
              <a:t>nại</a:t>
            </a:r>
            <a:r>
              <a:rPr lang="en-US" sz="1600" dirty="0" smtClean="0"/>
              <a:t> </a:t>
            </a:r>
            <a:r>
              <a:rPr lang="en-US" sz="1600" dirty="0" err="1" smtClean="0"/>
              <a:t>từ</a:t>
            </a:r>
            <a:r>
              <a:rPr lang="en-US" sz="1600" dirty="0" smtClean="0"/>
              <a:t> </a:t>
            </a:r>
            <a:r>
              <a:rPr lang="en-US" sz="1600" dirty="0" err="1" smtClean="0"/>
              <a:t>thẻ</a:t>
            </a:r>
            <a:r>
              <a:rPr lang="en-US" sz="1600" dirty="0" smtClean="0"/>
              <a:t> </a:t>
            </a:r>
            <a:r>
              <a:rPr lang="en-US" sz="1600" dirty="0" err="1" smtClean="0"/>
              <a:t>nước</a:t>
            </a:r>
            <a:r>
              <a:rPr lang="en-US" sz="1600" dirty="0" smtClean="0"/>
              <a:t> </a:t>
            </a:r>
            <a:r>
              <a:rPr lang="en-US" sz="1600" dirty="0" err="1" smtClean="0"/>
              <a:t>ngoài</a:t>
            </a:r>
            <a:r>
              <a:rPr lang="en-US" sz="16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 smtClean="0"/>
              <a:t>Thời</a:t>
            </a:r>
            <a:r>
              <a:rPr lang="en-US" sz="1600" dirty="0" smtClean="0"/>
              <a:t> </a:t>
            </a:r>
            <a:r>
              <a:rPr lang="en-US" sz="1600" dirty="0" err="1" smtClean="0"/>
              <a:t>gian</a:t>
            </a:r>
            <a:r>
              <a:rPr lang="en-US" sz="1600" dirty="0" smtClean="0"/>
              <a:t> </a:t>
            </a:r>
            <a:r>
              <a:rPr lang="en-US" sz="1600" dirty="0" err="1" smtClean="0"/>
              <a:t>lấy</a:t>
            </a:r>
            <a:r>
              <a:rPr lang="en-US" sz="1600" dirty="0" smtClean="0"/>
              <a:t>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r>
              <a:rPr lang="en-US" sz="1600" dirty="0" smtClean="0"/>
              <a:t>: </a:t>
            </a:r>
            <a:r>
              <a:rPr lang="en-US" sz="1600" dirty="0" err="1" smtClean="0"/>
              <a:t>Từ</a:t>
            </a:r>
            <a:r>
              <a:rPr lang="en-US" sz="1600" dirty="0" smtClean="0"/>
              <a:t> 01/01/2022 </a:t>
            </a:r>
            <a:r>
              <a:rPr lang="en-US" sz="1600" dirty="0" err="1" smtClean="0"/>
              <a:t>đến</a:t>
            </a:r>
            <a:r>
              <a:rPr lang="en-US" sz="1600" dirty="0" smtClean="0"/>
              <a:t> 31/12/2023.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GIỚI THIỆU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4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err="1" smtClean="0"/>
              <a:t>Hơn</a:t>
            </a:r>
            <a:r>
              <a:rPr lang="en-US" dirty="0" smtClean="0"/>
              <a:t> 10 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318 ĐVCNT </a:t>
            </a:r>
            <a:r>
              <a:rPr lang="en-US" dirty="0" err="1" smtClean="0"/>
              <a:t>trong</a:t>
            </a:r>
            <a:r>
              <a:rPr lang="en-US" dirty="0" smtClean="0"/>
              <a:t> 2 </a:t>
            </a:r>
            <a:r>
              <a:rPr lang="en-US" dirty="0" err="1" smtClean="0"/>
              <a:t>năm</a:t>
            </a:r>
            <a:r>
              <a:rPr lang="en-US" dirty="0" smtClean="0"/>
              <a:t> 2022 </a:t>
            </a:r>
            <a:r>
              <a:rPr lang="en-US" dirty="0" err="1" smtClean="0"/>
              <a:t>và</a:t>
            </a:r>
            <a:r>
              <a:rPr lang="en-US" dirty="0" smtClean="0"/>
              <a:t> 2023.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&gt; 95%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ĐVCNT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5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chiếm</a:t>
            </a:r>
            <a:r>
              <a:rPr lang="en-US" dirty="0" smtClean="0"/>
              <a:t> 4k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(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sv</a:t>
            </a:r>
            <a:r>
              <a:rPr lang="en-US" dirty="0" smtClean="0"/>
              <a:t> 10tr)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30 ĐVCNT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&gt;=50 %. Cao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Vẽ</a:t>
            </a:r>
            <a:r>
              <a:rPr lang="en-US" dirty="0" smtClean="0"/>
              <a:t> 2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30/381 merchant. 1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trăm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merchant (boxplot)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ĐVCNT(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ĐVCNT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50%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2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3"/>
          <p:cNvSpPr txBox="1">
            <a:spLocks/>
          </p:cNvSpPr>
          <p:nvPr/>
        </p:nvSpPr>
        <p:spPr bwMode="auto">
          <a:xfrm>
            <a:off x="589536" y="70854"/>
            <a:ext cx="10231437" cy="56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3138" y="90180"/>
            <a:ext cx="10306810" cy="651085"/>
          </a:xfrm>
          <a:extLst/>
        </p:spPr>
        <p:txBody>
          <a:bodyPr>
            <a:no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sz="1600" dirty="0" smtClean="0"/>
              <a:t>Số </a:t>
            </a:r>
            <a:r>
              <a:rPr lang="en-US" sz="1600" dirty="0" err="1" smtClean="0"/>
              <a:t>lượng</a:t>
            </a:r>
            <a:r>
              <a:rPr lang="en-US" sz="1600" dirty="0" smtClean="0"/>
              <a:t> KH active năm 2023 có </a:t>
            </a:r>
            <a:r>
              <a:rPr lang="en-US" sz="1600" dirty="0" err="1" smtClean="0"/>
              <a:t>xu</a:t>
            </a:r>
            <a:r>
              <a:rPr lang="en-US" sz="1600" dirty="0" smtClean="0"/>
              <a:t> </a:t>
            </a:r>
            <a:r>
              <a:rPr lang="en-US" sz="1600" dirty="0" err="1" smtClean="0"/>
              <a:t>hướng</a:t>
            </a:r>
            <a:r>
              <a:rPr lang="en-US" sz="1600" dirty="0" smtClean="0"/>
              <a:t> </a:t>
            </a:r>
            <a:r>
              <a:rPr lang="en-US" sz="1600" dirty="0" err="1" smtClean="0"/>
              <a:t>tăng</a:t>
            </a:r>
            <a:r>
              <a:rPr lang="en-US" sz="1600" dirty="0" smtClean="0"/>
              <a:t> lên </a:t>
            </a:r>
            <a:r>
              <a:rPr lang="en-US" sz="1600" dirty="0" err="1" smtClean="0"/>
              <a:t>và</a:t>
            </a:r>
            <a:r>
              <a:rPr lang="en-US" sz="1600" dirty="0" smtClean="0"/>
              <a:t> </a:t>
            </a:r>
            <a:r>
              <a:rPr lang="en-US" sz="1600" dirty="0" err="1" smtClean="0"/>
              <a:t>tăng</a:t>
            </a:r>
            <a:r>
              <a:rPr lang="en-US" sz="1600" dirty="0" smtClean="0"/>
              <a:t> </a:t>
            </a:r>
            <a:r>
              <a:rPr lang="en-US" sz="1600" dirty="0" err="1" smtClean="0"/>
              <a:t>mạnh</a:t>
            </a:r>
            <a:r>
              <a:rPr lang="en-US" sz="1600" dirty="0" smtClean="0"/>
              <a:t> ở tháng 12</a:t>
            </a:r>
            <a:br>
              <a:rPr lang="en-US" sz="1600" dirty="0" smtClean="0"/>
            </a:br>
            <a:r>
              <a:rPr lang="vi-VN" sz="1600" dirty="0"/>
              <a:t>KH chưa thực sự có nhiều nhu cầu nâng hạn mức giao dịch online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837A169-C006-4B0D-8E98-62FA720844D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0010" y="1189560"/>
            <a:ext cx="444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196847"/>
                </a:solidFill>
              </a:rPr>
              <a:t>Khách</a:t>
            </a:r>
            <a:r>
              <a:rPr lang="en-US" sz="1400" b="1" dirty="0" smtClean="0">
                <a:solidFill>
                  <a:srgbClr val="196847"/>
                </a:solidFill>
              </a:rPr>
              <a:t> </a:t>
            </a:r>
            <a:r>
              <a:rPr lang="en-US" sz="1400" b="1" dirty="0" err="1" smtClean="0">
                <a:solidFill>
                  <a:srgbClr val="196847"/>
                </a:solidFill>
              </a:rPr>
              <a:t>hàng</a:t>
            </a:r>
            <a:r>
              <a:rPr lang="en-US" sz="1400" b="1" dirty="0" smtClean="0">
                <a:solidFill>
                  <a:srgbClr val="196847"/>
                </a:solidFill>
              </a:rPr>
              <a:t> Active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là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khách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hàng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b="1" dirty="0">
                <a:solidFill>
                  <a:srgbClr val="196847"/>
                </a:solidFill>
              </a:rPr>
              <a:t>có tài </a:t>
            </a:r>
            <a:r>
              <a:rPr lang="en-US" sz="1400" b="1" dirty="0" err="1">
                <a:solidFill>
                  <a:srgbClr val="196847"/>
                </a:solidFill>
              </a:rPr>
              <a:t>khoản</a:t>
            </a:r>
            <a:r>
              <a:rPr lang="en-US" sz="1400" b="1" dirty="0">
                <a:solidFill>
                  <a:srgbClr val="196847"/>
                </a:solidFill>
              </a:rPr>
              <a:t> VPB </a:t>
            </a:r>
            <a:r>
              <a:rPr lang="en-US" sz="1400" b="1" dirty="0" smtClean="0">
                <a:solidFill>
                  <a:srgbClr val="196847"/>
                </a:solidFill>
              </a:rPr>
              <a:t>active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có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phát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sinh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b="1" dirty="0">
                <a:solidFill>
                  <a:srgbClr val="196847"/>
                </a:solidFill>
              </a:rPr>
              <a:t>giao </a:t>
            </a:r>
            <a:r>
              <a:rPr lang="en-US" sz="1400" b="1" dirty="0" err="1">
                <a:solidFill>
                  <a:srgbClr val="196847"/>
                </a:solidFill>
              </a:rPr>
              <a:t>dịch</a:t>
            </a:r>
            <a:r>
              <a:rPr lang="en-US" sz="1400" b="1" dirty="0">
                <a:solidFill>
                  <a:srgbClr val="196847"/>
                </a:solidFill>
              </a:rPr>
              <a:t> online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hoặc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b="1" dirty="0">
                <a:solidFill>
                  <a:srgbClr val="196847"/>
                </a:solidFill>
              </a:rPr>
              <a:t>giao </a:t>
            </a:r>
            <a:r>
              <a:rPr lang="en-US" sz="1400" b="1" dirty="0" err="1">
                <a:solidFill>
                  <a:srgbClr val="196847"/>
                </a:solidFill>
              </a:rPr>
              <a:t>dịch</a:t>
            </a:r>
            <a:r>
              <a:rPr lang="en-US" sz="1400" b="1" dirty="0">
                <a:solidFill>
                  <a:srgbClr val="196847"/>
                </a:solidFill>
              </a:rPr>
              <a:t> </a:t>
            </a:r>
            <a:r>
              <a:rPr lang="en-US" sz="1400" b="1" dirty="0" err="1">
                <a:solidFill>
                  <a:srgbClr val="196847"/>
                </a:solidFill>
              </a:rPr>
              <a:t>tại</a:t>
            </a:r>
            <a:r>
              <a:rPr lang="en-US" sz="1400" b="1" dirty="0">
                <a:solidFill>
                  <a:srgbClr val="196847"/>
                </a:solidFill>
              </a:rPr>
              <a:t> </a:t>
            </a:r>
            <a:r>
              <a:rPr lang="en-US" sz="1400" b="1" dirty="0" err="1">
                <a:solidFill>
                  <a:srgbClr val="196847"/>
                </a:solidFill>
              </a:rPr>
              <a:t>quầy</a:t>
            </a:r>
            <a:r>
              <a:rPr lang="en-US" sz="1400" b="1" dirty="0">
                <a:solidFill>
                  <a:srgbClr val="196847"/>
                </a:solidFill>
              </a:rPr>
              <a:t> 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1253356"/>
              </p:ext>
            </p:extLst>
          </p:nvPr>
        </p:nvGraphicFramePr>
        <p:xfrm>
          <a:off x="360710" y="2127564"/>
          <a:ext cx="5200563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561852"/>
              </p:ext>
            </p:extLst>
          </p:nvPr>
        </p:nvGraphicFramePr>
        <p:xfrm>
          <a:off x="6164415" y="2254313"/>
          <a:ext cx="5459241" cy="4100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60710" y="5500708"/>
            <a:ext cx="5091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vi-V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Số lượng KH active năm 2023 </a:t>
            </a:r>
            <a:r>
              <a:rPr lang="vi-VN" sz="1200" b="1" dirty="0">
                <a:solidFill>
                  <a:srgbClr val="196847"/>
                </a:solidFill>
              </a:rPr>
              <a:t>có xu hướng tăng lên </a:t>
            </a:r>
            <a:r>
              <a:rPr lang="vi-V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và tăng mạnh ở tháng </a:t>
            </a:r>
            <a:r>
              <a:rPr lang="vi-V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>
              <a:lnSpc>
                <a:spcPct val="125000"/>
              </a:lnSpc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Ở tháng 12/2023, số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lượng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KH active </a:t>
            </a:r>
            <a:r>
              <a:rPr lang="en-US" sz="1200" b="1" dirty="0" err="1" smtClean="0">
                <a:solidFill>
                  <a:srgbClr val="196847"/>
                </a:solidFill>
              </a:rPr>
              <a:t>tăng</a:t>
            </a:r>
            <a:r>
              <a:rPr lang="en-US" sz="1200" b="1" dirty="0" smtClean="0">
                <a:solidFill>
                  <a:srgbClr val="196847"/>
                </a:solidFill>
              </a:rPr>
              <a:t> </a:t>
            </a:r>
            <a:r>
              <a:rPr lang="en-US" sz="1200" b="1" dirty="0">
                <a:solidFill>
                  <a:srgbClr val="196847"/>
                </a:solidFill>
              </a:rPr>
              <a:t>1,809,145 </a:t>
            </a:r>
            <a:r>
              <a:rPr lang="en-US" sz="1200" b="1" dirty="0" smtClean="0">
                <a:solidFill>
                  <a:srgbClr val="196847"/>
                </a:solidFill>
              </a:rPr>
              <a:t>KH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 với đầu năm 2023.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200" b="1" dirty="0" smtClean="0">
              <a:solidFill>
                <a:srgbClr val="196847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73509" y="5431870"/>
            <a:ext cx="5793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Số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lượng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KH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quầy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thực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hiện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full KYC </a:t>
            </a:r>
            <a:r>
              <a:rPr lang="en-US" sz="1200" b="1" dirty="0" err="1" smtClean="0">
                <a:solidFill>
                  <a:srgbClr val="C00000"/>
                </a:solidFill>
              </a:rPr>
              <a:t>chiếm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sz="1200" b="1" dirty="0" err="1" smtClean="0">
                <a:solidFill>
                  <a:srgbClr val="C00000"/>
                </a:solidFill>
              </a:rPr>
              <a:t>tỷ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sz="1200" b="1" dirty="0" err="1" smtClean="0">
                <a:solidFill>
                  <a:srgbClr val="C00000"/>
                </a:solidFill>
              </a:rPr>
              <a:t>lệ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sz="1200" b="1" dirty="0" err="1" smtClean="0">
                <a:solidFill>
                  <a:srgbClr val="C00000"/>
                </a:solidFill>
              </a:rPr>
              <a:t>nhỏ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(tháng 2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cao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nhất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chỉ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chiếm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</a:rPr>
              <a:t>0.66%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trong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tổng số KH active năm 2023.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Điều này thể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hiện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KH </a:t>
            </a:r>
            <a:r>
              <a:rPr lang="en-US" sz="1200" b="1" dirty="0" smtClean="0">
                <a:solidFill>
                  <a:srgbClr val="C00000"/>
                </a:solidFill>
              </a:rPr>
              <a:t>chưa </a:t>
            </a:r>
            <a:r>
              <a:rPr lang="en-US" sz="1200" b="1" dirty="0" err="1" smtClean="0">
                <a:solidFill>
                  <a:srgbClr val="C00000"/>
                </a:solidFill>
              </a:rPr>
              <a:t>thực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sz="1200" b="1" dirty="0" err="1" smtClean="0">
                <a:solidFill>
                  <a:srgbClr val="C00000"/>
                </a:solidFill>
              </a:rPr>
              <a:t>sự</a:t>
            </a:r>
            <a:r>
              <a:rPr lang="en-US" sz="1200" b="1" dirty="0" smtClean="0">
                <a:solidFill>
                  <a:srgbClr val="C00000"/>
                </a:solidFill>
              </a:rPr>
              <a:t> có nhiều </a:t>
            </a:r>
            <a:r>
              <a:rPr lang="en-US" sz="1200" b="1" dirty="0" err="1" smtClean="0">
                <a:solidFill>
                  <a:srgbClr val="C00000"/>
                </a:solidFill>
              </a:rPr>
              <a:t>nhu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sz="1200" b="1" dirty="0" err="1" smtClean="0">
                <a:solidFill>
                  <a:srgbClr val="C00000"/>
                </a:solidFill>
              </a:rPr>
              <a:t>cầu</a:t>
            </a:r>
            <a:r>
              <a:rPr lang="en-US" sz="1200" b="1" dirty="0" smtClean="0">
                <a:solidFill>
                  <a:srgbClr val="C00000"/>
                </a:solidFill>
              </a:rPr>
              <a:t> nâng </a:t>
            </a:r>
            <a:r>
              <a:rPr lang="en-US" sz="1200" b="1" dirty="0" err="1" smtClean="0">
                <a:solidFill>
                  <a:srgbClr val="C00000"/>
                </a:solidFill>
              </a:rPr>
              <a:t>hạn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sz="1200" b="1" dirty="0" err="1" smtClean="0">
                <a:solidFill>
                  <a:srgbClr val="C00000"/>
                </a:solidFill>
              </a:rPr>
              <a:t>mức</a:t>
            </a:r>
            <a:r>
              <a:rPr lang="en-US" sz="1200" b="1" dirty="0" smtClean="0">
                <a:solidFill>
                  <a:srgbClr val="C00000"/>
                </a:solidFill>
              </a:rPr>
              <a:t> giao </a:t>
            </a:r>
            <a:r>
              <a:rPr lang="en-US" sz="1200" b="1" dirty="0" err="1" smtClean="0">
                <a:solidFill>
                  <a:srgbClr val="C00000"/>
                </a:solidFill>
              </a:rPr>
              <a:t>dịch</a:t>
            </a:r>
            <a:r>
              <a:rPr lang="en-US" sz="1200" b="1" dirty="0" smtClean="0">
                <a:solidFill>
                  <a:srgbClr val="C00000"/>
                </a:solidFill>
              </a:rPr>
              <a:t> online.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39548" y="1189560"/>
            <a:ext cx="5237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KH </a:t>
            </a:r>
            <a:r>
              <a:rPr lang="en-US" sz="1400" b="1" dirty="0" err="1">
                <a:solidFill>
                  <a:srgbClr val="C00000"/>
                </a:solidFill>
              </a:rPr>
              <a:t>ra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quầy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thực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hiện</a:t>
            </a:r>
            <a:r>
              <a:rPr lang="en-US" sz="1400" b="1" dirty="0">
                <a:solidFill>
                  <a:srgbClr val="C00000"/>
                </a:solidFill>
              </a:rPr>
              <a:t> full KYC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có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thêm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quyền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lợi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được </a:t>
            </a:r>
            <a:r>
              <a:rPr lang="en-US" sz="1400" b="1" dirty="0">
                <a:solidFill>
                  <a:srgbClr val="C00000"/>
                </a:solidFill>
              </a:rPr>
              <a:t>nâng </a:t>
            </a:r>
            <a:r>
              <a:rPr lang="en-US" sz="1400" b="1" dirty="0" err="1">
                <a:solidFill>
                  <a:srgbClr val="C00000"/>
                </a:solidFill>
              </a:rPr>
              <a:t>hạn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mức</a:t>
            </a:r>
            <a:r>
              <a:rPr lang="en-US" sz="1400" b="1" dirty="0">
                <a:solidFill>
                  <a:srgbClr val="C00000"/>
                </a:solidFill>
              </a:rPr>
              <a:t> giao </a:t>
            </a:r>
            <a:r>
              <a:rPr lang="en-US" sz="1400" b="1" dirty="0" err="1">
                <a:solidFill>
                  <a:srgbClr val="C00000"/>
                </a:solidFill>
              </a:rPr>
              <a:t>dịch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</a:rPr>
              <a:t>online</a:t>
            </a:r>
            <a:endParaRPr lang="en-US" sz="1400" b="1" dirty="0">
              <a:solidFill>
                <a:srgbClr val="C0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18150" y="1189560"/>
            <a:ext cx="420017" cy="41589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138" y="1247885"/>
            <a:ext cx="396872" cy="345663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5776111" y="1189560"/>
            <a:ext cx="18107" cy="5084491"/>
          </a:xfrm>
          <a:prstGeom prst="line">
            <a:avLst/>
          </a:prstGeom>
          <a:ln w="3175">
            <a:solidFill>
              <a:srgbClr val="1968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81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37A85E-82DA-5C6E-700E-790D09C3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34874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319</Words>
  <Application>Microsoft Office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Gill Sans</vt:lpstr>
      <vt:lpstr>Lato</vt:lpstr>
      <vt:lpstr>Tahoma</vt:lpstr>
      <vt:lpstr>Times New Roman</vt:lpstr>
      <vt:lpstr>Office Theme</vt:lpstr>
      <vt:lpstr>PowerPoint Presentation</vt:lpstr>
      <vt:lpstr>GIỚI THIỆU</vt:lpstr>
      <vt:lpstr>Tổng quan chung giao dịch của các ĐVCNT</vt:lpstr>
      <vt:lpstr>Tỷ lệ lỗi từng ĐVCNT( bao nhiêu ĐVCNT có lỗi trên 50% giao dịch)</vt:lpstr>
      <vt:lpstr>Số lượng KH active năm 2023 có xu hướng tăng lên và tăng mạnh ở tháng 12 KH chưa thực sự có nhiều nhu cầu nâng hạn mức giao dịch online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Huong Dinh Thi Lan (EDA - BI.SBD)</dc:creator>
  <cp:lastModifiedBy>Quynh Nguyen Thi Thuy (EDA - BI.SBD)</cp:lastModifiedBy>
  <cp:revision>81</cp:revision>
  <dcterms:created xsi:type="dcterms:W3CDTF">2024-01-19T09:44:58Z</dcterms:created>
  <dcterms:modified xsi:type="dcterms:W3CDTF">2024-02-16T14:12:36Z</dcterms:modified>
</cp:coreProperties>
</file>