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6" r:id="rId4"/>
    <p:sldId id="267" r:id="rId5"/>
    <p:sldId id="268" r:id="rId6"/>
    <p:sldId id="26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4B4"/>
    <a:srgbClr val="008000"/>
    <a:srgbClr val="A4DABA"/>
    <a:srgbClr val="196847"/>
    <a:srgbClr val="ED7D31"/>
    <a:srgbClr val="006400"/>
    <a:srgbClr val="CD3333"/>
    <a:srgbClr val="00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ynhntt17\Downloads\Ph&#226;n%20t&#237;ch%202024\2.%20Card%20chuy&#7875;n%20tr&#7841;ng%20th&#225;i_QLRRT\phan_tich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chart!$B$1</c:f>
              <c:strCache>
                <c:ptCount val="1"/>
                <c:pt idx="0">
                  <c:v>volume</c:v>
                </c:pt>
              </c:strCache>
            </c:strRef>
          </c:tx>
          <c:spPr>
            <a:ln w="28575" cap="rnd">
              <a:solidFill>
                <a:srgbClr val="2FC384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2FC38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chart!$A$2:$A$13</c:f>
              <c:numCache>
                <c:formatCode>General</c:formatCode>
                <c:ptCount val="12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  <c:pt idx="4">
                  <c:v>202308</c:v>
                </c:pt>
                <c:pt idx="5">
                  <c:v>202309</c:v>
                </c:pt>
                <c:pt idx="6">
                  <c:v>202310</c:v>
                </c:pt>
                <c:pt idx="7">
                  <c:v>202311</c:v>
                </c:pt>
                <c:pt idx="8">
                  <c:v>202312</c:v>
                </c:pt>
                <c:pt idx="9">
                  <c:v>202401</c:v>
                </c:pt>
                <c:pt idx="10">
                  <c:v>202402</c:v>
                </c:pt>
                <c:pt idx="11">
                  <c:v>202403</c:v>
                </c:pt>
              </c:numCache>
            </c:numRef>
          </c:cat>
          <c:val>
            <c:numRef>
              <c:f>chart!$B$2:$B$13</c:f>
              <c:numCache>
                <c:formatCode>_(* #,##0_);_(* \(#,##0\);_(* "-"??_);_(@_)</c:formatCode>
                <c:ptCount val="12"/>
                <c:pt idx="0">
                  <c:v>570</c:v>
                </c:pt>
                <c:pt idx="1">
                  <c:v>592</c:v>
                </c:pt>
                <c:pt idx="2">
                  <c:v>990</c:v>
                </c:pt>
                <c:pt idx="3">
                  <c:v>450</c:v>
                </c:pt>
                <c:pt idx="4">
                  <c:v>782</c:v>
                </c:pt>
                <c:pt idx="5">
                  <c:v>1354</c:v>
                </c:pt>
                <c:pt idx="6">
                  <c:v>950</c:v>
                </c:pt>
                <c:pt idx="7">
                  <c:v>951</c:v>
                </c:pt>
                <c:pt idx="8">
                  <c:v>1012</c:v>
                </c:pt>
                <c:pt idx="9">
                  <c:v>860</c:v>
                </c:pt>
                <c:pt idx="10">
                  <c:v>886</c:v>
                </c:pt>
                <c:pt idx="1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B8-41EB-83BD-36E807A95FA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1281103"/>
        <c:axId val="2071283599"/>
      </c:lineChart>
      <c:catAx>
        <c:axId val="20712811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283599"/>
        <c:crosses val="autoZero"/>
        <c:auto val="1"/>
        <c:lblAlgn val="ctr"/>
        <c:lblOffset val="100"/>
        <c:noMultiLvlLbl val="0"/>
      </c:catAx>
      <c:valAx>
        <c:axId val="2071283599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2071281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VOLUME</c:v>
          </c:tx>
          <c:spPr>
            <a:ln w="28575" cap="rnd">
              <a:solidFill>
                <a:srgbClr val="E5554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E5554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chart!$A$21:$A$32</c:f>
              <c:numCache>
                <c:formatCode>General</c:formatCode>
                <c:ptCount val="12"/>
                <c:pt idx="0">
                  <c:v>202304</c:v>
                </c:pt>
                <c:pt idx="1">
                  <c:v>202305</c:v>
                </c:pt>
                <c:pt idx="2">
                  <c:v>202306</c:v>
                </c:pt>
                <c:pt idx="3">
                  <c:v>202307</c:v>
                </c:pt>
                <c:pt idx="4">
                  <c:v>202308</c:v>
                </c:pt>
                <c:pt idx="5">
                  <c:v>202309</c:v>
                </c:pt>
                <c:pt idx="6">
                  <c:v>202310</c:v>
                </c:pt>
                <c:pt idx="7">
                  <c:v>202311</c:v>
                </c:pt>
                <c:pt idx="8">
                  <c:v>202312</c:v>
                </c:pt>
                <c:pt idx="9">
                  <c:v>202401</c:v>
                </c:pt>
                <c:pt idx="10">
                  <c:v>202402</c:v>
                </c:pt>
                <c:pt idx="11">
                  <c:v>202403</c:v>
                </c:pt>
              </c:numCache>
            </c:numRef>
          </c:cat>
          <c:val>
            <c:numRef>
              <c:f>chart!$B$21:$B$32</c:f>
              <c:numCache>
                <c:formatCode>_(* #,##0_);_(* \(#,##0\);_(* "-"??_);_(@_)</c:formatCode>
                <c:ptCount val="12"/>
                <c:pt idx="0">
                  <c:v>107</c:v>
                </c:pt>
                <c:pt idx="1">
                  <c:v>23</c:v>
                </c:pt>
                <c:pt idx="2">
                  <c:v>39</c:v>
                </c:pt>
                <c:pt idx="3">
                  <c:v>13</c:v>
                </c:pt>
                <c:pt idx="4">
                  <c:v>24</c:v>
                </c:pt>
                <c:pt idx="5">
                  <c:v>128</c:v>
                </c:pt>
                <c:pt idx="6">
                  <c:v>84</c:v>
                </c:pt>
                <c:pt idx="7">
                  <c:v>141</c:v>
                </c:pt>
                <c:pt idx="8">
                  <c:v>132</c:v>
                </c:pt>
                <c:pt idx="9">
                  <c:v>206</c:v>
                </c:pt>
                <c:pt idx="10">
                  <c:v>41</c:v>
                </c:pt>
                <c:pt idx="11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6D-4823-B3FD-6DDE184AC6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8223503"/>
        <c:axId val="1078216847"/>
      </c:lineChart>
      <c:catAx>
        <c:axId val="10782235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216847"/>
        <c:crosses val="autoZero"/>
        <c:auto val="1"/>
        <c:lblAlgn val="ctr"/>
        <c:lblOffset val="100"/>
        <c:noMultiLvlLbl val="0"/>
      </c:catAx>
      <c:valAx>
        <c:axId val="1078216847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107822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D7-42D0-9E5C-2EBD3A3C6CE4}"/>
              </c:ext>
            </c:extLst>
          </c:dPt>
          <c:dPt>
            <c:idx val="1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D7-42D0-9E5C-2EBD3A3C6CE4}"/>
              </c:ext>
            </c:extLst>
          </c:dPt>
          <c:dPt>
            <c:idx val="2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D7-42D0-9E5C-2EBD3A3C6CE4}"/>
              </c:ext>
            </c:extLst>
          </c:dPt>
          <c:dPt>
            <c:idx val="3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8D7-42D0-9E5C-2EBD3A3C6CE4}"/>
              </c:ext>
            </c:extLst>
          </c:dPt>
          <c:dPt>
            <c:idx val="4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8D7-42D0-9E5C-2EBD3A3C6CE4}"/>
              </c:ext>
            </c:extLst>
          </c:dPt>
          <c:dPt>
            <c:idx val="5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8D7-42D0-9E5C-2EBD3A3C6CE4}"/>
              </c:ext>
            </c:extLst>
          </c:dPt>
          <c:dPt>
            <c:idx val="6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8D7-42D0-9E5C-2EBD3A3C6CE4}"/>
              </c:ext>
            </c:extLst>
          </c:dPt>
          <c:dPt>
            <c:idx val="7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8D7-42D0-9E5C-2EBD3A3C6CE4}"/>
              </c:ext>
            </c:extLst>
          </c:dPt>
          <c:dPt>
            <c:idx val="8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8D7-42D0-9E5C-2EBD3A3C6CE4}"/>
              </c:ext>
            </c:extLst>
          </c:dPt>
          <c:dPt>
            <c:idx val="9"/>
            <c:invertIfNegative val="0"/>
            <c:bubble3D val="0"/>
            <c:spPr>
              <a:solidFill>
                <a:srgbClr val="2CC4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8D7-42D0-9E5C-2EBD3A3C6CE4}"/>
              </c:ext>
            </c:extLst>
          </c:dPt>
          <c:dPt>
            <c:idx val="10"/>
            <c:invertIfNegative val="0"/>
            <c:bubble3D val="0"/>
            <c:spPr>
              <a:solidFill>
                <a:srgbClr val="8BDEC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8D7-42D0-9E5C-2EBD3A3C6C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chart!$A$38:$A$48</c:f>
              <c:strCache>
                <c:ptCount val="11"/>
                <c:pt idx="0">
                  <c:v>VISA Super Shopee Platinum Credit Prin</c:v>
                </c:pt>
                <c:pt idx="1">
                  <c:v>MC Lady Credit Prin</c:v>
                </c:pt>
                <c:pt idx="2">
                  <c:v>VISA Shopee Platinum Credit Prin</c:v>
                </c:pt>
                <c:pt idx="3">
                  <c:v>MC StepUp Credit Prin</c:v>
                </c:pt>
                <c:pt idx="4">
                  <c:v>VPBank Number 1 Credit Prin</c:v>
                </c:pt>
                <c:pt idx="5">
                  <c:v>MC World Credit Prin</c:v>
                </c:pt>
                <c:pt idx="6">
                  <c:v>MC Platinum Credit Cashback Prin</c:v>
                </c:pt>
                <c:pt idx="7">
                  <c:v>MC Classic Mobifone Credit Prin</c:v>
                </c:pt>
                <c:pt idx="8">
                  <c:v>MC World Lady Credit Prin</c:v>
                </c:pt>
                <c:pt idx="9">
                  <c:v>MC2 Credit Orange New Prin</c:v>
                </c:pt>
                <c:pt idx="10">
                  <c:v>Others</c:v>
                </c:pt>
              </c:strCache>
            </c:strRef>
          </c:cat>
          <c:val>
            <c:numRef>
              <c:f>chart!$B$38:$B$48</c:f>
              <c:numCache>
                <c:formatCode>General</c:formatCode>
                <c:ptCount val="11"/>
                <c:pt idx="0">
                  <c:v>1509</c:v>
                </c:pt>
                <c:pt idx="1">
                  <c:v>1316</c:v>
                </c:pt>
                <c:pt idx="2">
                  <c:v>1105</c:v>
                </c:pt>
                <c:pt idx="3">
                  <c:v>1100</c:v>
                </c:pt>
                <c:pt idx="4">
                  <c:v>681</c:v>
                </c:pt>
                <c:pt idx="5">
                  <c:v>635</c:v>
                </c:pt>
                <c:pt idx="6">
                  <c:v>495</c:v>
                </c:pt>
                <c:pt idx="7">
                  <c:v>352</c:v>
                </c:pt>
                <c:pt idx="8">
                  <c:v>349</c:v>
                </c:pt>
                <c:pt idx="9">
                  <c:v>345</c:v>
                </c:pt>
                <c:pt idx="10">
                  <c:v>1750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8D7-42D0-9E5C-2EBD3A3C6C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27325839"/>
        <c:axId val="1027322511"/>
      </c:barChart>
      <c:catAx>
        <c:axId val="1027325839"/>
        <c:scaling>
          <c:orientation val="maxMin"/>
        </c:scaling>
        <c:delete val="0"/>
        <c:axPos val="l"/>
        <c:numFmt formatCode="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322511"/>
        <c:crosses val="autoZero"/>
        <c:auto val="0"/>
        <c:lblAlgn val="ctr"/>
        <c:lblOffset val="100"/>
        <c:noMultiLvlLbl val="0"/>
      </c:catAx>
      <c:valAx>
        <c:axId val="1027322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732583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chart!$B$67</c:f>
              <c:strCache>
                <c:ptCount val="1"/>
                <c:pt idx="0">
                  <c:v>volume</c:v>
                </c:pt>
              </c:strCache>
            </c:strRef>
          </c:tx>
          <c:dPt>
            <c:idx val="0"/>
            <c:bubble3D val="0"/>
            <c:spPr>
              <a:solidFill>
                <a:srgbClr val="2190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A5-402F-A69B-9E9683B1FE61}"/>
              </c:ext>
            </c:extLst>
          </c:dPt>
          <c:dPt>
            <c:idx val="1"/>
            <c:bubble3D val="0"/>
            <c:spPr>
              <a:solidFill>
                <a:srgbClr val="2CC4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A5-402F-A69B-9E9683B1FE61}"/>
              </c:ext>
            </c:extLst>
          </c:dPt>
          <c:dPt>
            <c:idx val="2"/>
            <c:bubble3D val="0"/>
            <c:spPr>
              <a:solidFill>
                <a:srgbClr val="17B78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A5-402F-A69B-9E9683B1FE61}"/>
              </c:ext>
            </c:extLst>
          </c:dPt>
          <c:dPt>
            <c:idx val="3"/>
            <c:bubble3D val="0"/>
            <c:spPr>
              <a:solidFill>
                <a:srgbClr val="8BDE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A5-402F-A69B-9E9683B1FE6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7A5-402F-A69B-9E9683B1FE61}"/>
              </c:ext>
            </c:extLst>
          </c:dPt>
          <c:cat>
            <c:strRef>
              <c:f>chart!$A$68:$A$72</c:f>
              <c:strCache>
                <c:ptCount val="5"/>
                <c:pt idx="0">
                  <c:v>MAF</c:v>
                </c:pt>
                <c:pt idx="1">
                  <c:v>AF</c:v>
                </c:pt>
                <c:pt idx="2">
                  <c:v>MASS</c:v>
                </c:pt>
                <c:pt idx="3">
                  <c:v>HHB</c:v>
                </c:pt>
                <c:pt idx="4">
                  <c:v>NULL</c:v>
                </c:pt>
              </c:strCache>
            </c:strRef>
          </c:cat>
          <c:val>
            <c:numRef>
              <c:f>chart!$B$68:$B$72</c:f>
              <c:numCache>
                <c:formatCode>General</c:formatCode>
                <c:ptCount val="5"/>
                <c:pt idx="0">
                  <c:v>5692</c:v>
                </c:pt>
                <c:pt idx="1">
                  <c:v>2801</c:v>
                </c:pt>
                <c:pt idx="2">
                  <c:v>1054</c:v>
                </c:pt>
                <c:pt idx="3">
                  <c:v>86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A5-402F-A69B-9E9683B1F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chart!$B$94</c:f>
              <c:strCache>
                <c:ptCount val="1"/>
                <c:pt idx="0">
                  <c:v>so_kh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190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24-49CE-8C6C-B2D795DA2C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chart!$A$95:$A$98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chart!$B$95:$B$98</c:f>
              <c:numCache>
                <c:formatCode>General</c:formatCode>
                <c:ptCount val="4"/>
                <c:pt idx="0">
                  <c:v>9219</c:v>
                </c:pt>
                <c:pt idx="1">
                  <c:v>196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24-49CE-8C6C-B2D795DA2C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8250687"/>
        <c:axId val="1078244303"/>
      </c:barChart>
      <c:catAx>
        <c:axId val="20482506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244303"/>
        <c:crosses val="autoZero"/>
        <c:auto val="1"/>
        <c:lblAlgn val="ctr"/>
        <c:lblOffset val="100"/>
        <c:noMultiLvlLbl val="0"/>
      </c:catAx>
      <c:valAx>
        <c:axId val="10782443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48250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2190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E-4B23-87E7-70B137AE07E8}"/>
              </c:ext>
            </c:extLst>
          </c:dPt>
          <c:dPt>
            <c:idx val="1"/>
            <c:bubble3D val="0"/>
            <c:spPr>
              <a:solidFill>
                <a:srgbClr val="2CC4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6E-4B23-87E7-70B137AE07E8}"/>
              </c:ext>
            </c:extLst>
          </c:dPt>
          <c:dPt>
            <c:idx val="2"/>
            <c:bubble3D val="0"/>
            <c:spPr>
              <a:solidFill>
                <a:srgbClr val="17B78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6E-4B23-87E7-70B137AE07E8}"/>
              </c:ext>
            </c:extLst>
          </c:dPt>
          <c:dPt>
            <c:idx val="3"/>
            <c:bubble3D val="0"/>
            <c:spPr>
              <a:solidFill>
                <a:srgbClr val="8BDE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6E-4B23-87E7-70B137AE07E8}"/>
              </c:ext>
            </c:extLst>
          </c:dPt>
          <c:cat>
            <c:strRef>
              <c:f>chart!$A$117:$A$120</c:f>
              <c:strCache>
                <c:ptCount val="4"/>
                <c:pt idx="0">
                  <c:v>MAF</c:v>
                </c:pt>
                <c:pt idx="1">
                  <c:v>AF</c:v>
                </c:pt>
                <c:pt idx="2">
                  <c:v>MASS</c:v>
                </c:pt>
                <c:pt idx="3">
                  <c:v>HHB</c:v>
                </c:pt>
              </c:strCache>
            </c:strRef>
          </c:cat>
          <c:val>
            <c:numRef>
              <c:f>chart!$B$117:$B$120</c:f>
              <c:numCache>
                <c:formatCode>General</c:formatCode>
                <c:ptCount val="4"/>
                <c:pt idx="0">
                  <c:v>50</c:v>
                </c:pt>
                <c:pt idx="1">
                  <c:v>39.705882352941174</c:v>
                </c:pt>
                <c:pt idx="2">
                  <c:v>8.3333333333333321</c:v>
                </c:pt>
                <c:pt idx="3">
                  <c:v>1.9607843137254901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6E-4B23-87E7-70B137AE0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0.5644</cdr:x>
      <cdr:y>0.45551</cdr:y>
    </cdr:from>
    <cdr:to>
      <cdr:x>0.66954</cdr:x>
      <cdr:y>0.61751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920AD53-2B72-4E02-38FD-121E22870C58}"/>
            </a:ext>
          </a:extLst>
        </cdr:cNvPr>
        <cdr:cNvSpPr txBox="1"/>
      </cdr:nvSpPr>
      <cdr:spPr>
        <a:xfrm xmlns:a="http://schemas.openxmlformats.org/drawingml/2006/main">
          <a:off x="2300895" y="1038466"/>
          <a:ext cx="428625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0.53033</cdr:x>
      <cdr:y>0.38344</cdr:y>
    </cdr:from>
    <cdr:to>
      <cdr:x>0.66981</cdr:x>
      <cdr:y>0.54341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B3D0FFD-179C-0749-32A3-7B67E08A1A11}"/>
            </a:ext>
          </a:extLst>
        </cdr:cNvPr>
        <cdr:cNvSpPr txBox="1"/>
      </cdr:nvSpPr>
      <cdr:spPr>
        <a:xfrm xmlns:a="http://schemas.openxmlformats.org/drawingml/2006/main">
          <a:off x="2385063" y="876544"/>
          <a:ext cx="627290" cy="3656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>
              <a:solidFill>
                <a:schemeClr val="bg1"/>
              </a:solidFill>
            </a:rPr>
            <a:t>50%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9D3E-C4B3-483F-8E16-836AB853457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8196E-D496-472A-9CFA-14E2275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00025" y="200025"/>
            <a:ext cx="11687175" cy="471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62"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EE9171-8BCA-4F12-8075-1925CCF8143D}"/>
              </a:ext>
            </a:extLst>
          </p:cNvPr>
          <p:cNvCxnSpPr/>
          <p:nvPr userDrawn="1"/>
        </p:nvCxnSpPr>
        <p:spPr>
          <a:xfrm>
            <a:off x="554783" y="766549"/>
            <a:ext cx="2579688" cy="0"/>
          </a:xfrm>
          <a:prstGeom prst="line">
            <a:avLst/>
          </a:prstGeom>
          <a:ln w="28575">
            <a:solidFill>
              <a:srgbClr val="0084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25" y="139700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554783" y="1352282"/>
            <a:ext cx="11190750" cy="486739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15" b="1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778F03-5305-8C33-EF9E-0BD599FCB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83" y="61842"/>
            <a:ext cx="10230864" cy="633412"/>
          </a:xfrm>
          <a:prstGeom prst="rect">
            <a:avLst/>
          </a:prstGeom>
        </p:spPr>
        <p:txBody>
          <a:bodyPr/>
          <a:lstStyle>
            <a:lvl1pPr>
              <a:defRPr lang="vi-VN" sz="2200" b="1" dirty="0">
                <a:gradFill>
                  <a:gsLst>
                    <a:gs pos="82000">
                      <a:srgbClr val="279E5F"/>
                    </a:gs>
                    <a:gs pos="49542">
                      <a:srgbClr val="299466"/>
                    </a:gs>
                    <a:gs pos="12400">
                      <a:srgbClr val="2F747B"/>
                    </a:gs>
                    <a:gs pos="0">
                      <a:srgbClr val="325E89"/>
                    </a:gs>
                    <a:gs pos="100000">
                      <a:srgbClr val="23B350"/>
                    </a:gs>
                  </a:gsLst>
                  <a:lin ang="0" scaled="1"/>
                </a:gra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37A169-C006-4B0D-8E98-62FA72084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2C8503-E8BB-CCD4-2141-0DD0081FC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  <a:gradFill>
            <a:gsLst>
              <a:gs pos="73000">
                <a:srgbClr val="279E5F">
                  <a:alpha val="12000"/>
                  <a:lumMod val="97000"/>
                </a:srgbClr>
              </a:gs>
              <a:gs pos="53000">
                <a:srgbClr val="299466"/>
              </a:gs>
              <a:gs pos="23000">
                <a:srgbClr val="2B896D"/>
              </a:gs>
              <a:gs pos="11000">
                <a:srgbClr val="2F747B"/>
              </a:gs>
              <a:gs pos="0">
                <a:srgbClr val="325E89"/>
              </a:gs>
              <a:gs pos="99000">
                <a:srgbClr val="23B350"/>
              </a:gs>
            </a:gsLst>
            <a:path path="circle">
              <a:fillToRect r="100000" b="100000"/>
            </a:path>
          </a:gradFill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C2BC6-F91D-4977-F721-40A45CD0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EEB2-51EB-56D2-DA1F-B2CD2853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7AFD1-9486-BE46-E951-73D138C6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80C5CA-F7B3-299E-9D40-56D555B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5" y="2515394"/>
            <a:ext cx="37242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60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1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6665-E135-490E-B7E5-94855B004F9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6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3" y="17463"/>
            <a:ext cx="3767137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65019" y="2247901"/>
            <a:ext cx="10798232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FFFF"/>
                </a:solidFill>
                <a:latin typeface="+mn-lt"/>
                <a:ea typeface="Cambria" panose="02040503050406030204" pitchFamily="18" charset="0"/>
                <a:cs typeface="Tahoma" panose="020B0604030504040204" pitchFamily="34" charset="0"/>
              </a:rPr>
              <a:t>PHÂN TÍCH TỶ LỆ THẺ CREDIT CHUYỂN TRẠNG THÁI TỪ CARD OK SANG POTENTIAL RISK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739775" y="5676900"/>
            <a:ext cx="914400" cy="914400"/>
            <a:chOff x="7239450" y="4738309"/>
            <a:chExt cx="914400" cy="91440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239450" y="4738309"/>
              <a:ext cx="914400" cy="914400"/>
            </a:xfrm>
            <a:prstGeom prst="ellipse">
              <a:avLst/>
            </a:prstGeom>
            <a:gradFill flip="none" rotWithShape="1">
              <a:gsLst>
                <a:gs pos="92000">
                  <a:srgbClr val="279E5F"/>
                </a:gs>
                <a:gs pos="53000">
                  <a:srgbClr val="299466"/>
                </a:gs>
                <a:gs pos="23000">
                  <a:srgbClr val="2B896D"/>
                </a:gs>
                <a:gs pos="11000">
                  <a:srgbClr val="2F747B"/>
                </a:gs>
                <a:gs pos="0">
                  <a:srgbClr val="325E89"/>
                </a:gs>
                <a:gs pos="99000">
                  <a:srgbClr val="23B350"/>
                </a:gs>
              </a:gsLst>
              <a:path path="circle">
                <a:fillToRect l="100000" b="100000"/>
              </a:path>
              <a:tileRect t="-100000" r="-100000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" name="Shape 2790"/>
            <p:cNvSpPr>
              <a:spLocks noChangeAspect="1"/>
            </p:cNvSpPr>
            <p:nvPr/>
          </p:nvSpPr>
          <p:spPr>
            <a:xfrm>
              <a:off x="7490275" y="5046284"/>
              <a:ext cx="411163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</p:grp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1652588" y="5961062"/>
            <a:ext cx="2767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Arial "/>
                <a:ea typeface="Cambria" panose="02040503050406030204" pitchFamily="18" charset="0"/>
                <a:cs typeface="Times New Roman" panose="02020603050405020304" pitchFamily="18" charset="0"/>
              </a:rPr>
              <a:t>Mar, 2024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8270875" y="5984875"/>
            <a:ext cx="495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Enterprise data &amp; analytics Division (EDAD)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Business Intelligence Competency Center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A420-54EB-475B-B379-01383FB7EB8E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FEB0-82C8-DD05-C756-D58039B0E4A3}"/>
              </a:ext>
            </a:extLst>
          </p:cNvPr>
          <p:cNvSpPr txBox="1"/>
          <p:nvPr/>
        </p:nvSpPr>
        <p:spPr>
          <a:xfrm>
            <a:off x="1652588" y="6398438"/>
            <a:ext cx="500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Raleway" panose="020B0503030101060003" pitchFamily="34" charset="0"/>
                <a:ea typeface="Questrial" panose="020B0306030504020204" pitchFamily="34" charset="0"/>
                <a:cs typeface="Questrial" panose="02000000000000000000" pitchFamily="2" charset="0"/>
              </a:defRPr>
            </a:lvl1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white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EDA – BI.SBD – quynhntt17</a:t>
            </a:r>
          </a:p>
        </p:txBody>
      </p:sp>
    </p:spTree>
    <p:extLst>
      <p:ext uri="{BB962C8B-B14F-4D97-AF65-F5344CB8AC3E}">
        <p14:creationId xmlns:p14="http://schemas.microsoft.com/office/powerpoint/2010/main" val="166224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ĐỀ BÀI PHÂN TÍCH</a:t>
            </a:r>
          </a:p>
        </p:txBody>
      </p:sp>
      <p:sp>
        <p:nvSpPr>
          <p:cNvPr id="4" name="Google Shape;2309;p43">
            <a:extLst>
              <a:ext uri="{FF2B5EF4-FFF2-40B4-BE49-F238E27FC236}">
                <a16:creationId xmlns:a16="http://schemas.microsoft.com/office/drawing/2014/main" id="{3F6B6BB9-E7B5-E9E7-B92A-F0F5D39F967D}"/>
              </a:ext>
            </a:extLst>
          </p:cNvPr>
          <p:cNvSpPr txBox="1"/>
          <p:nvPr/>
        </p:nvSpPr>
        <p:spPr>
          <a:xfrm>
            <a:off x="9364471" y="4198799"/>
            <a:ext cx="11704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40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2" name="Google Shape;2319;p43">
            <a:extLst>
              <a:ext uri="{FF2B5EF4-FFF2-40B4-BE49-F238E27FC236}">
                <a16:creationId xmlns:a16="http://schemas.microsoft.com/office/drawing/2014/main" id="{4D483AA9-80CA-385A-68C9-EFC95A7C2BB1}"/>
              </a:ext>
            </a:extLst>
          </p:cNvPr>
          <p:cNvSpPr txBox="1"/>
          <p:nvPr/>
        </p:nvSpPr>
        <p:spPr>
          <a:xfrm rot="10800000" flipV="1">
            <a:off x="9034669" y="4472609"/>
            <a:ext cx="785191" cy="1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95%</a:t>
            </a:r>
            <a:endParaRPr sz="3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F74CE-C4B0-87E9-6502-E2B64A63B326}"/>
              </a:ext>
            </a:extLst>
          </p:cNvPr>
          <p:cNvSpPr txBox="1"/>
          <p:nvPr/>
        </p:nvSpPr>
        <p:spPr>
          <a:xfrm>
            <a:off x="8940174" y="4367733"/>
            <a:ext cx="11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5E141-85E5-8461-6C4F-70B8E9A1D2CF}"/>
              </a:ext>
            </a:extLst>
          </p:cNvPr>
          <p:cNvSpPr txBox="1"/>
          <p:nvPr/>
        </p:nvSpPr>
        <p:spPr>
          <a:xfrm>
            <a:off x="8940174" y="4352688"/>
            <a:ext cx="109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4" r="19112"/>
          <a:stretch/>
        </p:blipFill>
        <p:spPr>
          <a:xfrm>
            <a:off x="6638343" y="955964"/>
            <a:ext cx="5577841" cy="5902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72CE0-0B9B-984B-8674-CD181AB8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43" y="3651172"/>
            <a:ext cx="2648726" cy="3206827"/>
          </a:xfrm>
          <a:prstGeom prst="rect">
            <a:avLst/>
          </a:prstGeom>
        </p:spPr>
      </p:pic>
      <p:sp>
        <p:nvSpPr>
          <p:cNvPr id="14" name="Chevron 2">
            <a:extLst>
              <a:ext uri="{FF2B5EF4-FFF2-40B4-BE49-F238E27FC236}">
                <a16:creationId xmlns:a16="http://schemas.microsoft.com/office/drawing/2014/main" id="{9DA13FD4-CE61-4A83-AEA3-BB86340E67DC}"/>
              </a:ext>
            </a:extLst>
          </p:cNvPr>
          <p:cNvSpPr/>
          <p:nvPr/>
        </p:nvSpPr>
        <p:spPr>
          <a:xfrm rot="5400000">
            <a:off x="700624" y="1599911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3782" y="1388226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Đề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tích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782" y="1837112"/>
            <a:ext cx="43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Tỷ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lệ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Credit Card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Card Ok sang Potential Risk.</a:t>
            </a:r>
          </a:p>
        </p:txBody>
      </p:sp>
      <p:sp>
        <p:nvSpPr>
          <p:cNvPr id="15" name="Chevron 2">
            <a:extLst>
              <a:ext uri="{FF2B5EF4-FFF2-40B4-BE49-F238E27FC236}">
                <a16:creationId xmlns:a16="http://schemas.microsoft.com/office/drawing/2014/main" id="{9DA13FD4-CE61-4A83-AEA3-BB86340E67DC}"/>
              </a:ext>
            </a:extLst>
          </p:cNvPr>
          <p:cNvSpPr/>
          <p:nvPr/>
        </p:nvSpPr>
        <p:spPr>
          <a:xfrm rot="5400000">
            <a:off x="700624" y="3817405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782" y="3651172"/>
            <a:ext cx="396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lấy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dữ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liệu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817" y="4048842"/>
            <a:ext cx="349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01/04/2023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đến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13/03/2024.</a:t>
            </a:r>
          </a:p>
        </p:txBody>
      </p:sp>
    </p:spTree>
    <p:extLst>
      <p:ext uri="{BB962C8B-B14F-4D97-AF65-F5344CB8AC3E}">
        <p14:creationId xmlns:p14="http://schemas.microsoft.com/office/powerpoint/2010/main" val="381025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9100" y="61842"/>
            <a:ext cx="10366547" cy="633412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Tỷ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quý</a:t>
            </a:r>
            <a:endParaRPr lang="en-US" dirty="0">
              <a:latin typeface="+mn-lt"/>
            </a:endParaRPr>
          </a:p>
        </p:txBody>
      </p:sp>
      <p:sp>
        <p:nvSpPr>
          <p:cNvPr id="4" name="Google Shape;2309;p43">
            <a:extLst>
              <a:ext uri="{FF2B5EF4-FFF2-40B4-BE49-F238E27FC236}">
                <a16:creationId xmlns:a16="http://schemas.microsoft.com/office/drawing/2014/main" id="{3F6B6BB9-E7B5-E9E7-B92A-F0F5D39F967D}"/>
              </a:ext>
            </a:extLst>
          </p:cNvPr>
          <p:cNvSpPr txBox="1"/>
          <p:nvPr/>
        </p:nvSpPr>
        <p:spPr>
          <a:xfrm>
            <a:off x="9364471" y="4198799"/>
            <a:ext cx="11704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40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2" name="Google Shape;2319;p43">
            <a:extLst>
              <a:ext uri="{FF2B5EF4-FFF2-40B4-BE49-F238E27FC236}">
                <a16:creationId xmlns:a16="http://schemas.microsoft.com/office/drawing/2014/main" id="{4D483AA9-80CA-385A-68C9-EFC95A7C2BB1}"/>
              </a:ext>
            </a:extLst>
          </p:cNvPr>
          <p:cNvSpPr txBox="1"/>
          <p:nvPr/>
        </p:nvSpPr>
        <p:spPr>
          <a:xfrm rot="10800000" flipV="1">
            <a:off x="9034669" y="4472609"/>
            <a:ext cx="785191" cy="1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95%</a:t>
            </a:r>
            <a:endParaRPr sz="3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F844A-D1D9-FFD8-F087-D8583D4E12A2}"/>
              </a:ext>
            </a:extLst>
          </p:cNvPr>
          <p:cNvSpPr txBox="1"/>
          <p:nvPr/>
        </p:nvSpPr>
        <p:spPr>
          <a:xfrm>
            <a:off x="3631710" y="4444677"/>
            <a:ext cx="42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F74CE-C4B0-87E9-6502-E2B64A63B326}"/>
              </a:ext>
            </a:extLst>
          </p:cNvPr>
          <p:cNvSpPr txBox="1"/>
          <p:nvPr/>
        </p:nvSpPr>
        <p:spPr>
          <a:xfrm>
            <a:off x="8940174" y="4367733"/>
            <a:ext cx="11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5E141-85E5-8461-6C4F-70B8E9A1D2CF}"/>
              </a:ext>
            </a:extLst>
          </p:cNvPr>
          <p:cNvSpPr txBox="1"/>
          <p:nvPr/>
        </p:nvSpPr>
        <p:spPr>
          <a:xfrm>
            <a:off x="8940174" y="4352688"/>
            <a:ext cx="109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</a:p>
        </p:txBody>
      </p:sp>
      <p:sp>
        <p:nvSpPr>
          <p:cNvPr id="10" name="TextBox 73">
            <a:extLst>
              <a:ext uri="{FF2B5EF4-FFF2-40B4-BE49-F238E27FC236}">
                <a16:creationId xmlns:a16="http://schemas.microsoft.com/office/drawing/2014/main" id="{16E2C75C-0994-483A-860A-527A82D849E7}"/>
              </a:ext>
            </a:extLst>
          </p:cNvPr>
          <p:cNvSpPr txBox="1"/>
          <p:nvPr/>
        </p:nvSpPr>
        <p:spPr>
          <a:xfrm>
            <a:off x="830223" y="2993096"/>
            <a:ext cx="19905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solidFill>
                  <a:srgbClr val="008000"/>
                </a:solidFill>
                <a:cs typeface="Arial" pitchFamily="34" charset="0"/>
              </a:rPr>
              <a:t>0.19%</a:t>
            </a:r>
            <a:endParaRPr lang="ko-KR" altLang="en-US" sz="32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20" name="TextBox 72">
            <a:extLst>
              <a:ext uri="{FF2B5EF4-FFF2-40B4-BE49-F238E27FC236}">
                <a16:creationId xmlns:a16="http://schemas.microsoft.com/office/drawing/2014/main" id="{554161F1-2016-4FCB-A01E-84B592DDE5B6}"/>
              </a:ext>
            </a:extLst>
          </p:cNvPr>
          <p:cNvSpPr txBox="1"/>
          <p:nvPr/>
        </p:nvSpPr>
        <p:spPr>
          <a:xfrm>
            <a:off x="3375104" y="2925710"/>
            <a:ext cx="24448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accent5"/>
                </a:solidFill>
                <a:cs typeface="Arial" pitchFamily="34" charset="0"/>
              </a:rPr>
              <a:t>0.22%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862779" y="1841399"/>
            <a:ext cx="1527048" cy="1060704"/>
            <a:chOff x="4078910" y="1858025"/>
            <a:chExt cx="1527048" cy="1060704"/>
          </a:xfrm>
        </p:grpSpPr>
        <p:grpSp>
          <p:nvGrpSpPr>
            <p:cNvPr id="19" name="그룹 50">
              <a:extLst>
                <a:ext uri="{FF2B5EF4-FFF2-40B4-BE49-F238E27FC236}">
                  <a16:creationId xmlns:a16="http://schemas.microsoft.com/office/drawing/2014/main" id="{09BD3F88-5826-4883-A936-CCA737BF56DA}"/>
                </a:ext>
              </a:extLst>
            </p:cNvPr>
            <p:cNvGrpSpPr/>
            <p:nvPr/>
          </p:nvGrpSpPr>
          <p:grpSpPr>
            <a:xfrm rot="5400000" flipH="1">
              <a:off x="4312082" y="1624853"/>
              <a:ext cx="1060704" cy="1527048"/>
              <a:chOff x="4335984" y="774785"/>
              <a:chExt cx="887768" cy="1248156"/>
            </a:xfrm>
          </p:grpSpPr>
          <p:sp>
            <p:nvSpPr>
              <p:cNvPr id="26" name="이등변 삼각형 51">
                <a:extLst>
                  <a:ext uri="{FF2B5EF4-FFF2-40B4-BE49-F238E27FC236}">
                    <a16:creationId xmlns:a16="http://schemas.microsoft.com/office/drawing/2014/main" id="{56E9EA7E-FBE9-4171-BB62-9014D542FF71}"/>
                  </a:ext>
                </a:extLst>
              </p:cNvPr>
              <p:cNvSpPr/>
              <p:nvPr/>
            </p:nvSpPr>
            <p:spPr>
              <a:xfrm rot="5400000">
                <a:off x="4155789" y="954980"/>
                <a:ext cx="1248156" cy="887766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7" name="이등변 삼각형 52">
                <a:extLst>
                  <a:ext uri="{FF2B5EF4-FFF2-40B4-BE49-F238E27FC236}">
                    <a16:creationId xmlns:a16="http://schemas.microsoft.com/office/drawing/2014/main" id="{9BD7ADF4-D377-4A4C-B749-BFBACF3662B0}"/>
                  </a:ext>
                </a:extLst>
              </p:cNvPr>
              <p:cNvSpPr/>
              <p:nvPr/>
            </p:nvSpPr>
            <p:spPr>
              <a:xfrm rot="5400000">
                <a:off x="4284886" y="1008637"/>
                <a:ext cx="1097280" cy="78045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9" name="Rounded Rectangle 5">
              <a:extLst>
                <a:ext uri="{FF2B5EF4-FFF2-40B4-BE49-F238E27FC236}">
                  <a16:creationId xmlns:a16="http://schemas.microsoft.com/office/drawing/2014/main" id="{529E201A-586F-463E-860E-750967DABFBA}"/>
                </a:ext>
              </a:extLst>
            </p:cNvPr>
            <p:cNvSpPr/>
            <p:nvPr/>
          </p:nvSpPr>
          <p:spPr>
            <a:xfrm flipH="1">
              <a:off x="4648385" y="2294925"/>
              <a:ext cx="420624" cy="310896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38555" y="4769970"/>
            <a:ext cx="1371600" cy="457200"/>
            <a:chOff x="1246373" y="4861410"/>
            <a:chExt cx="1371600" cy="457200"/>
          </a:xfrm>
        </p:grpSpPr>
        <p:sp>
          <p:nvSpPr>
            <p:cNvPr id="30" name="사각형: 둥근 모서리 102">
              <a:extLst>
                <a:ext uri="{FF2B5EF4-FFF2-40B4-BE49-F238E27FC236}">
                  <a16:creationId xmlns:a16="http://schemas.microsoft.com/office/drawing/2014/main" id="{1EF48BB6-50E5-438B-8E05-F5D27CE4BA20}"/>
                </a:ext>
              </a:extLst>
            </p:cNvPr>
            <p:cNvSpPr/>
            <p:nvPr/>
          </p:nvSpPr>
          <p:spPr>
            <a:xfrm flipH="1">
              <a:off x="1246373" y="4861410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6802BD-D658-4EA9-AF57-870F2EAE742D}"/>
                </a:ext>
              </a:extLst>
            </p:cNvPr>
            <p:cNvGrpSpPr/>
            <p:nvPr/>
          </p:nvGrpSpPr>
          <p:grpSpPr>
            <a:xfrm>
              <a:off x="1346662" y="4906087"/>
              <a:ext cx="1163246" cy="309573"/>
              <a:chOff x="711228" y="4069086"/>
              <a:chExt cx="4224266" cy="1089005"/>
            </a:xfrm>
          </p:grpSpPr>
          <p:sp>
            <p:nvSpPr>
              <p:cNvPr id="14" name="TextBox 96">
                <a:extLst>
                  <a:ext uri="{FF2B5EF4-FFF2-40B4-BE49-F238E27FC236}">
                    <a16:creationId xmlns:a16="http://schemas.microsoft.com/office/drawing/2014/main" id="{61647A04-0AB7-48E8-A7C3-02AADA198359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97">
                <a:extLst>
                  <a:ext uri="{FF2B5EF4-FFF2-40B4-BE49-F238E27FC236}">
                    <a16:creationId xmlns:a16="http://schemas.microsoft.com/office/drawing/2014/main" id="{C37B41D8-8E2C-40A8-9BF4-970CC4FFA763}"/>
                  </a:ext>
                </a:extLst>
              </p:cNvPr>
              <p:cNvSpPr txBox="1"/>
              <p:nvPr/>
            </p:nvSpPr>
            <p:spPr>
              <a:xfrm>
                <a:off x="711228" y="4069086"/>
                <a:ext cx="4207963" cy="1089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rgbClr val="008000"/>
                    </a:solidFill>
                    <a:cs typeface="Arial" pitchFamily="34" charset="0"/>
                  </a:rPr>
                  <a:t>Q2.2023</a:t>
                </a:r>
              </a:p>
              <a:p>
                <a:pPr algn="ctr"/>
                <a:endParaRPr lang="ko-KR" altLang="en-US" sz="14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936892" y="1298735"/>
            <a:ext cx="1452935" cy="457200"/>
            <a:chOff x="4224658" y="1230339"/>
            <a:chExt cx="1452935" cy="457200"/>
          </a:xfrm>
        </p:grpSpPr>
        <p:sp>
          <p:nvSpPr>
            <p:cNvPr id="33" name="사각형: 둥근 모서리 103">
              <a:extLst>
                <a:ext uri="{FF2B5EF4-FFF2-40B4-BE49-F238E27FC236}">
                  <a16:creationId xmlns:a16="http://schemas.microsoft.com/office/drawing/2014/main" id="{234FB129-B5CD-444B-A94A-B064A39BBE33}"/>
                </a:ext>
              </a:extLst>
            </p:cNvPr>
            <p:cNvSpPr/>
            <p:nvPr/>
          </p:nvSpPr>
          <p:spPr>
            <a:xfrm flipH="1">
              <a:off x="4249596" y="1230339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A5B78C-781B-4B72-B91A-5870B01C1656}"/>
                </a:ext>
              </a:extLst>
            </p:cNvPr>
            <p:cNvGrpSpPr/>
            <p:nvPr/>
          </p:nvGrpSpPr>
          <p:grpSpPr>
            <a:xfrm>
              <a:off x="4224658" y="1281989"/>
              <a:ext cx="1452935" cy="235420"/>
              <a:chOff x="-338613" y="3844021"/>
              <a:chExt cx="5274107" cy="1521799"/>
            </a:xfrm>
          </p:grpSpPr>
          <p:sp>
            <p:nvSpPr>
              <p:cNvPr id="24" name="TextBox 93">
                <a:extLst>
                  <a:ext uri="{FF2B5EF4-FFF2-40B4-BE49-F238E27FC236}">
                    <a16:creationId xmlns:a16="http://schemas.microsoft.com/office/drawing/2014/main" id="{2A189CBD-F468-420D-8258-57F495CE05A7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94">
                <a:extLst>
                  <a:ext uri="{FF2B5EF4-FFF2-40B4-BE49-F238E27FC236}">
                    <a16:creationId xmlns:a16="http://schemas.microsoft.com/office/drawing/2014/main" id="{63EC07A9-120C-4164-A9BE-F0CA40CF3447}"/>
                  </a:ext>
                </a:extLst>
              </p:cNvPr>
              <p:cNvSpPr txBox="1"/>
              <p:nvPr/>
            </p:nvSpPr>
            <p:spPr>
              <a:xfrm>
                <a:off x="-338613" y="3844021"/>
                <a:ext cx="4988890" cy="152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b="1" dirty="0">
                    <a:solidFill>
                      <a:schemeClr val="accent5"/>
                    </a:solidFill>
                    <a:cs typeface="Arial" pitchFamily="34" charset="0"/>
                  </a:rPr>
                  <a:t>Q3.2023</a:t>
                </a: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05704FC-8D9F-45FA-8DBF-F9EE058F27DC}"/>
              </a:ext>
            </a:extLst>
          </p:cNvPr>
          <p:cNvSpPr txBox="1"/>
          <p:nvPr/>
        </p:nvSpPr>
        <p:spPr>
          <a:xfrm>
            <a:off x="6621345" y="2942102"/>
            <a:ext cx="22392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0.24%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932815" y="4772238"/>
            <a:ext cx="1371600" cy="457200"/>
            <a:chOff x="7024255" y="4597671"/>
            <a:chExt cx="1371600" cy="457200"/>
          </a:xfrm>
        </p:grpSpPr>
        <p:sp>
          <p:nvSpPr>
            <p:cNvPr id="34" name="사각형: 둥근 모서리 100">
              <a:extLst>
                <a:ext uri="{FF2B5EF4-FFF2-40B4-BE49-F238E27FC236}">
                  <a16:creationId xmlns:a16="http://schemas.microsoft.com/office/drawing/2014/main" id="{8F642816-AC34-4143-A8C9-76FBAB79162E}"/>
                </a:ext>
              </a:extLst>
            </p:cNvPr>
            <p:cNvSpPr/>
            <p:nvPr/>
          </p:nvSpPr>
          <p:spPr>
            <a:xfrm flipH="1">
              <a:off x="7024255" y="4597671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30689" y="4643767"/>
              <a:ext cx="112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Q3.2023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40AFB74-EC77-4B72-9BE4-74141360201C}"/>
              </a:ext>
            </a:extLst>
          </p:cNvPr>
          <p:cNvSpPr txBox="1"/>
          <p:nvPr/>
        </p:nvSpPr>
        <p:spPr>
          <a:xfrm>
            <a:off x="9894842" y="2951629"/>
            <a:ext cx="17187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0.16%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0082114" y="1298735"/>
            <a:ext cx="1371600" cy="457200"/>
            <a:chOff x="9711006" y="1159801"/>
            <a:chExt cx="1371600" cy="457200"/>
          </a:xfrm>
        </p:grpSpPr>
        <p:sp>
          <p:nvSpPr>
            <p:cNvPr id="41" name="사각형: 둥근 모서리 101">
              <a:extLst>
                <a:ext uri="{FF2B5EF4-FFF2-40B4-BE49-F238E27FC236}">
                  <a16:creationId xmlns:a16="http://schemas.microsoft.com/office/drawing/2014/main" id="{F6A2DD0D-BAA7-4F7D-9A5B-02AA475EDBD7}"/>
                </a:ext>
              </a:extLst>
            </p:cNvPr>
            <p:cNvSpPr/>
            <p:nvPr/>
          </p:nvSpPr>
          <p:spPr>
            <a:xfrm flipH="1">
              <a:off x="9711006" y="1159801"/>
              <a:ext cx="1371600" cy="45720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1EA01B-9436-4D87-8F95-FB683C28CC15}"/>
                </a:ext>
              </a:extLst>
            </p:cNvPr>
            <p:cNvSpPr txBox="1"/>
            <p:nvPr/>
          </p:nvSpPr>
          <p:spPr>
            <a:xfrm>
              <a:off x="9735948" y="1209810"/>
              <a:ext cx="131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Q1.2024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30220" y="6317497"/>
            <a:ext cx="557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Lưu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ý: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Q1.2024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chỉ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lấy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đến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13/03/2024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912813" y="3570833"/>
            <a:ext cx="1527048" cy="1060704"/>
            <a:chOff x="7137257" y="3608392"/>
            <a:chExt cx="1527048" cy="1060704"/>
          </a:xfrm>
        </p:grpSpPr>
        <p:grpSp>
          <p:nvGrpSpPr>
            <p:cNvPr id="35" name="그룹 59">
              <a:extLst>
                <a:ext uri="{FF2B5EF4-FFF2-40B4-BE49-F238E27FC236}">
                  <a16:creationId xmlns:a16="http://schemas.microsoft.com/office/drawing/2014/main" id="{3E80FB43-0C43-42F3-9BE4-2E04A9BA7B84}"/>
                </a:ext>
              </a:extLst>
            </p:cNvPr>
            <p:cNvGrpSpPr/>
            <p:nvPr/>
          </p:nvGrpSpPr>
          <p:grpSpPr>
            <a:xfrm rot="5400000">
              <a:off x="7370429" y="3375220"/>
              <a:ext cx="1060704" cy="1527048"/>
              <a:chOff x="4335987" y="774785"/>
              <a:chExt cx="887766" cy="1248156"/>
            </a:xfrm>
          </p:grpSpPr>
          <p:sp>
            <p:nvSpPr>
              <p:cNvPr id="36" name="이등변 삼각형 60">
                <a:extLst>
                  <a:ext uri="{FF2B5EF4-FFF2-40B4-BE49-F238E27FC236}">
                    <a16:creationId xmlns:a16="http://schemas.microsoft.com/office/drawing/2014/main" id="{BE2481B7-2D48-4C26-B13A-F3C0785D6586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61">
                <a:extLst>
                  <a:ext uri="{FF2B5EF4-FFF2-40B4-BE49-F238E27FC236}">
                    <a16:creationId xmlns:a16="http://schemas.microsoft.com/office/drawing/2014/main" id="{25E3C6A1-A477-4FA0-8F6B-50A7549FCA9A}"/>
                  </a:ext>
                </a:extLst>
              </p:cNvPr>
              <p:cNvSpPr/>
              <p:nvPr/>
            </p:nvSpPr>
            <p:spPr>
              <a:xfrm rot="5400000">
                <a:off x="4284887" y="1008637"/>
                <a:ext cx="1097280" cy="78045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D580BA08-DF9B-4510-A307-0D247ABA3959}"/>
                </a:ext>
              </a:extLst>
            </p:cNvPr>
            <p:cNvSpPr/>
            <p:nvPr/>
          </p:nvSpPr>
          <p:spPr>
            <a:xfrm>
              <a:off x="7690468" y="3919898"/>
              <a:ext cx="420624" cy="31089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                     </a:t>
              </a:r>
              <a:endParaRPr lang="ko-KR" alt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976544" y="1815556"/>
            <a:ext cx="1527048" cy="1060703"/>
            <a:chOff x="9926668" y="1665927"/>
            <a:chExt cx="1527048" cy="1060703"/>
          </a:xfrm>
        </p:grpSpPr>
        <p:grpSp>
          <p:nvGrpSpPr>
            <p:cNvPr id="42" name="그룹 56">
              <a:extLst>
                <a:ext uri="{FF2B5EF4-FFF2-40B4-BE49-F238E27FC236}">
                  <a16:creationId xmlns:a16="http://schemas.microsoft.com/office/drawing/2014/main" id="{27DA7036-7379-4EC0-9685-BF24102822A4}"/>
                </a:ext>
              </a:extLst>
            </p:cNvPr>
            <p:cNvGrpSpPr/>
            <p:nvPr/>
          </p:nvGrpSpPr>
          <p:grpSpPr>
            <a:xfrm rot="5400000" flipH="1">
              <a:off x="10159840" y="1432755"/>
              <a:ext cx="1060703" cy="1527048"/>
              <a:chOff x="4335987" y="774785"/>
              <a:chExt cx="922241" cy="1248156"/>
            </a:xfrm>
          </p:grpSpPr>
          <p:sp>
            <p:nvSpPr>
              <p:cNvPr id="43" name="이등변 삼각형 57">
                <a:extLst>
                  <a:ext uri="{FF2B5EF4-FFF2-40B4-BE49-F238E27FC236}">
                    <a16:creationId xmlns:a16="http://schemas.microsoft.com/office/drawing/2014/main" id="{A3A01E46-F2A0-42BC-BB37-561CD4CEB0BF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58">
                <a:extLst>
                  <a:ext uri="{FF2B5EF4-FFF2-40B4-BE49-F238E27FC236}">
                    <a16:creationId xmlns:a16="http://schemas.microsoft.com/office/drawing/2014/main" id="{D056365B-6960-4774-984D-22A77255F5E4}"/>
                  </a:ext>
                </a:extLst>
              </p:cNvPr>
              <p:cNvSpPr/>
              <p:nvPr/>
            </p:nvSpPr>
            <p:spPr>
              <a:xfrm rot="5400000">
                <a:off x="4304120" y="993395"/>
                <a:ext cx="1097280" cy="81093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Rectangle 9">
              <a:extLst>
                <a:ext uri="{FF2B5EF4-FFF2-40B4-BE49-F238E27FC236}">
                  <a16:creationId xmlns:a16="http://schemas.microsoft.com/office/drawing/2014/main" id="{60E6808B-B36E-4E74-8CD1-061F9AE53FBA}"/>
                </a:ext>
              </a:extLst>
            </p:cNvPr>
            <p:cNvSpPr/>
            <p:nvPr/>
          </p:nvSpPr>
          <p:spPr>
            <a:xfrm>
              <a:off x="10479879" y="2069877"/>
              <a:ext cx="420624" cy="310896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73416" y="3619004"/>
            <a:ext cx="1527048" cy="1060704"/>
            <a:chOff x="1189547" y="3776945"/>
            <a:chExt cx="1527048" cy="1060704"/>
          </a:xfrm>
        </p:grpSpPr>
        <p:grpSp>
          <p:nvGrpSpPr>
            <p:cNvPr id="9" name="그룹 53">
              <a:extLst>
                <a:ext uri="{FF2B5EF4-FFF2-40B4-BE49-F238E27FC236}">
                  <a16:creationId xmlns:a16="http://schemas.microsoft.com/office/drawing/2014/main" id="{C2473F5D-4807-4E6A-8FE5-ADA62735C7FA}"/>
                </a:ext>
              </a:extLst>
            </p:cNvPr>
            <p:cNvGrpSpPr/>
            <p:nvPr/>
          </p:nvGrpSpPr>
          <p:grpSpPr>
            <a:xfrm rot="5400000">
              <a:off x="1422719" y="3543773"/>
              <a:ext cx="1060704" cy="1527048"/>
              <a:chOff x="4133558" y="2928932"/>
              <a:chExt cx="887766" cy="1248156"/>
            </a:xfrm>
          </p:grpSpPr>
          <p:sp>
            <p:nvSpPr>
              <p:cNvPr id="16" name="이등변 삼각형 54">
                <a:extLst>
                  <a:ext uri="{FF2B5EF4-FFF2-40B4-BE49-F238E27FC236}">
                    <a16:creationId xmlns:a16="http://schemas.microsoft.com/office/drawing/2014/main" id="{F91D5582-EBC8-46D1-AD6E-F36EB8809B21}"/>
                  </a:ext>
                </a:extLst>
              </p:cNvPr>
              <p:cNvSpPr/>
              <p:nvPr/>
            </p:nvSpPr>
            <p:spPr>
              <a:xfrm rot="5400000">
                <a:off x="3953363" y="3109127"/>
                <a:ext cx="1248156" cy="887766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이등변 삼각형 55">
                <a:extLst>
                  <a:ext uri="{FF2B5EF4-FFF2-40B4-BE49-F238E27FC236}">
                    <a16:creationId xmlns:a16="http://schemas.microsoft.com/office/drawing/2014/main" id="{9903395B-542F-4700-A3B1-BA814589EE1F}"/>
                  </a:ext>
                </a:extLst>
              </p:cNvPr>
              <p:cNvSpPr/>
              <p:nvPr/>
            </p:nvSpPr>
            <p:spPr>
              <a:xfrm rot="5400000">
                <a:off x="4080863" y="3162785"/>
                <a:ext cx="1097280" cy="780452"/>
              </a:xfrm>
              <a:prstGeom prst="triangl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3" name="Isosceles Triangle 51">
              <a:extLst>
                <a:ext uri="{FF2B5EF4-FFF2-40B4-BE49-F238E27FC236}">
                  <a16:creationId xmlns:a16="http://schemas.microsoft.com/office/drawing/2014/main" id="{03CCD005-1BED-4E03-86BB-811CF85722B7}"/>
                </a:ext>
              </a:extLst>
            </p:cNvPr>
            <p:cNvSpPr/>
            <p:nvPr/>
          </p:nvSpPr>
          <p:spPr>
            <a:xfrm>
              <a:off x="1752301" y="4070626"/>
              <a:ext cx="419402" cy="307549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86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lượng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tháng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980247"/>
              </p:ext>
            </p:extLst>
          </p:nvPr>
        </p:nvGraphicFramePr>
        <p:xfrm>
          <a:off x="615142" y="2009618"/>
          <a:ext cx="4808108" cy="242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322234"/>
              </p:ext>
            </p:extLst>
          </p:nvPr>
        </p:nvGraphicFramePr>
        <p:xfrm>
          <a:off x="6397784" y="1951875"/>
          <a:ext cx="4809744" cy="242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776111" y="1189560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7735" y="1189560"/>
            <a:ext cx="4443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800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trung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bình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7784" y="1164706"/>
            <a:ext cx="4572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85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credit do Card risk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trung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bình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một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6008" y="5162204"/>
            <a:ext cx="492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lượng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xu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hướng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tăng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dần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6008" y="5860473"/>
            <a:ext cx="4444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1.354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thay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vào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09/2023.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Đây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cao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nhất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khoảng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gian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04/2023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đến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13/03/2024.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7784" y="5162204"/>
            <a:ext cx="5116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lượng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có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xu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hướng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tăng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mạnh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09/2023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sau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khoảng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thời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gian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giảm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kề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từ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107 (04/2023)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xuống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còn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24 (08/2023).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7784" y="5850791"/>
            <a:ext cx="528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206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sang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Potential risk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vào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01/2024.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Đây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là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con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số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đạt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đỉnh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ghi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nhận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12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tích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615142" y="5237019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05057" y="5957681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6026727" y="5237019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032065" y="5957682"/>
            <a:ext cx="149630" cy="14963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3889" y="61842"/>
            <a:ext cx="10301758" cy="633412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Tập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loại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sang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Potential risk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911251"/>
              </p:ext>
            </p:extLst>
          </p:nvPr>
        </p:nvGraphicFramePr>
        <p:xfrm>
          <a:off x="6722762" y="2401837"/>
          <a:ext cx="4864608" cy="367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60412" y="1179213"/>
            <a:ext cx="5231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VISA Super Shopee Platinum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 MC Lady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 VISA Shopee Platinum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, MC StepUp Credit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Prin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các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đổi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sang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potential risk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cao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nhất</a:t>
            </a:r>
            <a:endParaRPr lang="en-US" sz="14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096967" y="3196243"/>
            <a:ext cx="1088968" cy="9892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4D6277-8C90-5ACB-522D-FB147491E3BE}"/>
              </a:ext>
            </a:extLst>
          </p:cNvPr>
          <p:cNvGrpSpPr/>
          <p:nvPr/>
        </p:nvGrpSpPr>
        <p:grpSpPr>
          <a:xfrm>
            <a:off x="737000" y="2497528"/>
            <a:ext cx="4864643" cy="3674672"/>
            <a:chOff x="554783" y="2470052"/>
            <a:chExt cx="4713316" cy="3041286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1567651"/>
                </p:ext>
              </p:extLst>
            </p:nvPr>
          </p:nvGraphicFramePr>
          <p:xfrm>
            <a:off x="554783" y="2470052"/>
            <a:ext cx="4713316" cy="30412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222795" y="3817398"/>
              <a:ext cx="712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59%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05288" y="3817399"/>
              <a:ext cx="598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29%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4645" y="1227059"/>
            <a:ext cx="4864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Khách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hàng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AF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sở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hữu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thẻ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chuyển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trạng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thái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chiếm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29%,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xét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trên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toàn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tập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khách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hàng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tại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VPBank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khúc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này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chỉ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chiếm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5%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56F5C8-EBF3-DE3A-8B66-AC8D90C14AD0}"/>
              </a:ext>
            </a:extLst>
          </p:cNvPr>
          <p:cNvCxnSpPr/>
          <p:nvPr/>
        </p:nvCxnSpPr>
        <p:spPr>
          <a:xfrm>
            <a:off x="5995186" y="1256235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90697" y="61842"/>
            <a:ext cx="10394950" cy="633412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Hầu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hết</a:t>
            </a:r>
            <a:r>
              <a:rPr lang="en-US" dirty="0">
                <a:latin typeface="+mn-lt"/>
              </a:rPr>
              <a:t> 1 Khách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1 </a:t>
            </a:r>
            <a:r>
              <a:rPr lang="en-US" dirty="0" err="1">
                <a:latin typeface="+mn-lt"/>
              </a:rPr>
              <a:t>thẻ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sang Potential risk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662650"/>
              </p:ext>
            </p:extLst>
          </p:nvPr>
        </p:nvGraphicFramePr>
        <p:xfrm>
          <a:off x="480405" y="1530255"/>
          <a:ext cx="4497351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404" y="881021"/>
            <a:ext cx="533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~98%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1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sang potential risk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67" y="1404241"/>
            <a:ext cx="4510422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34966" y="881021"/>
            <a:ext cx="549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50%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gần</a:t>
            </a:r>
            <a:r>
              <a:rPr lang="en-US" sz="1400" dirty="0"/>
              <a:t> 500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mở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(</a:t>
            </a:r>
            <a:r>
              <a:rPr lang="en-US" sz="1400" dirty="0" err="1"/>
              <a:t>xét</a:t>
            </a:r>
            <a:r>
              <a:rPr lang="en-US" sz="1400" dirty="0"/>
              <a:t> </a:t>
            </a:r>
            <a:r>
              <a:rPr lang="en-US" sz="1400" dirty="0" err="1"/>
              <a:t>tất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sang Potential risk)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39" y="4361852"/>
            <a:ext cx="449735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534966" y="3800532"/>
            <a:ext cx="489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50%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200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mở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bằng</a:t>
            </a:r>
            <a:r>
              <a:rPr lang="en-US" sz="1400" dirty="0"/>
              <a:t> 2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endParaRPr lang="en-US" sz="1400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790109"/>
              </p:ext>
            </p:extLst>
          </p:nvPr>
        </p:nvGraphicFramePr>
        <p:xfrm>
          <a:off x="480405" y="4390782"/>
          <a:ext cx="4497351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DCC07F9-2504-BF14-4ABB-307595842DEC}"/>
              </a:ext>
            </a:extLst>
          </p:cNvPr>
          <p:cNvCxnSpPr/>
          <p:nvPr/>
        </p:nvCxnSpPr>
        <p:spPr>
          <a:xfrm>
            <a:off x="5995186" y="1256235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20AB30-C0BC-BFB5-19CC-3B639D890F6F}"/>
              </a:ext>
            </a:extLst>
          </p:cNvPr>
          <p:cNvSpPr txBox="1"/>
          <p:nvPr/>
        </p:nvSpPr>
        <p:spPr>
          <a:xfrm>
            <a:off x="390697" y="3810057"/>
            <a:ext cx="543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40%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thẻ</a:t>
            </a:r>
            <a:r>
              <a:rPr lang="en-US" sz="1400" dirty="0"/>
              <a:t>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thái</a:t>
            </a:r>
            <a:r>
              <a:rPr lang="en-US" sz="1400" dirty="0"/>
              <a:t> 2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2 </a:t>
            </a:r>
            <a:r>
              <a:rPr lang="en-US" sz="1400" dirty="0" err="1"/>
              <a:t>lần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AF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D46C5-B269-4F3E-BB21-DBD16F7D727E}"/>
              </a:ext>
            </a:extLst>
          </p:cNvPr>
          <p:cNvSpPr txBox="1"/>
          <p:nvPr/>
        </p:nvSpPr>
        <p:spPr>
          <a:xfrm>
            <a:off x="1990725" y="5048250"/>
            <a:ext cx="6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  40%</a:t>
            </a:r>
          </a:p>
        </p:txBody>
      </p:sp>
    </p:spTree>
    <p:extLst>
      <p:ext uri="{BB962C8B-B14F-4D97-AF65-F5344CB8AC3E}">
        <p14:creationId xmlns:p14="http://schemas.microsoft.com/office/powerpoint/2010/main" val="302899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37A85E-82DA-5C6E-700E-790D09C3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48748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439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</vt:lpstr>
      <vt:lpstr>Arial Black</vt:lpstr>
      <vt:lpstr>Barlow Semi Condensed Medium</vt:lpstr>
      <vt:lpstr>Calibri</vt:lpstr>
      <vt:lpstr>Cambria</vt:lpstr>
      <vt:lpstr>Lato</vt:lpstr>
      <vt:lpstr>Office Theme</vt:lpstr>
      <vt:lpstr>PowerPoint Presentation</vt:lpstr>
      <vt:lpstr>ĐỀ BÀI PHÂN TÍCH</vt:lpstr>
      <vt:lpstr>Tỷ lệ thẻ chuyển trạng thái theo từng quý</vt:lpstr>
      <vt:lpstr>Số lượng thẻ chuyển trạng thái theo từng tháng</vt:lpstr>
      <vt:lpstr>Tập khách hàng và loại thẻ chuyển sang trạng thái Potential risk</vt:lpstr>
      <vt:lpstr>Hầu hết 1 Khách hàng có 1 thẻ chuyển trạng thái sang Potential risk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 Dinh Thi Lan (EDA - BI.SBD)</dc:creator>
  <cp:lastModifiedBy>Quynh Nguyen</cp:lastModifiedBy>
  <cp:revision>154</cp:revision>
  <dcterms:created xsi:type="dcterms:W3CDTF">2024-01-19T09:44:58Z</dcterms:created>
  <dcterms:modified xsi:type="dcterms:W3CDTF">2024-03-18T00:20:19Z</dcterms:modified>
</cp:coreProperties>
</file>