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6" r:id="rId4"/>
    <p:sldId id="267" r:id="rId5"/>
    <p:sldId id="268" r:id="rId6"/>
    <p:sldId id="26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4B4"/>
    <a:srgbClr val="008000"/>
    <a:srgbClr val="A4DABA"/>
    <a:srgbClr val="196847"/>
    <a:srgbClr val="ED7D31"/>
    <a:srgbClr val="006400"/>
    <a:srgbClr val="CD3333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chart!$B$1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rgbClr val="2FC38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2FC38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chart!$A$2:$A$13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chart!$B$2:$B$13</c:f>
              <c:numCache>
                <c:formatCode>_(* #,##0_);_(* \(#,##0\);_(* "-"??_);_(@_)</c:formatCode>
                <c:ptCount val="12"/>
                <c:pt idx="0">
                  <c:v>570</c:v>
                </c:pt>
                <c:pt idx="1">
                  <c:v>592</c:v>
                </c:pt>
                <c:pt idx="2">
                  <c:v>990</c:v>
                </c:pt>
                <c:pt idx="3">
                  <c:v>450</c:v>
                </c:pt>
                <c:pt idx="4">
                  <c:v>782</c:v>
                </c:pt>
                <c:pt idx="5">
                  <c:v>1354</c:v>
                </c:pt>
                <c:pt idx="6">
                  <c:v>950</c:v>
                </c:pt>
                <c:pt idx="7">
                  <c:v>951</c:v>
                </c:pt>
                <c:pt idx="8">
                  <c:v>1012</c:v>
                </c:pt>
                <c:pt idx="9">
                  <c:v>860</c:v>
                </c:pt>
                <c:pt idx="10">
                  <c:v>886</c:v>
                </c:pt>
                <c:pt idx="1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B8-41EB-83BD-36E807A95F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1281103"/>
        <c:axId val="2071283599"/>
      </c:lineChart>
      <c:catAx>
        <c:axId val="2071281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83599"/>
        <c:crosses val="autoZero"/>
        <c:auto val="1"/>
        <c:lblAlgn val="ctr"/>
        <c:lblOffset val="100"/>
        <c:noMultiLvlLbl val="0"/>
      </c:catAx>
      <c:valAx>
        <c:axId val="2071283599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207128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VOLUME</c:v>
          </c:tx>
          <c:spPr>
            <a:ln w="28575" cap="rnd">
              <a:solidFill>
                <a:srgbClr val="E5554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E5554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chart!$A$21:$A$32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chart!$B$21:$B$32</c:f>
              <c:numCache>
                <c:formatCode>_(* #,##0_);_(* \(#,##0\);_(* "-"??_);_(@_)</c:formatCode>
                <c:ptCount val="12"/>
                <c:pt idx="0">
                  <c:v>107</c:v>
                </c:pt>
                <c:pt idx="1">
                  <c:v>23</c:v>
                </c:pt>
                <c:pt idx="2">
                  <c:v>39</c:v>
                </c:pt>
                <c:pt idx="3">
                  <c:v>13</c:v>
                </c:pt>
                <c:pt idx="4">
                  <c:v>24</c:v>
                </c:pt>
                <c:pt idx="5">
                  <c:v>128</c:v>
                </c:pt>
                <c:pt idx="6">
                  <c:v>84</c:v>
                </c:pt>
                <c:pt idx="7">
                  <c:v>141</c:v>
                </c:pt>
                <c:pt idx="8">
                  <c:v>132</c:v>
                </c:pt>
                <c:pt idx="9">
                  <c:v>206</c:v>
                </c:pt>
                <c:pt idx="10">
                  <c:v>41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D-4823-B3FD-6DDE184AC6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8223503"/>
        <c:axId val="1078216847"/>
      </c:lineChart>
      <c:catAx>
        <c:axId val="10782235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16847"/>
        <c:crosses val="autoZero"/>
        <c:auto val="1"/>
        <c:lblAlgn val="ctr"/>
        <c:lblOffset val="100"/>
        <c:noMultiLvlLbl val="0"/>
      </c:catAx>
      <c:valAx>
        <c:axId val="1078216847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7822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D7-42D0-9E5C-2EBD3A3C6CE4}"/>
              </c:ext>
            </c:extLst>
          </c:dPt>
          <c:dPt>
            <c:idx val="1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D7-42D0-9E5C-2EBD3A3C6CE4}"/>
              </c:ext>
            </c:extLst>
          </c:dPt>
          <c:dPt>
            <c:idx val="2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D7-42D0-9E5C-2EBD3A3C6CE4}"/>
              </c:ext>
            </c:extLst>
          </c:dPt>
          <c:dPt>
            <c:idx val="3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D7-42D0-9E5C-2EBD3A3C6CE4}"/>
              </c:ext>
            </c:extLst>
          </c:dPt>
          <c:dPt>
            <c:idx val="4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D7-42D0-9E5C-2EBD3A3C6CE4}"/>
              </c:ext>
            </c:extLst>
          </c:dPt>
          <c:dPt>
            <c:idx val="5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D7-42D0-9E5C-2EBD3A3C6CE4}"/>
              </c:ext>
            </c:extLst>
          </c:dPt>
          <c:dPt>
            <c:idx val="6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D7-42D0-9E5C-2EBD3A3C6CE4}"/>
              </c:ext>
            </c:extLst>
          </c:dPt>
          <c:dPt>
            <c:idx val="7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8D7-42D0-9E5C-2EBD3A3C6CE4}"/>
              </c:ext>
            </c:extLst>
          </c:dPt>
          <c:dPt>
            <c:idx val="8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8D7-42D0-9E5C-2EBD3A3C6CE4}"/>
              </c:ext>
            </c:extLst>
          </c:dPt>
          <c:dPt>
            <c:idx val="9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8D7-42D0-9E5C-2EBD3A3C6CE4}"/>
              </c:ext>
            </c:extLst>
          </c:dPt>
          <c:dPt>
            <c:idx val="10"/>
            <c:invertIfNegative val="0"/>
            <c:bubble3D val="0"/>
            <c:spPr>
              <a:solidFill>
                <a:srgbClr val="8BDEC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8D7-42D0-9E5C-2EBD3A3C6C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chart!$A$38:$A$48</c:f>
              <c:strCache>
                <c:ptCount val="11"/>
                <c:pt idx="0">
                  <c:v>VISA Super Shopee Platinum Credit Prin</c:v>
                </c:pt>
                <c:pt idx="1">
                  <c:v>MC Lady Credit Prin</c:v>
                </c:pt>
                <c:pt idx="2">
                  <c:v>VISA Shopee Platinum Credit Prin</c:v>
                </c:pt>
                <c:pt idx="3">
                  <c:v>MC StepUp Credit Prin</c:v>
                </c:pt>
                <c:pt idx="4">
                  <c:v>VPBank Number 1 Credit Prin</c:v>
                </c:pt>
                <c:pt idx="5">
                  <c:v>MC World Credit Prin</c:v>
                </c:pt>
                <c:pt idx="6">
                  <c:v>MC Platinum Credit Cashback Prin</c:v>
                </c:pt>
                <c:pt idx="7">
                  <c:v>MC Classic Mobifone Credit Prin</c:v>
                </c:pt>
                <c:pt idx="8">
                  <c:v>MC World Lady Credit Prin</c:v>
                </c:pt>
                <c:pt idx="9">
                  <c:v>MC2 Credit Orange New Prin</c:v>
                </c:pt>
                <c:pt idx="10">
                  <c:v>Others</c:v>
                </c:pt>
              </c:strCache>
            </c:strRef>
          </c:cat>
          <c:val>
            <c:numRef>
              <c:f>chart!$B$38:$B$48</c:f>
              <c:numCache>
                <c:formatCode>General</c:formatCode>
                <c:ptCount val="11"/>
                <c:pt idx="0">
                  <c:v>1509</c:v>
                </c:pt>
                <c:pt idx="1">
                  <c:v>1316</c:v>
                </c:pt>
                <c:pt idx="2">
                  <c:v>1105</c:v>
                </c:pt>
                <c:pt idx="3">
                  <c:v>1100</c:v>
                </c:pt>
                <c:pt idx="4">
                  <c:v>681</c:v>
                </c:pt>
                <c:pt idx="5">
                  <c:v>635</c:v>
                </c:pt>
                <c:pt idx="6">
                  <c:v>495</c:v>
                </c:pt>
                <c:pt idx="7">
                  <c:v>352</c:v>
                </c:pt>
                <c:pt idx="8">
                  <c:v>349</c:v>
                </c:pt>
                <c:pt idx="9">
                  <c:v>345</c:v>
                </c:pt>
                <c:pt idx="10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8D7-42D0-9E5C-2EBD3A3C6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7325839"/>
        <c:axId val="1027322511"/>
      </c:barChart>
      <c:catAx>
        <c:axId val="1027325839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22511"/>
        <c:crosses val="autoZero"/>
        <c:auto val="0"/>
        <c:lblAlgn val="ctr"/>
        <c:lblOffset val="100"/>
        <c:noMultiLvlLbl val="0"/>
      </c:catAx>
      <c:valAx>
        <c:axId val="102732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73258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chart!$B$67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A5-402F-A69B-9E9683B1FE61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A5-402F-A69B-9E9683B1FE61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A5-402F-A69B-9E9683B1FE61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A5-402F-A69B-9E9683B1FE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A5-402F-A69B-9E9683B1FE61}"/>
              </c:ext>
            </c:extLst>
          </c:dPt>
          <c:cat>
            <c:strRef>
              <c:f>chart!$A$68:$A$72</c:f>
              <c:strCache>
                <c:ptCount val="5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  <c:pt idx="4">
                  <c:v>NULL</c:v>
                </c:pt>
              </c:strCache>
            </c:strRef>
          </c:cat>
          <c:val>
            <c:numRef>
              <c:f>chart!$B$68:$B$72</c:f>
              <c:numCache>
                <c:formatCode>General</c:formatCode>
                <c:ptCount val="5"/>
                <c:pt idx="0">
                  <c:v>5692</c:v>
                </c:pt>
                <c:pt idx="1">
                  <c:v>2801</c:v>
                </c:pt>
                <c:pt idx="2">
                  <c:v>1054</c:v>
                </c:pt>
                <c:pt idx="3">
                  <c:v>86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A5-402F-A69B-9E9683B1F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chart!$B$94</c:f>
              <c:strCache>
                <c:ptCount val="1"/>
                <c:pt idx="0">
                  <c:v>so_kh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4-49CE-8C6C-B2D795DA2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chart!$A$95:$A$98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chart!$B$95:$B$98</c:f>
              <c:numCache>
                <c:formatCode>General</c:formatCode>
                <c:ptCount val="4"/>
                <c:pt idx="0">
                  <c:v>9219</c:v>
                </c:pt>
                <c:pt idx="1">
                  <c:v>196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4-49CE-8C6C-B2D795DA2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8250687"/>
        <c:axId val="1078244303"/>
      </c:barChart>
      <c:catAx>
        <c:axId val="2048250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44303"/>
        <c:crosses val="autoZero"/>
        <c:auto val="1"/>
        <c:lblAlgn val="ctr"/>
        <c:lblOffset val="100"/>
        <c:noMultiLvlLbl val="0"/>
      </c:catAx>
      <c:valAx>
        <c:axId val="107824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825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E-4B23-87E7-70B137AE07E8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E-4B23-87E7-70B137AE07E8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E-4B23-87E7-70B137AE07E8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6E-4B23-87E7-70B137AE07E8}"/>
              </c:ext>
            </c:extLst>
          </c:dPt>
          <c:cat>
            <c:strRef>
              <c:f>chart!$A$117:$A$120</c:f>
              <c:strCache>
                <c:ptCount val="4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</c:strCache>
            </c:strRef>
          </c:cat>
          <c:val>
            <c:numRef>
              <c:f>chart!$B$117:$B$120</c:f>
              <c:numCache>
                <c:formatCode>General</c:formatCode>
                <c:ptCount val="4"/>
                <c:pt idx="0">
                  <c:v>50</c:v>
                </c:pt>
                <c:pt idx="1">
                  <c:v>39.705882352941174</c:v>
                </c:pt>
                <c:pt idx="2">
                  <c:v>8.3333333333333321</c:v>
                </c:pt>
                <c:pt idx="3">
                  <c:v>1.9607843137254901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E-4B23-87E7-70B137AE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0.5644</cdr:x>
      <cdr:y>0.45551</cdr:y>
    </cdr:from>
    <cdr:to>
      <cdr:x>0.66954</cdr:x>
      <cdr:y>0.61751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920AD53-2B72-4E02-38FD-121E22870C58}"/>
            </a:ext>
          </a:extLst>
        </cdr:cNvPr>
        <cdr:cNvSpPr txBox="1"/>
      </cdr:nvSpPr>
      <cdr:spPr>
        <a:xfrm xmlns:a="http://schemas.openxmlformats.org/drawingml/2006/main">
          <a:off x="2300895" y="1038466"/>
          <a:ext cx="428625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0.53033</cdr:x>
      <cdr:y>0.38344</cdr:y>
    </cdr:from>
    <cdr:to>
      <cdr:x>0.66981</cdr:x>
      <cdr:y>0.54341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B3D0FFD-179C-0749-32A3-7B67E08A1A11}"/>
            </a:ext>
          </a:extLst>
        </cdr:cNvPr>
        <cdr:cNvSpPr txBox="1"/>
      </cdr:nvSpPr>
      <cdr:spPr>
        <a:xfrm xmlns:a="http://schemas.openxmlformats.org/drawingml/2006/main">
          <a:off x="2385063" y="876544"/>
          <a:ext cx="627290" cy="3656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>
              <a:solidFill>
                <a:schemeClr val="bg1"/>
              </a:solidFill>
            </a:rPr>
            <a:t>50%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65019" y="2247901"/>
            <a:ext cx="1079823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+mn-lt"/>
                <a:ea typeface="Cambria" panose="02040503050406030204" pitchFamily="18" charset="0"/>
                <a:cs typeface="Tahoma" panose="020B0604030504040204" pitchFamily="34" charset="0"/>
              </a:rPr>
              <a:t>PHÂN TÍCH TỶ LỆ THẺ CREDIT CHUYỂN TRẠNG THÁI TỪ CARD OK SANG POTENTIAL RISK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5961062"/>
            <a:ext cx="2767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Arial "/>
                <a:ea typeface="Cambria" panose="02040503050406030204" pitchFamily="18" charset="0"/>
                <a:cs typeface="Times New Roman" panose="02020603050405020304" pitchFamily="18" charset="0"/>
              </a:rPr>
              <a:t>Mar, 2024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EDA – BI.SBD – quynhntt17</a:t>
            </a: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ĐỀ BÀI PHÂN TÍCH</a:t>
            </a: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r="19112"/>
          <a:stretch/>
        </p:blipFill>
        <p:spPr>
          <a:xfrm>
            <a:off x="6638343" y="955964"/>
            <a:ext cx="5577841" cy="590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72CE0-0B9B-984B-8674-CD181AB8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43" y="3651172"/>
            <a:ext cx="2648726" cy="3206827"/>
          </a:xfrm>
          <a:prstGeom prst="rect">
            <a:avLst/>
          </a:prstGeom>
        </p:spPr>
      </p:pic>
      <p:sp>
        <p:nvSpPr>
          <p:cNvPr id="14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1599911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3782" y="1388226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82" y="1837112"/>
            <a:ext cx="43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lệ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Credit Card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Card Ok sang Potential Risk.</a:t>
            </a: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3817405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2" y="3651172"/>
            <a:ext cx="39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lấy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817" y="4048842"/>
            <a:ext cx="349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01/04/2023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13/03/2024.</a:t>
            </a:r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9100" y="61842"/>
            <a:ext cx="10366547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Tỷ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quý</a:t>
            </a:r>
            <a:endParaRPr lang="en-US" dirty="0">
              <a:latin typeface="+mn-lt"/>
            </a:endParaRP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F844A-D1D9-FFD8-F087-D8583D4E12A2}"/>
              </a:ext>
            </a:extLst>
          </p:cNvPr>
          <p:cNvSpPr txBox="1"/>
          <p:nvPr/>
        </p:nvSpPr>
        <p:spPr>
          <a:xfrm>
            <a:off x="3631710" y="4444677"/>
            <a:ext cx="42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16E2C75C-0994-483A-860A-527A82D849E7}"/>
              </a:ext>
            </a:extLst>
          </p:cNvPr>
          <p:cNvSpPr txBox="1"/>
          <p:nvPr/>
        </p:nvSpPr>
        <p:spPr>
          <a:xfrm>
            <a:off x="830223" y="2993096"/>
            <a:ext cx="19905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rgbClr val="008000"/>
                </a:solidFill>
                <a:cs typeface="Arial" pitchFamily="34" charset="0"/>
              </a:rPr>
              <a:t>0.19%</a:t>
            </a:r>
            <a:endParaRPr lang="ko-KR" altLang="en-US" sz="32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554161F1-2016-4FCB-A01E-84B592DDE5B6}"/>
              </a:ext>
            </a:extLst>
          </p:cNvPr>
          <p:cNvSpPr txBox="1"/>
          <p:nvPr/>
        </p:nvSpPr>
        <p:spPr>
          <a:xfrm>
            <a:off x="3375104" y="2925710"/>
            <a:ext cx="24448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0.22%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62779" y="1841399"/>
            <a:ext cx="1527048" cy="1060704"/>
            <a:chOff x="4078910" y="1858025"/>
            <a:chExt cx="1527048" cy="1060704"/>
          </a:xfrm>
        </p:grpSpPr>
        <p:grpSp>
          <p:nvGrpSpPr>
            <p:cNvPr id="19" name="그룹 50">
              <a:extLst>
                <a:ext uri="{FF2B5EF4-FFF2-40B4-BE49-F238E27FC236}">
                  <a16:creationId xmlns:a16="http://schemas.microsoft.com/office/drawing/2014/main" id="{09BD3F88-5826-4883-A936-CCA737BF56DA}"/>
                </a:ext>
              </a:extLst>
            </p:cNvPr>
            <p:cNvGrpSpPr/>
            <p:nvPr/>
          </p:nvGrpSpPr>
          <p:grpSpPr>
            <a:xfrm rot="5400000" flipH="1">
              <a:off x="4312082" y="1624853"/>
              <a:ext cx="1060704" cy="1527048"/>
              <a:chOff x="4335984" y="774785"/>
              <a:chExt cx="887768" cy="1248156"/>
            </a:xfrm>
          </p:grpSpPr>
          <p:sp>
            <p:nvSpPr>
              <p:cNvPr id="26" name="이등변 삼각형 51">
                <a:extLst>
                  <a:ext uri="{FF2B5EF4-FFF2-40B4-BE49-F238E27FC236}">
                    <a16:creationId xmlns:a16="http://schemas.microsoft.com/office/drawing/2014/main" id="{56E9EA7E-FBE9-4171-BB62-9014D542FF71}"/>
                  </a:ext>
                </a:extLst>
              </p:cNvPr>
              <p:cNvSpPr/>
              <p:nvPr/>
            </p:nvSpPr>
            <p:spPr>
              <a:xfrm rot="5400000">
                <a:off x="4155789" y="954980"/>
                <a:ext cx="1248156" cy="88776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이등변 삼각형 52">
                <a:extLst>
                  <a:ext uri="{FF2B5EF4-FFF2-40B4-BE49-F238E27FC236}">
                    <a16:creationId xmlns:a16="http://schemas.microsoft.com/office/drawing/2014/main" id="{9BD7ADF4-D377-4A4C-B749-BFBACF3662B0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529E201A-586F-463E-860E-750967DABFBA}"/>
                </a:ext>
              </a:extLst>
            </p:cNvPr>
            <p:cNvSpPr/>
            <p:nvPr/>
          </p:nvSpPr>
          <p:spPr>
            <a:xfrm flipH="1">
              <a:off x="4648385" y="2294925"/>
              <a:ext cx="420624" cy="31089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38555" y="4769970"/>
            <a:ext cx="1371600" cy="457200"/>
            <a:chOff x="1246373" y="4861410"/>
            <a:chExt cx="1371600" cy="457200"/>
          </a:xfrm>
        </p:grpSpPr>
        <p:sp>
          <p:nvSpPr>
            <p:cNvPr id="30" name="사각형: 둥근 모서리 102">
              <a:extLst>
                <a:ext uri="{FF2B5EF4-FFF2-40B4-BE49-F238E27FC236}">
                  <a16:creationId xmlns:a16="http://schemas.microsoft.com/office/drawing/2014/main" id="{1EF48BB6-50E5-438B-8E05-F5D27CE4BA20}"/>
                </a:ext>
              </a:extLst>
            </p:cNvPr>
            <p:cNvSpPr/>
            <p:nvPr/>
          </p:nvSpPr>
          <p:spPr>
            <a:xfrm flipH="1">
              <a:off x="1246373" y="4861410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6802BD-D658-4EA9-AF57-870F2EAE742D}"/>
                </a:ext>
              </a:extLst>
            </p:cNvPr>
            <p:cNvGrpSpPr/>
            <p:nvPr/>
          </p:nvGrpSpPr>
          <p:grpSpPr>
            <a:xfrm>
              <a:off x="1346662" y="4906087"/>
              <a:ext cx="1163246" cy="309573"/>
              <a:chOff x="711228" y="4069086"/>
              <a:chExt cx="4224266" cy="1089005"/>
            </a:xfrm>
          </p:grpSpPr>
          <p:sp>
            <p:nvSpPr>
              <p:cNvPr id="14" name="TextBox 96">
                <a:extLst>
                  <a:ext uri="{FF2B5EF4-FFF2-40B4-BE49-F238E27FC236}">
                    <a16:creationId xmlns:a16="http://schemas.microsoft.com/office/drawing/2014/main" id="{61647A04-0AB7-48E8-A7C3-02AADA198359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97">
                <a:extLst>
                  <a:ext uri="{FF2B5EF4-FFF2-40B4-BE49-F238E27FC236}">
                    <a16:creationId xmlns:a16="http://schemas.microsoft.com/office/drawing/2014/main" id="{C37B41D8-8E2C-40A8-9BF4-970CC4FFA763}"/>
                  </a:ext>
                </a:extLst>
              </p:cNvPr>
              <p:cNvSpPr txBox="1"/>
              <p:nvPr/>
            </p:nvSpPr>
            <p:spPr>
              <a:xfrm>
                <a:off x="711228" y="4069086"/>
                <a:ext cx="4207963" cy="108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8000"/>
                    </a:solidFill>
                    <a:cs typeface="Arial" pitchFamily="34" charset="0"/>
                  </a:rPr>
                  <a:t>Q2.2023</a:t>
                </a:r>
              </a:p>
              <a:p>
                <a:pPr algn="ctr"/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936892" y="1298735"/>
            <a:ext cx="1452935" cy="457200"/>
            <a:chOff x="4224658" y="1230339"/>
            <a:chExt cx="1452935" cy="457200"/>
          </a:xfrm>
        </p:grpSpPr>
        <p:sp>
          <p:nvSpPr>
            <p:cNvPr id="33" name="사각형: 둥근 모서리 103">
              <a:extLst>
                <a:ext uri="{FF2B5EF4-FFF2-40B4-BE49-F238E27FC236}">
                  <a16:creationId xmlns:a16="http://schemas.microsoft.com/office/drawing/2014/main" id="{234FB129-B5CD-444B-A94A-B064A39BBE33}"/>
                </a:ext>
              </a:extLst>
            </p:cNvPr>
            <p:cNvSpPr/>
            <p:nvPr/>
          </p:nvSpPr>
          <p:spPr>
            <a:xfrm flipH="1">
              <a:off x="4249596" y="1230339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5B78C-781B-4B72-B91A-5870B01C1656}"/>
                </a:ext>
              </a:extLst>
            </p:cNvPr>
            <p:cNvGrpSpPr/>
            <p:nvPr/>
          </p:nvGrpSpPr>
          <p:grpSpPr>
            <a:xfrm>
              <a:off x="4224658" y="1281989"/>
              <a:ext cx="1452935" cy="235420"/>
              <a:chOff x="-338613" y="3844021"/>
              <a:chExt cx="5274107" cy="1521799"/>
            </a:xfrm>
          </p:grpSpPr>
          <p:sp>
            <p:nvSpPr>
              <p:cNvPr id="24" name="TextBox 93">
                <a:extLst>
                  <a:ext uri="{FF2B5EF4-FFF2-40B4-BE49-F238E27FC236}">
                    <a16:creationId xmlns:a16="http://schemas.microsoft.com/office/drawing/2014/main" id="{2A189CBD-F468-420D-8258-57F495CE05A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id="{63EC07A9-120C-4164-A9BE-F0CA40CF3447}"/>
                  </a:ext>
                </a:extLst>
              </p:cNvPr>
              <p:cNvSpPr txBox="1"/>
              <p:nvPr/>
            </p:nvSpPr>
            <p:spPr>
              <a:xfrm>
                <a:off x="-338613" y="3844021"/>
                <a:ext cx="4988890" cy="152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  <a:cs typeface="Arial" pitchFamily="34" charset="0"/>
                  </a:rPr>
                  <a:t>Q3.2023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05704FC-8D9F-45FA-8DBF-F9EE058F27DC}"/>
              </a:ext>
            </a:extLst>
          </p:cNvPr>
          <p:cNvSpPr txBox="1"/>
          <p:nvPr/>
        </p:nvSpPr>
        <p:spPr>
          <a:xfrm>
            <a:off x="6621345" y="2942102"/>
            <a:ext cx="22392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0.24%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32815" y="4772238"/>
            <a:ext cx="1371600" cy="457200"/>
            <a:chOff x="7024255" y="4597671"/>
            <a:chExt cx="1371600" cy="457200"/>
          </a:xfrm>
        </p:grpSpPr>
        <p:sp>
          <p:nvSpPr>
            <p:cNvPr id="34" name="사각형: 둥근 모서리 100">
              <a:extLst>
                <a:ext uri="{FF2B5EF4-FFF2-40B4-BE49-F238E27FC236}">
                  <a16:creationId xmlns:a16="http://schemas.microsoft.com/office/drawing/2014/main" id="{8F642816-AC34-4143-A8C9-76FBAB79162E}"/>
                </a:ext>
              </a:extLst>
            </p:cNvPr>
            <p:cNvSpPr/>
            <p:nvPr/>
          </p:nvSpPr>
          <p:spPr>
            <a:xfrm flipH="1">
              <a:off x="7024255" y="459767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30689" y="4643767"/>
              <a:ext cx="112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Q3.2023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40AFB74-EC77-4B72-9BE4-74141360201C}"/>
              </a:ext>
            </a:extLst>
          </p:cNvPr>
          <p:cNvSpPr txBox="1"/>
          <p:nvPr/>
        </p:nvSpPr>
        <p:spPr>
          <a:xfrm>
            <a:off x="9894842" y="2951629"/>
            <a:ext cx="1718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0.16%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082114" y="1298735"/>
            <a:ext cx="1371600" cy="457200"/>
            <a:chOff x="9711006" y="1159801"/>
            <a:chExt cx="1371600" cy="457200"/>
          </a:xfrm>
        </p:grpSpPr>
        <p:sp>
          <p:nvSpPr>
            <p:cNvPr id="41" name="사각형: 둥근 모서리 101">
              <a:extLst>
                <a:ext uri="{FF2B5EF4-FFF2-40B4-BE49-F238E27FC236}">
                  <a16:creationId xmlns:a16="http://schemas.microsoft.com/office/drawing/2014/main" id="{F6A2DD0D-BAA7-4F7D-9A5B-02AA475EDBD7}"/>
                </a:ext>
              </a:extLst>
            </p:cNvPr>
            <p:cNvSpPr/>
            <p:nvPr/>
          </p:nvSpPr>
          <p:spPr>
            <a:xfrm flipH="1">
              <a:off x="9711006" y="115980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1EA01B-9436-4D87-8F95-FB683C28CC15}"/>
                </a:ext>
              </a:extLst>
            </p:cNvPr>
            <p:cNvSpPr txBox="1"/>
            <p:nvPr/>
          </p:nvSpPr>
          <p:spPr>
            <a:xfrm>
              <a:off x="9735948" y="1209810"/>
              <a:ext cx="131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Q1.2024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0220" y="6317497"/>
            <a:ext cx="557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ý: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Q1.2024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lấy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13/03/2024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912813" y="3570833"/>
            <a:ext cx="1527048" cy="1060704"/>
            <a:chOff x="7137257" y="3608392"/>
            <a:chExt cx="1527048" cy="1060704"/>
          </a:xfrm>
        </p:grpSpPr>
        <p:grpSp>
          <p:nvGrpSpPr>
            <p:cNvPr id="35" name="그룹 59">
              <a:extLst>
                <a:ext uri="{FF2B5EF4-FFF2-40B4-BE49-F238E27FC236}">
                  <a16:creationId xmlns:a16="http://schemas.microsoft.com/office/drawing/2014/main" id="{3E80FB43-0C43-42F3-9BE4-2E04A9BA7B84}"/>
                </a:ext>
              </a:extLst>
            </p:cNvPr>
            <p:cNvGrpSpPr/>
            <p:nvPr/>
          </p:nvGrpSpPr>
          <p:grpSpPr>
            <a:xfrm rot="5400000">
              <a:off x="7370429" y="3375220"/>
              <a:ext cx="1060704" cy="1527048"/>
              <a:chOff x="4335987" y="774785"/>
              <a:chExt cx="887766" cy="1248156"/>
            </a:xfrm>
          </p:grpSpPr>
          <p:sp>
            <p:nvSpPr>
              <p:cNvPr id="36" name="이등변 삼각형 60">
                <a:extLst>
                  <a:ext uri="{FF2B5EF4-FFF2-40B4-BE49-F238E27FC236}">
                    <a16:creationId xmlns:a16="http://schemas.microsoft.com/office/drawing/2014/main" id="{BE2481B7-2D48-4C26-B13A-F3C0785D6586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61">
                <a:extLst>
                  <a:ext uri="{FF2B5EF4-FFF2-40B4-BE49-F238E27FC236}">
                    <a16:creationId xmlns:a16="http://schemas.microsoft.com/office/drawing/2014/main" id="{25E3C6A1-A477-4FA0-8F6B-50A7549FCA9A}"/>
                  </a:ext>
                </a:extLst>
              </p:cNvPr>
              <p:cNvSpPr/>
              <p:nvPr/>
            </p:nvSpPr>
            <p:spPr>
              <a:xfrm rot="5400000">
                <a:off x="4284887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D580BA08-DF9B-4510-A307-0D247ABA3959}"/>
                </a:ext>
              </a:extLst>
            </p:cNvPr>
            <p:cNvSpPr/>
            <p:nvPr/>
          </p:nvSpPr>
          <p:spPr>
            <a:xfrm>
              <a:off x="7690468" y="3919898"/>
              <a:ext cx="420624" cy="31089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                     </a:t>
              </a:r>
              <a:endParaRPr lang="ko-KR" alt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6544" y="1815556"/>
            <a:ext cx="1527048" cy="1060703"/>
            <a:chOff x="9926668" y="1665927"/>
            <a:chExt cx="1527048" cy="1060703"/>
          </a:xfrm>
        </p:grpSpPr>
        <p:grpSp>
          <p:nvGrpSpPr>
            <p:cNvPr id="42" name="그룹 56">
              <a:extLst>
                <a:ext uri="{FF2B5EF4-FFF2-40B4-BE49-F238E27FC236}">
                  <a16:creationId xmlns:a16="http://schemas.microsoft.com/office/drawing/2014/main" id="{27DA7036-7379-4EC0-9685-BF24102822A4}"/>
                </a:ext>
              </a:extLst>
            </p:cNvPr>
            <p:cNvGrpSpPr/>
            <p:nvPr/>
          </p:nvGrpSpPr>
          <p:grpSpPr>
            <a:xfrm rot="5400000" flipH="1">
              <a:off x="10159840" y="1432755"/>
              <a:ext cx="1060703" cy="1527048"/>
              <a:chOff x="4335987" y="774785"/>
              <a:chExt cx="922241" cy="1248156"/>
            </a:xfrm>
          </p:grpSpPr>
          <p:sp>
            <p:nvSpPr>
              <p:cNvPr id="43" name="이등변 삼각형 57">
                <a:extLst>
                  <a:ext uri="{FF2B5EF4-FFF2-40B4-BE49-F238E27FC236}">
                    <a16:creationId xmlns:a16="http://schemas.microsoft.com/office/drawing/2014/main" id="{A3A01E46-F2A0-42BC-BB37-561CD4CEB0BF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58">
                <a:extLst>
                  <a:ext uri="{FF2B5EF4-FFF2-40B4-BE49-F238E27FC236}">
                    <a16:creationId xmlns:a16="http://schemas.microsoft.com/office/drawing/2014/main" id="{D056365B-6960-4774-984D-22A77255F5E4}"/>
                  </a:ext>
                </a:extLst>
              </p:cNvPr>
              <p:cNvSpPr/>
              <p:nvPr/>
            </p:nvSpPr>
            <p:spPr>
              <a:xfrm rot="5400000">
                <a:off x="4304120" y="993395"/>
                <a:ext cx="1097280" cy="81093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60E6808B-B36E-4E74-8CD1-061F9AE53FBA}"/>
                </a:ext>
              </a:extLst>
            </p:cNvPr>
            <p:cNvSpPr/>
            <p:nvPr/>
          </p:nvSpPr>
          <p:spPr>
            <a:xfrm>
              <a:off x="10479879" y="2069877"/>
              <a:ext cx="420624" cy="310896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3416" y="3619004"/>
            <a:ext cx="1527048" cy="1060704"/>
            <a:chOff x="1189547" y="3776945"/>
            <a:chExt cx="1527048" cy="1060704"/>
          </a:xfrm>
        </p:grpSpPr>
        <p:grpSp>
          <p:nvGrpSpPr>
            <p:cNvPr id="9" name="그룹 53">
              <a:extLst>
                <a:ext uri="{FF2B5EF4-FFF2-40B4-BE49-F238E27FC236}">
                  <a16:creationId xmlns:a16="http://schemas.microsoft.com/office/drawing/2014/main" id="{C2473F5D-4807-4E6A-8FE5-ADA62735C7FA}"/>
                </a:ext>
              </a:extLst>
            </p:cNvPr>
            <p:cNvGrpSpPr/>
            <p:nvPr/>
          </p:nvGrpSpPr>
          <p:grpSpPr>
            <a:xfrm rot="5400000">
              <a:off x="1422719" y="3543773"/>
              <a:ext cx="1060704" cy="1527048"/>
              <a:chOff x="4133558" y="2928932"/>
              <a:chExt cx="887766" cy="1248156"/>
            </a:xfrm>
          </p:grpSpPr>
          <p:sp>
            <p:nvSpPr>
              <p:cNvPr id="16" name="이등변 삼각형 54">
                <a:extLst>
                  <a:ext uri="{FF2B5EF4-FFF2-40B4-BE49-F238E27FC236}">
                    <a16:creationId xmlns:a16="http://schemas.microsoft.com/office/drawing/2014/main" id="{F91D5582-EBC8-46D1-AD6E-F36EB8809B21}"/>
                  </a:ext>
                </a:extLst>
              </p:cNvPr>
              <p:cNvSpPr/>
              <p:nvPr/>
            </p:nvSpPr>
            <p:spPr>
              <a:xfrm rot="5400000">
                <a:off x="3953363" y="3109127"/>
                <a:ext cx="1248156" cy="887766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이등변 삼각형 55">
                <a:extLst>
                  <a:ext uri="{FF2B5EF4-FFF2-40B4-BE49-F238E27FC236}">
                    <a16:creationId xmlns:a16="http://schemas.microsoft.com/office/drawing/2014/main" id="{9903395B-542F-4700-A3B1-BA814589EE1F}"/>
                  </a:ext>
                </a:extLst>
              </p:cNvPr>
              <p:cNvSpPr/>
              <p:nvPr/>
            </p:nvSpPr>
            <p:spPr>
              <a:xfrm rot="5400000">
                <a:off x="4080863" y="3162785"/>
                <a:ext cx="1097280" cy="780452"/>
              </a:xfrm>
              <a:prstGeom prst="triangl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3" name="Isosceles Triangle 51">
              <a:extLst>
                <a:ext uri="{FF2B5EF4-FFF2-40B4-BE49-F238E27FC236}">
                  <a16:creationId xmlns:a16="http://schemas.microsoft.com/office/drawing/2014/main" id="{03CCD005-1BED-4E03-86BB-811CF85722B7}"/>
                </a:ext>
              </a:extLst>
            </p:cNvPr>
            <p:cNvSpPr/>
            <p:nvPr/>
          </p:nvSpPr>
          <p:spPr>
            <a:xfrm>
              <a:off x="1752301" y="4070626"/>
              <a:ext cx="419402" cy="307549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8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tháng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980247"/>
              </p:ext>
            </p:extLst>
          </p:nvPr>
        </p:nvGraphicFramePr>
        <p:xfrm>
          <a:off x="615142" y="2009618"/>
          <a:ext cx="4808108" cy="242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322234"/>
              </p:ext>
            </p:extLst>
          </p:nvPr>
        </p:nvGraphicFramePr>
        <p:xfrm>
          <a:off x="6397784" y="1951875"/>
          <a:ext cx="4809744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735" y="1189560"/>
            <a:ext cx="444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800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7784" y="1164706"/>
            <a:ext cx="457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85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do Card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008" y="5162204"/>
            <a:ext cx="492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dần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08" y="5860473"/>
            <a:ext cx="444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1.354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nhất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04/2023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13/03/2024.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7784" y="5162204"/>
            <a:ext cx="5116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mạnh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sau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giảm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kề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107 (04/2023)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xuống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còn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24 (08/2023).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7784" y="5850791"/>
            <a:ext cx="528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206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01/2024.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con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đạt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đỉnh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nhận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12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15142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5057" y="5957681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6026727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032065" y="5957682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3889" y="61842"/>
            <a:ext cx="10301758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sang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11251"/>
              </p:ext>
            </p:extLst>
          </p:nvPr>
        </p:nvGraphicFramePr>
        <p:xfrm>
          <a:off x="6722762" y="2401837"/>
          <a:ext cx="486460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2762" y="1073427"/>
            <a:ext cx="5231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VISA Super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Lady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VISA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StepUp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nhất</a:t>
            </a:r>
            <a:endParaRPr lang="en-US" sz="1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096967" y="3196243"/>
            <a:ext cx="1088968" cy="9892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D6277-8C90-5ACB-522D-FB147491E3BE}"/>
              </a:ext>
            </a:extLst>
          </p:cNvPr>
          <p:cNvGrpSpPr/>
          <p:nvPr/>
        </p:nvGrpSpPr>
        <p:grpSpPr>
          <a:xfrm>
            <a:off x="737000" y="2497528"/>
            <a:ext cx="4864643" cy="3674672"/>
            <a:chOff x="554783" y="2470052"/>
            <a:chExt cx="4713316" cy="3041286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1567651"/>
                </p:ext>
              </p:extLst>
            </p:nvPr>
          </p:nvGraphicFramePr>
          <p:xfrm>
            <a:off x="554783" y="2470052"/>
            <a:ext cx="4713316" cy="3041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22795" y="3817398"/>
              <a:ext cx="712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59%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5288" y="3817399"/>
              <a:ext cx="598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29%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6999" y="1227059"/>
            <a:ext cx="4864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Khách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AF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sở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hữu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29%,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xét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khách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VPBank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khúc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chỉ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5%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6F5C8-EBF3-DE3A-8B66-AC8D90C14AD0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0697" y="61842"/>
            <a:ext cx="10394950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hết</a:t>
            </a:r>
            <a:r>
              <a:rPr lang="en-US" dirty="0">
                <a:latin typeface="+mn-lt"/>
              </a:rPr>
              <a:t> 1 Khách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sang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62650"/>
              </p:ext>
            </p:extLst>
          </p:nvPr>
        </p:nvGraphicFramePr>
        <p:xfrm>
          <a:off x="480405" y="1530255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404" y="881021"/>
            <a:ext cx="492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~98%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1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67" y="1404241"/>
            <a:ext cx="4510422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4966" y="881021"/>
            <a:ext cx="549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500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(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39" y="4361852"/>
            <a:ext cx="449735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34966" y="3800532"/>
            <a:ext cx="489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200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2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endParaRPr lang="en-US" sz="14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790109"/>
              </p:ext>
            </p:extLst>
          </p:nvPr>
        </p:nvGraphicFramePr>
        <p:xfrm>
          <a:off x="480405" y="4390782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CC07F9-2504-BF14-4ABB-307595842DEC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20AB30-C0BC-BFB5-19CC-3B639D890F6F}"/>
              </a:ext>
            </a:extLst>
          </p:cNvPr>
          <p:cNvSpPr txBox="1"/>
          <p:nvPr/>
        </p:nvSpPr>
        <p:spPr>
          <a:xfrm>
            <a:off x="390697" y="3810057"/>
            <a:ext cx="54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2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2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D46C5-B269-4F3E-BB21-DBD16F7D727E}"/>
              </a:ext>
            </a:extLst>
          </p:cNvPr>
          <p:cNvSpPr txBox="1"/>
          <p:nvPr/>
        </p:nvSpPr>
        <p:spPr>
          <a:xfrm>
            <a:off x="1990725" y="5048250"/>
            <a:ext cx="6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40%</a:t>
            </a:r>
          </a:p>
        </p:txBody>
      </p:sp>
    </p:spTree>
    <p:extLst>
      <p:ext uri="{BB962C8B-B14F-4D97-AF65-F5344CB8AC3E}">
        <p14:creationId xmlns:p14="http://schemas.microsoft.com/office/powerpoint/2010/main" val="30289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439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</vt:lpstr>
      <vt:lpstr>Arial Black</vt:lpstr>
      <vt:lpstr>Barlow Semi Condensed Medium</vt:lpstr>
      <vt:lpstr>Calibri</vt:lpstr>
      <vt:lpstr>Cambria</vt:lpstr>
      <vt:lpstr>Lato</vt:lpstr>
      <vt:lpstr>Office Theme</vt:lpstr>
      <vt:lpstr>PowerPoint Presentation</vt:lpstr>
      <vt:lpstr>ĐỀ BÀI PHÂN TÍCH</vt:lpstr>
      <vt:lpstr>Tỷ lệ thẻ chuyển trạng thái theo từng quý</vt:lpstr>
      <vt:lpstr>Số lượng thẻ chuyển trạng thái theo từng tháng</vt:lpstr>
      <vt:lpstr>Tập khách hàng và loại thẻ chuyển sang trạng thái Potential risk</vt:lpstr>
      <vt:lpstr>Hầu hết 1 Khách hàng có 1 thẻ chuyển trạng thái sang Potential risk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</cp:lastModifiedBy>
  <cp:revision>151</cp:revision>
  <dcterms:created xsi:type="dcterms:W3CDTF">2024-01-19T09:44:58Z</dcterms:created>
  <dcterms:modified xsi:type="dcterms:W3CDTF">2024-03-17T16:52:08Z</dcterms:modified>
</cp:coreProperties>
</file>