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62" r:id="rId4"/>
    <p:sldId id="265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847"/>
    <a:srgbClr val="ED7D31"/>
    <a:srgbClr val="008000"/>
    <a:srgbClr val="EEB4B4"/>
    <a:srgbClr val="006400"/>
    <a:srgbClr val="CD3333"/>
    <a:srgbClr val="00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3" autoAdjust="0"/>
    <p:restoredTop sz="94660"/>
  </p:normalViewPr>
  <p:slideViewPr>
    <p:cSldViewPr snapToGrid="0">
      <p:cViewPr>
        <p:scale>
          <a:sx n="63" d="100"/>
          <a:sy n="63" d="100"/>
        </p:scale>
        <p:origin x="8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inhnt66\Desktop\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229076045306556E-2"/>
          <c:y val="2.938270862301522E-2"/>
          <c:w val="0.9314363124966305"/>
          <c:h val="0.78882902744622807"/>
        </c:manualLayout>
      </c:layout>
      <c:barChart>
        <c:barDir val="col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69"/>
        <c:axId val="1919547743"/>
        <c:axId val="1919553567"/>
      </c:barChart>
      <c:catAx>
        <c:axId val="191954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553567"/>
        <c:crosses val="autoZero"/>
        <c:auto val="1"/>
        <c:lblAlgn val="ctr"/>
        <c:lblOffset val="100"/>
        <c:noMultiLvlLbl val="0"/>
      </c:catAx>
      <c:valAx>
        <c:axId val="1919553567"/>
        <c:scaling>
          <c:orientation val="minMax"/>
          <c:min val="2000000"/>
        </c:scaling>
        <c:delete val="1"/>
        <c:axPos val="l"/>
        <c:numFmt formatCode="_(* #,##0_);_(* \(#,##0\);_(* &quot;-&quot;??_);_(@_)" sourceLinked="1"/>
        <c:majorTickMark val="none"/>
        <c:minorTickMark val="none"/>
        <c:tickLblPos val="nextTo"/>
        <c:crossAx val="191954774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F9D3E-C4B3-483F-8E16-836AB853457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8196E-D496-472A-9CFA-14E227559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906C0F-6C51-49E4-A6C6-53B8CEEAD9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7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3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00025" y="200025"/>
            <a:ext cx="11687175" cy="471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62"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EE9171-8BCA-4F12-8075-1925CCF8143D}"/>
              </a:ext>
            </a:extLst>
          </p:cNvPr>
          <p:cNvCxnSpPr/>
          <p:nvPr userDrawn="1"/>
        </p:nvCxnSpPr>
        <p:spPr>
          <a:xfrm>
            <a:off x="554783" y="766549"/>
            <a:ext cx="2579688" cy="0"/>
          </a:xfrm>
          <a:prstGeom prst="line">
            <a:avLst/>
          </a:prstGeom>
          <a:ln w="28575">
            <a:solidFill>
              <a:srgbClr val="0084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25" y="139700"/>
            <a:ext cx="903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554783" y="1352282"/>
            <a:ext cx="11190750" cy="486739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215" b="1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2pPr>
            <a:lvl3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3pPr>
            <a:lvl4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4pPr>
            <a:lvl5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9778F03-5305-8C33-EF9E-0BD599FCB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783" y="61842"/>
            <a:ext cx="10230864" cy="633412"/>
          </a:xfrm>
          <a:prstGeom prst="rect">
            <a:avLst/>
          </a:prstGeom>
        </p:spPr>
        <p:txBody>
          <a:bodyPr/>
          <a:lstStyle>
            <a:lvl1pPr>
              <a:defRPr lang="vi-VN" sz="2200" b="1" dirty="0">
                <a:gradFill>
                  <a:gsLst>
                    <a:gs pos="82000">
                      <a:srgbClr val="279E5F"/>
                    </a:gs>
                    <a:gs pos="49542">
                      <a:srgbClr val="299466"/>
                    </a:gs>
                    <a:gs pos="12400">
                      <a:srgbClr val="2F747B"/>
                    </a:gs>
                    <a:gs pos="0">
                      <a:srgbClr val="325E89"/>
                    </a:gs>
                    <a:gs pos="100000">
                      <a:srgbClr val="23B350"/>
                    </a:gs>
                  </a:gsLst>
                  <a:lin ang="0" scaled="1"/>
                </a:gra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37A169-C006-4B0D-8E98-62FA72084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2C8503-E8BB-CCD4-2141-0DD0081FC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  <a:gradFill>
            <a:gsLst>
              <a:gs pos="73000">
                <a:srgbClr val="279E5F">
                  <a:alpha val="12000"/>
                  <a:lumMod val="97000"/>
                </a:srgbClr>
              </a:gs>
              <a:gs pos="53000">
                <a:srgbClr val="299466"/>
              </a:gs>
              <a:gs pos="23000">
                <a:srgbClr val="2B896D"/>
              </a:gs>
              <a:gs pos="11000">
                <a:srgbClr val="2F747B"/>
              </a:gs>
              <a:gs pos="0">
                <a:srgbClr val="325E89"/>
              </a:gs>
              <a:gs pos="99000">
                <a:srgbClr val="23B350"/>
              </a:gs>
            </a:gsLst>
            <a:path path="circle">
              <a:fillToRect r="100000" b="100000"/>
            </a:path>
          </a:gradFill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C2BC6-F91D-4977-F721-40A45CD0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EEB2-51EB-56D2-DA1F-B2CD2853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7AFD1-9486-BE46-E951-73D138C6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80C5CA-F7B3-299E-9D40-56D555B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5" y="2515394"/>
            <a:ext cx="37242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8606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1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5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0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6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0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6665-E135-490E-B7E5-94855B004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2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46665-E135-490E-B7E5-94855B004F97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BE8EC-CF29-4D5E-A6EB-5E94D0D2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72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863" y="17463"/>
            <a:ext cx="3767137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036320" y="2763647"/>
            <a:ext cx="10114597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PHÂN TÍCH DVCNT CÓ NHIỀU GIAO DỊCH LỖI TỪ THẺ NƯỚC NGOÀI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grpSp>
        <p:nvGrpSpPr>
          <p:cNvPr id="4101" name="Group 4"/>
          <p:cNvGrpSpPr>
            <a:grpSpLocks/>
          </p:cNvGrpSpPr>
          <p:nvPr/>
        </p:nvGrpSpPr>
        <p:grpSpPr bwMode="auto">
          <a:xfrm>
            <a:off x="739775" y="5676900"/>
            <a:ext cx="914400" cy="914400"/>
            <a:chOff x="7239450" y="4738309"/>
            <a:chExt cx="914400" cy="914400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239450" y="4738309"/>
              <a:ext cx="914400" cy="914400"/>
            </a:xfrm>
            <a:prstGeom prst="ellipse">
              <a:avLst/>
            </a:prstGeom>
            <a:gradFill flip="none" rotWithShape="1">
              <a:gsLst>
                <a:gs pos="92000">
                  <a:srgbClr val="279E5F"/>
                </a:gs>
                <a:gs pos="53000">
                  <a:srgbClr val="299466"/>
                </a:gs>
                <a:gs pos="23000">
                  <a:srgbClr val="2B896D"/>
                </a:gs>
                <a:gs pos="11000">
                  <a:srgbClr val="2F747B"/>
                </a:gs>
                <a:gs pos="0">
                  <a:srgbClr val="325E89"/>
                </a:gs>
                <a:gs pos="99000">
                  <a:srgbClr val="23B350"/>
                </a:gs>
              </a:gsLst>
              <a:path path="circle">
                <a:fillToRect l="100000" b="100000"/>
              </a:path>
              <a:tileRect t="-100000" r="-100000"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7" name="Shape 2790"/>
            <p:cNvSpPr>
              <a:spLocks noChangeAspect="1"/>
            </p:cNvSpPr>
            <p:nvPr/>
          </p:nvSpPr>
          <p:spPr>
            <a:xfrm>
              <a:off x="7490275" y="5046284"/>
              <a:ext cx="411163" cy="2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17550"/>
                  </a:moveTo>
                  <a:lnTo>
                    <a:pt x="10309" y="17550"/>
                  </a:lnTo>
                  <a:cubicBezTo>
                    <a:pt x="10580" y="17550"/>
                    <a:pt x="10800" y="17248"/>
                    <a:pt x="10800" y="16875"/>
                  </a:cubicBezTo>
                  <a:cubicBezTo>
                    <a:pt x="10800" y="16503"/>
                    <a:pt x="10580" y="16200"/>
                    <a:pt x="10309" y="16200"/>
                  </a:cubicBezTo>
                  <a:lnTo>
                    <a:pt x="3436" y="16200"/>
                  </a:lnTo>
                  <a:cubicBezTo>
                    <a:pt x="3166" y="16200"/>
                    <a:pt x="2945" y="16503"/>
                    <a:pt x="2945" y="16875"/>
                  </a:cubicBezTo>
                  <a:cubicBezTo>
                    <a:pt x="2945" y="17248"/>
                    <a:pt x="3166" y="17550"/>
                    <a:pt x="3436" y="17550"/>
                  </a:cubicBezTo>
                  <a:moveTo>
                    <a:pt x="3436" y="14850"/>
                  </a:moveTo>
                  <a:lnTo>
                    <a:pt x="12273" y="14850"/>
                  </a:lnTo>
                  <a:cubicBezTo>
                    <a:pt x="12544" y="14850"/>
                    <a:pt x="12764" y="14548"/>
                    <a:pt x="12764" y="14175"/>
                  </a:cubicBezTo>
                  <a:cubicBezTo>
                    <a:pt x="12764" y="13803"/>
                    <a:pt x="12544" y="13500"/>
                    <a:pt x="12273" y="13500"/>
                  </a:cubicBezTo>
                  <a:lnTo>
                    <a:pt x="3436" y="13500"/>
                  </a:lnTo>
                  <a:cubicBezTo>
                    <a:pt x="3166" y="13500"/>
                    <a:pt x="2945" y="13803"/>
                    <a:pt x="2945" y="14175"/>
                  </a:cubicBezTo>
                  <a:cubicBezTo>
                    <a:pt x="2945" y="14548"/>
                    <a:pt x="3166" y="14850"/>
                    <a:pt x="3436" y="14850"/>
                  </a:cubicBezTo>
                  <a:moveTo>
                    <a:pt x="20618" y="4050"/>
                  </a:moveTo>
                  <a:lnTo>
                    <a:pt x="982" y="4050"/>
                  </a:lnTo>
                  <a:lnTo>
                    <a:pt x="982" y="1350"/>
                  </a:lnTo>
                  <a:lnTo>
                    <a:pt x="20618" y="1350"/>
                  </a:lnTo>
                  <a:cubicBezTo>
                    <a:pt x="20618" y="1350"/>
                    <a:pt x="20618" y="4050"/>
                    <a:pt x="20618" y="4050"/>
                  </a:cubicBezTo>
                  <a:close/>
                  <a:moveTo>
                    <a:pt x="20618" y="20250"/>
                  </a:moveTo>
                  <a:lnTo>
                    <a:pt x="982" y="20250"/>
                  </a:lnTo>
                  <a:lnTo>
                    <a:pt x="982" y="9450"/>
                  </a:lnTo>
                  <a:lnTo>
                    <a:pt x="20618" y="9450"/>
                  </a:lnTo>
                  <a:cubicBezTo>
                    <a:pt x="20618" y="9450"/>
                    <a:pt x="20618" y="20250"/>
                    <a:pt x="20618" y="20250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605"/>
                    <a:pt x="0" y="1350"/>
                  </a:cubicBezTo>
                  <a:lnTo>
                    <a:pt x="0" y="20250"/>
                  </a:lnTo>
                  <a:cubicBezTo>
                    <a:pt x="0" y="20995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5"/>
                    <a:pt x="21600" y="20250"/>
                  </a:cubicBezTo>
                  <a:lnTo>
                    <a:pt x="21600" y="1350"/>
                  </a:lnTo>
                  <a:cubicBezTo>
                    <a:pt x="21600" y="605"/>
                    <a:pt x="21160" y="0"/>
                    <a:pt x="20618" y="0"/>
                  </a:cubicBezTo>
                  <a:moveTo>
                    <a:pt x="16200" y="17550"/>
                  </a:moveTo>
                  <a:lnTo>
                    <a:pt x="18164" y="17550"/>
                  </a:lnTo>
                  <a:cubicBezTo>
                    <a:pt x="18434" y="17550"/>
                    <a:pt x="18655" y="17248"/>
                    <a:pt x="18655" y="16875"/>
                  </a:cubicBezTo>
                  <a:lnTo>
                    <a:pt x="18655" y="14175"/>
                  </a:lnTo>
                  <a:cubicBezTo>
                    <a:pt x="18655" y="13803"/>
                    <a:pt x="18434" y="13500"/>
                    <a:pt x="18164" y="13500"/>
                  </a:cubicBezTo>
                  <a:lnTo>
                    <a:pt x="16200" y="13500"/>
                  </a:lnTo>
                  <a:cubicBezTo>
                    <a:pt x="15929" y="13500"/>
                    <a:pt x="15709" y="13803"/>
                    <a:pt x="15709" y="14175"/>
                  </a:cubicBezTo>
                  <a:lnTo>
                    <a:pt x="15709" y="16875"/>
                  </a:lnTo>
                  <a:cubicBezTo>
                    <a:pt x="15709" y="17248"/>
                    <a:pt x="15929" y="17550"/>
                    <a:pt x="16200" y="1755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" charset="0"/>
                <a:ea typeface="Lato" charset="0"/>
                <a:cs typeface="Lato" charset="0"/>
                <a:sym typeface="Gill Sans"/>
              </a:endParaRPr>
            </a:p>
          </p:txBody>
        </p:sp>
      </p:grp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1652588" y="6118225"/>
            <a:ext cx="2767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Feb, 2024</a:t>
            </a: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8270875" y="5984875"/>
            <a:ext cx="4956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Enterprise data &amp; analytics Division (EDAD)</a:t>
            </a:r>
          </a:p>
          <a:p>
            <a:r>
              <a:rPr lang="en-US" altLang="en-US" sz="12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Business Intelligence Competency Center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FA420-54EB-475B-B379-01383FB7EB8E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FFEB0-82C8-DD05-C756-D58039B0E4A3}"/>
              </a:ext>
            </a:extLst>
          </p:cNvPr>
          <p:cNvSpPr txBox="1"/>
          <p:nvPr/>
        </p:nvSpPr>
        <p:spPr>
          <a:xfrm>
            <a:off x="1652588" y="6398438"/>
            <a:ext cx="500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FFFF"/>
                </a:solidFill>
                <a:latin typeface="Raleway" panose="020B0503030101060003" pitchFamily="34" charset="0"/>
                <a:ea typeface="Questrial" panose="020B0306030504020204" pitchFamily="34" charset="0"/>
                <a:cs typeface="Questrial" panose="02000000000000000000" pitchFamily="2" charset="0"/>
              </a:defRPr>
            </a:lvl1pPr>
          </a:lstStyle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white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EDA – BI.SBD – quynhntt17</a:t>
            </a:r>
          </a:p>
        </p:txBody>
      </p:sp>
    </p:spTree>
    <p:extLst>
      <p:ext uri="{BB962C8B-B14F-4D97-AF65-F5344CB8AC3E}">
        <p14:creationId xmlns:p14="http://schemas.microsoft.com/office/powerpoint/2010/main" val="166224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6522119" y="1425128"/>
            <a:ext cx="5191671" cy="4203512"/>
          </a:xfrm>
        </p:spPr>
        <p:txBody>
          <a:bodyPr/>
          <a:lstStyle/>
          <a:p>
            <a:r>
              <a:rPr lang="en-US" sz="1600" dirty="0"/>
              <a:t>             </a:t>
            </a:r>
          </a:p>
          <a:p>
            <a:r>
              <a:rPr lang="en-US" sz="2200" b="0" dirty="0" err="1">
                <a:solidFill>
                  <a:srgbClr val="196847"/>
                </a:solidFill>
              </a:rPr>
              <a:t>Đề</a:t>
            </a:r>
            <a:r>
              <a:rPr lang="en-US" sz="2200" b="0" dirty="0">
                <a:solidFill>
                  <a:srgbClr val="196847"/>
                </a:solidFill>
              </a:rPr>
              <a:t> </a:t>
            </a:r>
            <a:r>
              <a:rPr lang="en-US" sz="2200" b="0" dirty="0" err="1">
                <a:solidFill>
                  <a:srgbClr val="196847"/>
                </a:solidFill>
              </a:rPr>
              <a:t>Bài</a:t>
            </a:r>
            <a:r>
              <a:rPr lang="en-US" sz="2200" b="0" dirty="0">
                <a:solidFill>
                  <a:srgbClr val="196847"/>
                </a:solidFill>
              </a:rPr>
              <a:t> </a:t>
            </a:r>
            <a:r>
              <a:rPr lang="en-US" sz="2200" b="0" dirty="0" err="1">
                <a:solidFill>
                  <a:srgbClr val="196847"/>
                </a:solidFill>
              </a:rPr>
              <a:t>Phân</a:t>
            </a:r>
            <a:r>
              <a:rPr lang="en-US" sz="2200" b="0" dirty="0">
                <a:solidFill>
                  <a:srgbClr val="196847"/>
                </a:solidFill>
              </a:rPr>
              <a:t> </a:t>
            </a:r>
            <a:r>
              <a:rPr lang="en-US" sz="2200" b="0" dirty="0" err="1">
                <a:solidFill>
                  <a:srgbClr val="196847"/>
                </a:solidFill>
              </a:rPr>
              <a:t>Tích</a:t>
            </a:r>
            <a:r>
              <a:rPr lang="en-US" sz="2200" b="0" dirty="0">
                <a:solidFill>
                  <a:srgbClr val="196847"/>
                </a:solidFill>
              </a:rPr>
              <a:t> </a:t>
            </a:r>
          </a:p>
          <a:p>
            <a:r>
              <a:rPr lang="en-US" sz="1800" b="0" dirty="0" err="1"/>
              <a:t>Tính</a:t>
            </a:r>
            <a:r>
              <a:rPr lang="en-US" sz="1800" b="0" dirty="0"/>
              <a:t> </a:t>
            </a:r>
            <a:r>
              <a:rPr lang="en-US" sz="1800" b="0" dirty="0" err="1"/>
              <a:t>toán</a:t>
            </a:r>
            <a:r>
              <a:rPr lang="en-US" sz="1800" b="0" dirty="0"/>
              <a:t> </a:t>
            </a:r>
            <a:r>
              <a:rPr lang="en-US" sz="1800" b="0" dirty="0" err="1"/>
              <a:t>tỷ</a:t>
            </a:r>
            <a:r>
              <a:rPr lang="en-US" sz="1800" b="0" dirty="0"/>
              <a:t> </a:t>
            </a:r>
            <a:r>
              <a:rPr lang="en-US" sz="1800" b="0" dirty="0" err="1"/>
              <a:t>lệ</a:t>
            </a:r>
            <a:r>
              <a:rPr lang="en-US" sz="1800" b="0" dirty="0"/>
              <a:t> </a:t>
            </a:r>
            <a:r>
              <a:rPr lang="en-US" sz="1800" b="0" dirty="0" err="1"/>
              <a:t>lỗi</a:t>
            </a:r>
            <a:r>
              <a:rPr lang="en-US" sz="1800" b="0" dirty="0"/>
              <a:t> </a:t>
            </a:r>
            <a:r>
              <a:rPr lang="en-US" sz="1800" b="0" dirty="0" err="1"/>
              <a:t>của</a:t>
            </a:r>
            <a:r>
              <a:rPr lang="en-US" sz="1800" b="0" dirty="0"/>
              <a:t> 318 ĐVCNT </a:t>
            </a:r>
            <a:r>
              <a:rPr lang="en-US" sz="1800" b="0" dirty="0" err="1"/>
              <a:t>có</a:t>
            </a:r>
            <a:r>
              <a:rPr lang="en-US" sz="1800" b="0" dirty="0"/>
              <a:t> </a:t>
            </a:r>
            <a:r>
              <a:rPr lang="en-US" sz="1800" b="0" dirty="0" err="1"/>
              <a:t>phát</a:t>
            </a:r>
            <a:r>
              <a:rPr lang="en-US" sz="1800" b="0" dirty="0"/>
              <a:t>  </a:t>
            </a:r>
            <a:r>
              <a:rPr lang="en-US" sz="1800" b="0" dirty="0" err="1"/>
              <a:t>sinh</a:t>
            </a:r>
            <a:r>
              <a:rPr lang="en-US" sz="1800" b="0" dirty="0"/>
              <a:t> </a:t>
            </a:r>
            <a:r>
              <a:rPr lang="en-US" sz="1800" b="0" dirty="0" err="1"/>
              <a:t>tra</a:t>
            </a:r>
            <a:r>
              <a:rPr lang="en-US" sz="1800" b="0" dirty="0"/>
              <a:t> </a:t>
            </a:r>
            <a:r>
              <a:rPr lang="en-US" sz="1800" b="0" dirty="0" err="1"/>
              <a:t>soát</a:t>
            </a:r>
            <a:r>
              <a:rPr lang="en-US" sz="1800" b="0" dirty="0"/>
              <a:t> </a:t>
            </a:r>
            <a:r>
              <a:rPr lang="en-US" sz="1800" b="0" dirty="0" err="1"/>
              <a:t>khiếu</a:t>
            </a:r>
            <a:r>
              <a:rPr lang="en-US" sz="1800" b="0" dirty="0"/>
              <a:t> </a:t>
            </a:r>
            <a:r>
              <a:rPr lang="en-US" sz="1800" b="0" dirty="0" err="1"/>
              <a:t>nại</a:t>
            </a:r>
            <a:r>
              <a:rPr lang="en-US" sz="1800" b="0" dirty="0"/>
              <a:t> </a:t>
            </a:r>
            <a:r>
              <a:rPr lang="en-US" sz="1800" b="0" dirty="0" err="1"/>
              <a:t>từ</a:t>
            </a:r>
            <a:r>
              <a:rPr lang="en-US" sz="1800" b="0" dirty="0"/>
              <a:t> </a:t>
            </a:r>
            <a:r>
              <a:rPr lang="en-US" sz="1800" b="0" dirty="0" err="1"/>
              <a:t>thẻ</a:t>
            </a:r>
            <a:r>
              <a:rPr lang="en-US" sz="1800" b="0" dirty="0"/>
              <a:t> </a:t>
            </a:r>
            <a:r>
              <a:rPr lang="en-US" sz="1800" b="0" dirty="0" err="1"/>
              <a:t>nước</a:t>
            </a:r>
            <a:r>
              <a:rPr lang="en-US" sz="1800" b="0" dirty="0"/>
              <a:t> </a:t>
            </a:r>
            <a:r>
              <a:rPr lang="en-US" sz="1800" b="0" dirty="0" err="1"/>
              <a:t>ngoài</a:t>
            </a:r>
            <a:r>
              <a:rPr lang="en-US" sz="1800" b="0" dirty="0"/>
              <a:t>.</a:t>
            </a:r>
          </a:p>
          <a:p>
            <a:endParaRPr lang="en-US" sz="1800" dirty="0"/>
          </a:p>
          <a:p>
            <a:r>
              <a:rPr lang="en-US" sz="1600" b="0" dirty="0"/>
              <a:t>                </a:t>
            </a:r>
          </a:p>
          <a:p>
            <a:r>
              <a:rPr lang="en-US" sz="1600" b="0" i="1" dirty="0"/>
              <a:t>                      </a:t>
            </a:r>
          </a:p>
          <a:p>
            <a:r>
              <a:rPr lang="en-US" sz="2200" b="0" dirty="0" err="1">
                <a:solidFill>
                  <a:srgbClr val="196847"/>
                </a:solidFill>
              </a:rPr>
              <a:t>Thời</a:t>
            </a:r>
            <a:r>
              <a:rPr lang="en-US" sz="2200" b="0" dirty="0">
                <a:solidFill>
                  <a:srgbClr val="196847"/>
                </a:solidFill>
              </a:rPr>
              <a:t> Gian </a:t>
            </a:r>
            <a:r>
              <a:rPr lang="en-US" sz="2200" b="0" dirty="0" err="1">
                <a:solidFill>
                  <a:srgbClr val="196847"/>
                </a:solidFill>
              </a:rPr>
              <a:t>Lấy</a:t>
            </a:r>
            <a:r>
              <a:rPr lang="en-US" sz="2200" b="0" dirty="0">
                <a:solidFill>
                  <a:srgbClr val="196847"/>
                </a:solidFill>
              </a:rPr>
              <a:t> </a:t>
            </a:r>
            <a:r>
              <a:rPr lang="en-US" sz="2200" b="0" dirty="0" err="1">
                <a:solidFill>
                  <a:srgbClr val="196847"/>
                </a:solidFill>
              </a:rPr>
              <a:t>Dữ</a:t>
            </a:r>
            <a:r>
              <a:rPr lang="en-US" sz="2200" b="0" dirty="0">
                <a:solidFill>
                  <a:srgbClr val="196847"/>
                </a:solidFill>
              </a:rPr>
              <a:t> </a:t>
            </a:r>
            <a:r>
              <a:rPr lang="en-US" sz="2200" b="0" dirty="0" err="1">
                <a:solidFill>
                  <a:srgbClr val="196847"/>
                </a:solidFill>
              </a:rPr>
              <a:t>Liệu</a:t>
            </a:r>
            <a:r>
              <a:rPr lang="en-US" sz="2200" b="0" dirty="0">
                <a:solidFill>
                  <a:srgbClr val="196847"/>
                </a:solidFill>
              </a:rPr>
              <a:t> </a:t>
            </a:r>
          </a:p>
          <a:p>
            <a:r>
              <a:rPr lang="en-US" sz="1800" b="0" dirty="0" err="1"/>
              <a:t>Từ</a:t>
            </a:r>
            <a:r>
              <a:rPr lang="en-US" sz="1800" b="0" dirty="0"/>
              <a:t> 01/01/2022 </a:t>
            </a:r>
            <a:r>
              <a:rPr lang="en-US" sz="1800" b="0" dirty="0" err="1"/>
              <a:t>đến</a:t>
            </a:r>
            <a:r>
              <a:rPr lang="en-US" sz="1800" b="0" dirty="0"/>
              <a:t> 31/12/2023.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ĐỀ BÀI PHÂN TÍCH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303F572D-9A0B-3EC8-A0B1-FADD6ADAD32E}"/>
              </a:ext>
            </a:extLst>
          </p:cNvPr>
          <p:cNvGrpSpPr/>
          <p:nvPr/>
        </p:nvGrpSpPr>
        <p:grpSpPr>
          <a:xfrm>
            <a:off x="807506" y="1894603"/>
            <a:ext cx="5752884" cy="3213149"/>
            <a:chOff x="258866" y="1423506"/>
            <a:chExt cx="5752884" cy="3213149"/>
          </a:xfrm>
        </p:grpSpPr>
        <p:grpSp>
          <p:nvGrpSpPr>
            <p:cNvPr id="1106" name="Group 1105">
              <a:extLst>
                <a:ext uri="{FF2B5EF4-FFF2-40B4-BE49-F238E27FC236}">
                  <a16:creationId xmlns:a16="http://schemas.microsoft.com/office/drawing/2014/main" id="{52858AB2-B9BF-AD99-7F03-6D9A816413E8}"/>
                </a:ext>
              </a:extLst>
            </p:cNvPr>
            <p:cNvGrpSpPr/>
            <p:nvPr/>
          </p:nvGrpSpPr>
          <p:grpSpPr>
            <a:xfrm>
              <a:off x="258866" y="1423506"/>
              <a:ext cx="5752884" cy="3213149"/>
              <a:chOff x="258866" y="1423506"/>
              <a:chExt cx="5752884" cy="3213149"/>
            </a:xfrm>
          </p:grpSpPr>
          <p:grpSp>
            <p:nvGrpSpPr>
              <p:cNvPr id="1084" name="Group 1083">
                <a:extLst>
                  <a:ext uri="{FF2B5EF4-FFF2-40B4-BE49-F238E27FC236}">
                    <a16:creationId xmlns:a16="http://schemas.microsoft.com/office/drawing/2014/main" id="{E2ECE3FD-C325-100C-3801-433428D918D0}"/>
                  </a:ext>
                </a:extLst>
              </p:cNvPr>
              <p:cNvGrpSpPr/>
              <p:nvPr/>
            </p:nvGrpSpPr>
            <p:grpSpPr>
              <a:xfrm>
                <a:off x="258866" y="1593189"/>
                <a:ext cx="3024513" cy="2736860"/>
                <a:chOff x="472569" y="1366839"/>
                <a:chExt cx="3024513" cy="2736860"/>
              </a:xfrm>
            </p:grpSpPr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8002EF4B-CBB3-3AAE-BC9A-FB91F71BBDC7}"/>
                    </a:ext>
                  </a:extLst>
                </p:cNvPr>
                <p:cNvGrpSpPr/>
                <p:nvPr/>
              </p:nvGrpSpPr>
              <p:grpSpPr>
                <a:xfrm>
                  <a:off x="472569" y="1366839"/>
                  <a:ext cx="2959657" cy="2736860"/>
                  <a:chOff x="472569" y="1366839"/>
                  <a:chExt cx="2959657" cy="2736860"/>
                </a:xfrm>
              </p:grpSpPr>
              <p:grpSp>
                <p:nvGrpSpPr>
                  <p:cNvPr id="1047" name="Group 1046">
                    <a:extLst>
                      <a:ext uri="{FF2B5EF4-FFF2-40B4-BE49-F238E27FC236}">
                        <a16:creationId xmlns:a16="http://schemas.microsoft.com/office/drawing/2014/main" id="{38974949-F25A-044B-1A22-754D528B76DC}"/>
                      </a:ext>
                    </a:extLst>
                  </p:cNvPr>
                  <p:cNvGrpSpPr/>
                  <p:nvPr/>
                </p:nvGrpSpPr>
                <p:grpSpPr>
                  <a:xfrm>
                    <a:off x="691912" y="1536920"/>
                    <a:ext cx="2535013" cy="2390041"/>
                    <a:chOff x="5857875" y="2707091"/>
                    <a:chExt cx="2535013" cy="2390041"/>
                  </a:xfrm>
                </p:grpSpPr>
                <p:grpSp>
                  <p:nvGrpSpPr>
                    <p:cNvPr id="1048" name="Google Shape;2162;p39">
                      <a:extLst>
                        <a:ext uri="{FF2B5EF4-FFF2-40B4-BE49-F238E27FC236}">
                          <a16:creationId xmlns:a16="http://schemas.microsoft.com/office/drawing/2014/main" id="{8B1BC4B3-FFD2-DE99-89F1-D1EF21DF58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57875" y="2707091"/>
                      <a:ext cx="2535013" cy="2390041"/>
                      <a:chOff x="3614228" y="234880"/>
                      <a:chExt cx="1915500" cy="1915500"/>
                    </a:xfrm>
                  </p:grpSpPr>
                  <p:sp>
                    <p:nvSpPr>
                      <p:cNvPr id="1050" name="Google Shape;2163;p39">
                        <a:extLst>
                          <a:ext uri="{FF2B5EF4-FFF2-40B4-BE49-F238E27FC236}">
                            <a16:creationId xmlns:a16="http://schemas.microsoft.com/office/drawing/2014/main" id="{EC92459B-8D84-2E73-F31B-824E22D66C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4228" y="234880"/>
                        <a:ext cx="1915500" cy="1915500"/>
                      </a:xfrm>
                      <a:prstGeom prst="ellipse">
                        <a:avLst/>
                      </a:prstGeom>
                      <a:solidFill>
                        <a:srgbClr val="196847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  <p:sp>
                    <p:nvSpPr>
                      <p:cNvPr id="1051" name="Google Shape;2164;p39">
                        <a:extLst>
                          <a:ext uri="{FF2B5EF4-FFF2-40B4-BE49-F238E27FC236}">
                            <a16:creationId xmlns:a16="http://schemas.microsoft.com/office/drawing/2014/main" id="{FEA36575-FC3B-7DDE-B9A9-F92981C51E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69711" y="490401"/>
                        <a:ext cx="1404000" cy="14040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pic>
                  <p:nvPicPr>
                    <p:cNvPr id="1049" name="Picture 2" descr="Logo ngân hàng VPBank mới nhất file vector CDR AI PDF PNG">
                      <a:extLst>
                        <a:ext uri="{FF2B5EF4-FFF2-40B4-BE49-F238E27FC236}">
                          <a16:creationId xmlns:a16="http://schemas.microsoft.com/office/drawing/2014/main" id="{AE1DCD12-CEA5-E797-7C7A-3359F798547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476686" y="3275072"/>
                      <a:ext cx="1286189" cy="117586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1057" name="Arc 1056">
                    <a:extLst>
                      <a:ext uri="{FF2B5EF4-FFF2-40B4-BE49-F238E27FC236}">
                        <a16:creationId xmlns:a16="http://schemas.microsoft.com/office/drawing/2014/main" id="{49EBF7FD-3AB3-F890-79B1-DF006B4263DE}"/>
                      </a:ext>
                    </a:extLst>
                  </p:cNvPr>
                  <p:cNvSpPr/>
                  <p:nvPr/>
                </p:nvSpPr>
                <p:spPr>
                  <a:xfrm>
                    <a:off x="472569" y="1366839"/>
                    <a:ext cx="2959657" cy="2736860"/>
                  </a:xfrm>
                  <a:prstGeom prst="arc">
                    <a:avLst>
                      <a:gd name="adj1" fmla="val 16190797"/>
                      <a:gd name="adj2" fmla="val 5656070"/>
                    </a:avLst>
                  </a:prstGeom>
                  <a:noFill/>
                  <a:ln w="38100">
                    <a:solidFill>
                      <a:srgbClr val="008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67" name="Google Shape;2125;p37">
                  <a:extLst>
                    <a:ext uri="{FF2B5EF4-FFF2-40B4-BE49-F238E27FC236}">
                      <a16:creationId xmlns:a16="http://schemas.microsoft.com/office/drawing/2014/main" id="{8E87609B-7463-1FD3-ACF6-3D0B417133B0}"/>
                    </a:ext>
                  </a:extLst>
                </p:cNvPr>
                <p:cNvSpPr/>
                <p:nvPr/>
              </p:nvSpPr>
              <p:spPr>
                <a:xfrm>
                  <a:off x="3319693" y="2618450"/>
                  <a:ext cx="177389" cy="153969"/>
                </a:xfrm>
                <a:prstGeom prst="ellipse">
                  <a:avLst/>
                </a:prstGeom>
                <a:solidFill>
                  <a:srgbClr val="196847"/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 dirty="0">
                    <a:solidFill>
                      <a:srgbClr val="008000"/>
                    </a:solidFill>
                  </a:endParaRPr>
                </a:p>
              </p:txBody>
            </p:sp>
          </p:grp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71B5B41D-C0F3-6F0E-5AA3-999D61225AAD}"/>
                  </a:ext>
                </a:extLst>
              </p:cNvPr>
              <p:cNvCxnSpPr>
                <a:cxnSpLocks/>
                <a:stCxn id="1067" idx="6"/>
              </p:cNvCxnSpPr>
              <p:nvPr/>
            </p:nvCxnSpPr>
            <p:spPr>
              <a:xfrm flipV="1">
                <a:off x="3283379" y="2919185"/>
                <a:ext cx="1350626" cy="2600"/>
              </a:xfrm>
              <a:prstGeom prst="line">
                <a:avLst/>
              </a:prstGeom>
              <a:ln w="38100"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5" name="Group 1084">
                <a:extLst>
                  <a:ext uri="{FF2B5EF4-FFF2-40B4-BE49-F238E27FC236}">
                    <a16:creationId xmlns:a16="http://schemas.microsoft.com/office/drawing/2014/main" id="{8DD7A43B-B0BD-307E-EC85-0B0F5A2A9A49}"/>
                  </a:ext>
                </a:extLst>
              </p:cNvPr>
              <p:cNvGrpSpPr/>
              <p:nvPr/>
            </p:nvGrpSpPr>
            <p:grpSpPr>
              <a:xfrm>
                <a:off x="5179966" y="1423506"/>
                <a:ext cx="831784" cy="3213149"/>
                <a:chOff x="5370378" y="1607858"/>
                <a:chExt cx="831784" cy="2976616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BE853EFC-A320-7EA8-4BB9-8BFD86128127}"/>
                    </a:ext>
                  </a:extLst>
                </p:cNvPr>
                <p:cNvGrpSpPr/>
                <p:nvPr/>
              </p:nvGrpSpPr>
              <p:grpSpPr>
                <a:xfrm>
                  <a:off x="5388580" y="1607858"/>
                  <a:ext cx="738830" cy="837048"/>
                  <a:chOff x="558270" y="1698810"/>
                  <a:chExt cx="738830" cy="837048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2AF90226-B1CF-F50F-7EEA-FFF98E8CC880}"/>
                      </a:ext>
                    </a:extLst>
                  </p:cNvPr>
                  <p:cNvGrpSpPr/>
                  <p:nvPr/>
                </p:nvGrpSpPr>
                <p:grpSpPr>
                  <a:xfrm>
                    <a:off x="558270" y="1698810"/>
                    <a:ext cx="738830" cy="837048"/>
                    <a:chOff x="731647" y="573573"/>
                    <a:chExt cx="635100" cy="734640"/>
                  </a:xfrm>
                </p:grpSpPr>
                <p:grpSp>
                  <p:nvGrpSpPr>
                    <p:cNvPr id="87" name="Google Shape;2107;p37">
                      <a:extLst>
                        <a:ext uri="{FF2B5EF4-FFF2-40B4-BE49-F238E27FC236}">
                          <a16:creationId xmlns:a16="http://schemas.microsoft.com/office/drawing/2014/main" id="{C0DCC4F8-BEDF-8EA9-BBCA-4FB56C18E2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647" y="573573"/>
                      <a:ext cx="635100" cy="635100"/>
                      <a:chOff x="917231" y="750460"/>
                      <a:chExt cx="635100" cy="635100"/>
                    </a:xfrm>
                  </p:grpSpPr>
                  <p:sp>
                    <p:nvSpPr>
                      <p:cNvPr id="92" name="Google Shape;2108;p37">
                        <a:extLst>
                          <a:ext uri="{FF2B5EF4-FFF2-40B4-BE49-F238E27FC236}">
                            <a16:creationId xmlns:a16="http://schemas.microsoft.com/office/drawing/2014/main" id="{AE0922B3-0A8E-025C-23D8-B1D1750E6E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7231" y="750460"/>
                        <a:ext cx="635100" cy="6351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 dirty="0"/>
                      </a:p>
                    </p:txBody>
                  </p:sp>
                  <p:sp>
                    <p:nvSpPr>
                      <p:cNvPr id="93" name="Google Shape;2109;p37">
                        <a:extLst>
                          <a:ext uri="{FF2B5EF4-FFF2-40B4-BE49-F238E27FC236}">
                            <a16:creationId xmlns:a16="http://schemas.microsoft.com/office/drawing/2014/main" id="{A87A8EB7-1B45-7165-367D-597BC00C21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1943" y="835185"/>
                        <a:ext cx="465600" cy="465600"/>
                      </a:xfrm>
                      <a:prstGeom prst="ellipse">
                        <a:avLst/>
                      </a:prstGeom>
                      <a:solidFill>
                        <a:srgbClr val="196847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/>
                      </a:p>
                    </p:txBody>
                  </p:sp>
                </p:grpSp>
                <p:grpSp>
                  <p:nvGrpSpPr>
                    <p:cNvPr id="88" name="Google Shape;2110;p37">
                      <a:extLst>
                        <a:ext uri="{FF2B5EF4-FFF2-40B4-BE49-F238E27FC236}">
                          <a16:creationId xmlns:a16="http://schemas.microsoft.com/office/drawing/2014/main" id="{70137E98-E1C3-A8A7-1F96-1F25BB2EE0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1679" y="1281213"/>
                      <a:ext cx="175013" cy="27000"/>
                      <a:chOff x="5662375" y="212375"/>
                      <a:chExt cx="175013" cy="27000"/>
                    </a:xfrm>
                  </p:grpSpPr>
                  <p:sp>
                    <p:nvSpPr>
                      <p:cNvPr id="89" name="Google Shape;2111;p37">
                        <a:extLst>
                          <a:ext uri="{FF2B5EF4-FFF2-40B4-BE49-F238E27FC236}">
                            <a16:creationId xmlns:a16="http://schemas.microsoft.com/office/drawing/2014/main" id="{4879949A-142B-78FD-9E27-B8EC2E3DD4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2375" y="212375"/>
                        <a:ext cx="27000" cy="270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>
                          <a:solidFill>
                            <a:srgbClr val="595959"/>
                          </a:solidFill>
                        </a:endParaRPr>
                      </a:p>
                    </p:txBody>
                  </p:sp>
                  <p:sp>
                    <p:nvSpPr>
                      <p:cNvPr id="90" name="Google Shape;2112;p37">
                        <a:extLst>
                          <a:ext uri="{FF2B5EF4-FFF2-40B4-BE49-F238E27FC236}">
                            <a16:creationId xmlns:a16="http://schemas.microsoft.com/office/drawing/2014/main" id="{AC429EA2-8B02-5726-E3D0-F0944260D5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36381" y="212375"/>
                        <a:ext cx="27000" cy="270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>
                          <a:solidFill>
                            <a:srgbClr val="595959"/>
                          </a:solidFill>
                        </a:endParaRPr>
                      </a:p>
                    </p:txBody>
                  </p:sp>
                  <p:sp>
                    <p:nvSpPr>
                      <p:cNvPr id="91" name="Google Shape;2113;p37">
                        <a:extLst>
                          <a:ext uri="{FF2B5EF4-FFF2-40B4-BE49-F238E27FC236}">
                            <a16:creationId xmlns:a16="http://schemas.microsoft.com/office/drawing/2014/main" id="{F9B1E073-9EF2-1A75-A973-50D3966F40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10388" y="212375"/>
                        <a:ext cx="27000" cy="270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>
                          <a:solidFill>
                            <a:srgbClr val="595959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6898029A-2444-B9A8-AE8E-9EEB6E6E09C7}"/>
                      </a:ext>
                    </a:extLst>
                  </p:cNvPr>
                  <p:cNvSpPr txBox="1"/>
                  <p:nvPr/>
                </p:nvSpPr>
                <p:spPr>
                  <a:xfrm>
                    <a:off x="669426" y="1804677"/>
                    <a:ext cx="529039" cy="459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600" dirty="0">
                        <a:solidFill>
                          <a:schemeClr val="bg1"/>
                        </a:solidFill>
                        <a:latin typeface="Cam "/>
                      </a:rPr>
                      <a:t>01</a:t>
                    </a:r>
                  </a:p>
                </p:txBody>
              </p: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6F92A63C-A504-7FCD-F494-57D4346289D7}"/>
                    </a:ext>
                  </a:extLst>
                </p:cNvPr>
                <p:cNvGrpSpPr/>
                <p:nvPr/>
              </p:nvGrpSpPr>
              <p:grpSpPr>
                <a:xfrm>
                  <a:off x="5370378" y="3747426"/>
                  <a:ext cx="831784" cy="837048"/>
                  <a:chOff x="554783" y="3275072"/>
                  <a:chExt cx="831784" cy="837048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73AAC318-6112-4CC6-C5DA-A3994B251FAF}"/>
                      </a:ext>
                    </a:extLst>
                  </p:cNvPr>
                  <p:cNvGrpSpPr/>
                  <p:nvPr/>
                </p:nvGrpSpPr>
                <p:grpSpPr>
                  <a:xfrm>
                    <a:off x="554783" y="3275072"/>
                    <a:ext cx="738830" cy="837048"/>
                    <a:chOff x="731647" y="573573"/>
                    <a:chExt cx="635100" cy="734640"/>
                  </a:xfrm>
                </p:grpSpPr>
                <p:grpSp>
                  <p:nvGrpSpPr>
                    <p:cNvPr id="77" name="Google Shape;2107;p37">
                      <a:extLst>
                        <a:ext uri="{FF2B5EF4-FFF2-40B4-BE49-F238E27FC236}">
                          <a16:creationId xmlns:a16="http://schemas.microsoft.com/office/drawing/2014/main" id="{ABC19178-A305-AD21-386E-FC80886A72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31647" y="573573"/>
                      <a:ext cx="635100" cy="635100"/>
                      <a:chOff x="917231" y="750460"/>
                      <a:chExt cx="635100" cy="635100"/>
                    </a:xfrm>
                  </p:grpSpPr>
                  <p:sp>
                    <p:nvSpPr>
                      <p:cNvPr id="82" name="Google Shape;2108;p37">
                        <a:extLst>
                          <a:ext uri="{FF2B5EF4-FFF2-40B4-BE49-F238E27FC236}">
                            <a16:creationId xmlns:a16="http://schemas.microsoft.com/office/drawing/2014/main" id="{D77B9599-F617-40DC-5403-14C04F7BDD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7231" y="750460"/>
                        <a:ext cx="635100" cy="63510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/>
                      </a:p>
                    </p:txBody>
                  </p:sp>
                  <p:sp>
                    <p:nvSpPr>
                      <p:cNvPr id="83" name="Google Shape;2109;p37">
                        <a:extLst>
                          <a:ext uri="{FF2B5EF4-FFF2-40B4-BE49-F238E27FC236}">
                            <a16:creationId xmlns:a16="http://schemas.microsoft.com/office/drawing/2014/main" id="{03CD7472-B6E3-3715-5D9F-BB748C3962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1943" y="835185"/>
                        <a:ext cx="465600" cy="465600"/>
                      </a:xfrm>
                      <a:prstGeom prst="ellipse">
                        <a:avLst/>
                      </a:prstGeom>
                      <a:solidFill>
                        <a:srgbClr val="196847"/>
                      </a:solidFill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/>
                      </a:p>
                    </p:txBody>
                  </p:sp>
                </p:grpSp>
                <p:grpSp>
                  <p:nvGrpSpPr>
                    <p:cNvPr id="78" name="Google Shape;2110;p37">
                      <a:extLst>
                        <a:ext uri="{FF2B5EF4-FFF2-40B4-BE49-F238E27FC236}">
                          <a16:creationId xmlns:a16="http://schemas.microsoft.com/office/drawing/2014/main" id="{8B19C333-44C2-E61E-0722-AE7F77D894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1679" y="1281213"/>
                      <a:ext cx="175013" cy="27000"/>
                      <a:chOff x="5662375" y="212375"/>
                      <a:chExt cx="175013" cy="27000"/>
                    </a:xfrm>
                  </p:grpSpPr>
                  <p:sp>
                    <p:nvSpPr>
                      <p:cNvPr id="79" name="Google Shape;2111;p37">
                        <a:extLst>
                          <a:ext uri="{FF2B5EF4-FFF2-40B4-BE49-F238E27FC236}">
                            <a16:creationId xmlns:a16="http://schemas.microsoft.com/office/drawing/2014/main" id="{AE85DB5A-D3AE-82CC-0454-0694C8A17E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2375" y="212375"/>
                        <a:ext cx="27000" cy="270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>
                          <a:solidFill>
                            <a:srgbClr val="595959"/>
                          </a:solidFill>
                        </a:endParaRPr>
                      </a:p>
                    </p:txBody>
                  </p:sp>
                  <p:sp>
                    <p:nvSpPr>
                      <p:cNvPr id="80" name="Google Shape;2112;p37">
                        <a:extLst>
                          <a:ext uri="{FF2B5EF4-FFF2-40B4-BE49-F238E27FC236}">
                            <a16:creationId xmlns:a16="http://schemas.microsoft.com/office/drawing/2014/main" id="{6E973043-8602-E621-25AA-E75CC5BBB6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36381" y="212375"/>
                        <a:ext cx="27000" cy="270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>
                          <a:solidFill>
                            <a:srgbClr val="595959"/>
                          </a:solidFill>
                        </a:endParaRPr>
                      </a:p>
                    </p:txBody>
                  </p:sp>
                  <p:sp>
                    <p:nvSpPr>
                      <p:cNvPr id="81" name="Google Shape;2113;p37">
                        <a:extLst>
                          <a:ext uri="{FF2B5EF4-FFF2-40B4-BE49-F238E27FC236}">
                            <a16:creationId xmlns:a16="http://schemas.microsoft.com/office/drawing/2014/main" id="{771E2598-17CC-8585-CCF6-8763A51CB3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10388" y="212375"/>
                        <a:ext cx="27000" cy="27000"/>
                      </a:xfrm>
                      <a:prstGeom prst="ellipse">
                        <a:avLst/>
                      </a:pr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spcFirstLastPara="1" wrap="square" lIns="121900" tIns="121900" rIns="121900" bIns="121900" anchor="ctr" anchorCtr="0">
                        <a:noAutofit/>
                      </a:bodyPr>
                      <a:lstStyle/>
                      <a:p>
                        <a:endParaRPr sz="2400">
                          <a:solidFill>
                            <a:srgbClr val="595959"/>
                          </a:solidFill>
                        </a:endParaRPr>
                      </a:p>
                    </p:txBody>
                  </p:sp>
                </p:grpSp>
              </p:grp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F2F107CE-D994-E3B9-A444-797363EFD25A}"/>
                      </a:ext>
                    </a:extLst>
                  </p:cNvPr>
                  <p:cNvSpPr txBox="1"/>
                  <p:nvPr/>
                </p:nvSpPr>
                <p:spPr>
                  <a:xfrm>
                    <a:off x="671533" y="3403148"/>
                    <a:ext cx="715034" cy="4595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600" dirty="0">
                        <a:solidFill>
                          <a:schemeClr val="bg1"/>
                        </a:solidFill>
                        <a:latin typeface="Cam "/>
                      </a:rPr>
                      <a:t>02</a:t>
                    </a:r>
                  </a:p>
                </p:txBody>
              </p:sp>
            </p:grpSp>
          </p:grpSp>
          <p:grpSp>
            <p:nvGrpSpPr>
              <p:cNvPr id="1100" name="Group 1099">
                <a:extLst>
                  <a:ext uri="{FF2B5EF4-FFF2-40B4-BE49-F238E27FC236}">
                    <a16:creationId xmlns:a16="http://schemas.microsoft.com/office/drawing/2014/main" id="{F5CCA95F-DB85-1F30-A78F-0457280E7E7B}"/>
                  </a:ext>
                </a:extLst>
              </p:cNvPr>
              <p:cNvGrpSpPr/>
              <p:nvPr/>
            </p:nvGrpSpPr>
            <p:grpSpPr>
              <a:xfrm>
                <a:off x="4698862" y="1795472"/>
                <a:ext cx="481104" cy="2382648"/>
                <a:chOff x="4726536" y="1790498"/>
                <a:chExt cx="481104" cy="2382648"/>
              </a:xfrm>
            </p:grpSpPr>
            <p:cxnSp>
              <p:nvCxnSpPr>
                <p:cNvPr id="1080" name="Straight Connector 1079">
                  <a:extLst>
                    <a:ext uri="{FF2B5EF4-FFF2-40B4-BE49-F238E27FC236}">
                      <a16:creationId xmlns:a16="http://schemas.microsoft.com/office/drawing/2014/main" id="{A4615A6E-6F6E-44AB-3E51-F2021A98E1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6161" y="1806666"/>
                  <a:ext cx="461479" cy="1106"/>
                </a:xfrm>
                <a:prstGeom prst="line">
                  <a:avLst/>
                </a:prstGeom>
                <a:ln w="38100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2" name="Straight Connector 1081">
                  <a:extLst>
                    <a:ext uri="{FF2B5EF4-FFF2-40B4-BE49-F238E27FC236}">
                      <a16:creationId xmlns:a16="http://schemas.microsoft.com/office/drawing/2014/main" id="{29593244-765F-A847-320E-E58F7125C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37810" y="4153311"/>
                  <a:ext cx="461479" cy="1106"/>
                </a:xfrm>
                <a:prstGeom prst="line">
                  <a:avLst/>
                </a:prstGeom>
                <a:ln w="38100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6" name="Straight Connector 1095">
                  <a:extLst>
                    <a:ext uri="{FF2B5EF4-FFF2-40B4-BE49-F238E27FC236}">
                      <a16:creationId xmlns:a16="http://schemas.microsoft.com/office/drawing/2014/main" id="{4780C6DF-3CAB-EAD6-F92B-41F1845B1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6536" y="1790498"/>
                  <a:ext cx="15705" cy="2382648"/>
                </a:xfrm>
                <a:prstGeom prst="line">
                  <a:avLst/>
                </a:prstGeom>
                <a:ln w="38100">
                  <a:solidFill>
                    <a:srgbClr val="008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04" name="Google Shape;2125;p37">
              <a:extLst>
                <a:ext uri="{FF2B5EF4-FFF2-40B4-BE49-F238E27FC236}">
                  <a16:creationId xmlns:a16="http://schemas.microsoft.com/office/drawing/2014/main" id="{DDDE7A06-A3D4-84B4-EC64-629B804E9CEE}"/>
                </a:ext>
              </a:extLst>
            </p:cNvPr>
            <p:cNvSpPr/>
            <p:nvPr/>
          </p:nvSpPr>
          <p:spPr>
            <a:xfrm>
              <a:off x="1546769" y="1524260"/>
              <a:ext cx="177389" cy="153969"/>
            </a:xfrm>
            <a:prstGeom prst="ellipse">
              <a:avLst/>
            </a:prstGeom>
            <a:solidFill>
              <a:srgbClr val="196847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008000"/>
                </a:solidFill>
              </a:endParaRPr>
            </a:p>
          </p:txBody>
        </p:sp>
        <p:sp>
          <p:nvSpPr>
            <p:cNvPr id="1105" name="Google Shape;2125;p37">
              <a:extLst>
                <a:ext uri="{FF2B5EF4-FFF2-40B4-BE49-F238E27FC236}">
                  <a16:creationId xmlns:a16="http://schemas.microsoft.com/office/drawing/2014/main" id="{6742CBDE-045E-9870-7E6F-B105F9E89AAE}"/>
                </a:ext>
              </a:extLst>
            </p:cNvPr>
            <p:cNvSpPr/>
            <p:nvPr/>
          </p:nvSpPr>
          <p:spPr>
            <a:xfrm>
              <a:off x="1458074" y="4243630"/>
              <a:ext cx="177389" cy="153969"/>
            </a:xfrm>
            <a:prstGeom prst="ellipse">
              <a:avLst/>
            </a:prstGeom>
            <a:solidFill>
              <a:srgbClr val="196847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04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ĐVCNT</a:t>
            </a:r>
          </a:p>
        </p:txBody>
      </p:sp>
      <p:sp>
        <p:nvSpPr>
          <p:cNvPr id="4" name="Google Shape;2309;p43">
            <a:extLst>
              <a:ext uri="{FF2B5EF4-FFF2-40B4-BE49-F238E27FC236}">
                <a16:creationId xmlns:a16="http://schemas.microsoft.com/office/drawing/2014/main" id="{3F6B6BB9-E7B5-E9E7-B92A-F0F5D39F967D}"/>
              </a:ext>
            </a:extLst>
          </p:cNvPr>
          <p:cNvSpPr txBox="1"/>
          <p:nvPr/>
        </p:nvSpPr>
        <p:spPr>
          <a:xfrm>
            <a:off x="9364471" y="4198799"/>
            <a:ext cx="1170400" cy="7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45K</a:t>
            </a:r>
            <a:endParaRPr sz="40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grpSp>
        <p:nvGrpSpPr>
          <p:cNvPr id="8" name="Google Shape;2314;p43">
            <a:extLst>
              <a:ext uri="{FF2B5EF4-FFF2-40B4-BE49-F238E27FC236}">
                <a16:creationId xmlns:a16="http://schemas.microsoft.com/office/drawing/2014/main" id="{DAEEB1EE-A942-96CF-3B28-6139373C1081}"/>
              </a:ext>
            </a:extLst>
          </p:cNvPr>
          <p:cNvGrpSpPr/>
          <p:nvPr/>
        </p:nvGrpSpPr>
        <p:grpSpPr>
          <a:xfrm>
            <a:off x="8617803" y="1352282"/>
            <a:ext cx="1549500" cy="1661200"/>
            <a:chOff x="6293934" y="1010648"/>
            <a:chExt cx="1245900" cy="1245900"/>
          </a:xfrm>
        </p:grpSpPr>
        <p:sp>
          <p:nvSpPr>
            <p:cNvPr id="9" name="Google Shape;2315;p43">
              <a:extLst>
                <a:ext uri="{FF2B5EF4-FFF2-40B4-BE49-F238E27FC236}">
                  <a16:creationId xmlns:a16="http://schemas.microsoft.com/office/drawing/2014/main" id="{2877198B-DC20-59A8-AB05-69C164F85255}"/>
                </a:ext>
              </a:extLst>
            </p:cNvPr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2316;p43">
              <a:extLst>
                <a:ext uri="{FF2B5EF4-FFF2-40B4-BE49-F238E27FC236}">
                  <a16:creationId xmlns:a16="http://schemas.microsoft.com/office/drawing/2014/main" id="{6F8AFF0A-F7A9-839F-B1B7-E2B1E027F3AF}"/>
                </a:ext>
              </a:extLst>
            </p:cNvPr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rgbClr val="196847"/>
            </a:solidFill>
            <a:ln w="9525" cap="flat" cmpd="sng">
              <a:solidFill>
                <a:srgbClr val="006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" name="Google Shape;2317;p43">
            <a:extLst>
              <a:ext uri="{FF2B5EF4-FFF2-40B4-BE49-F238E27FC236}">
                <a16:creationId xmlns:a16="http://schemas.microsoft.com/office/drawing/2014/main" id="{F87A5C7A-BF8A-EB77-E986-39E2D13DEDB8}"/>
              </a:ext>
            </a:extLst>
          </p:cNvPr>
          <p:cNvSpPr txBox="1"/>
          <p:nvPr/>
        </p:nvSpPr>
        <p:spPr>
          <a:xfrm rot="10800000" flipV="1">
            <a:off x="8524240" y="1706880"/>
            <a:ext cx="1720465" cy="105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Cam "/>
                <a:ea typeface="Barlow Semi Condensed Medium"/>
                <a:cs typeface="Barlow Semi Condensed Medium"/>
                <a:sym typeface="Barlow Semi Condensed Medium"/>
              </a:rPr>
              <a:t>Hơn 10  triệu</a:t>
            </a:r>
            <a:endParaRPr sz="2400" b="1" dirty="0">
              <a:solidFill>
                <a:schemeClr val="lt1"/>
              </a:solidFill>
              <a:latin typeface="Cam 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2" name="Google Shape;2319;p43">
            <a:extLst>
              <a:ext uri="{FF2B5EF4-FFF2-40B4-BE49-F238E27FC236}">
                <a16:creationId xmlns:a16="http://schemas.microsoft.com/office/drawing/2014/main" id="{4D483AA9-80CA-385A-68C9-EFC95A7C2BB1}"/>
              </a:ext>
            </a:extLst>
          </p:cNvPr>
          <p:cNvSpPr txBox="1"/>
          <p:nvPr/>
        </p:nvSpPr>
        <p:spPr>
          <a:xfrm rot="10800000" flipV="1">
            <a:off x="9034669" y="4472609"/>
            <a:ext cx="785191" cy="18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6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95%</a:t>
            </a:r>
            <a:endParaRPr sz="36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9EE1CB-E1C9-A1A6-AAE3-9F09ED6B07FD}"/>
              </a:ext>
            </a:extLst>
          </p:cNvPr>
          <p:cNvSpPr txBox="1"/>
          <p:nvPr/>
        </p:nvSpPr>
        <p:spPr>
          <a:xfrm>
            <a:off x="7343775" y="3133851"/>
            <a:ext cx="448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Giao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dịch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được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thực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hiện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bởi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318 ĐVCNT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F844A-D1D9-FFD8-F087-D8583D4E12A2}"/>
              </a:ext>
            </a:extLst>
          </p:cNvPr>
          <p:cNvSpPr txBox="1"/>
          <p:nvPr/>
        </p:nvSpPr>
        <p:spPr>
          <a:xfrm>
            <a:off x="7343775" y="5570940"/>
            <a:ext cx="429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Giao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dịch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thành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công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0EA01D70-289A-4FBD-ABD4-A5A95DAECA1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51472" y="1456842"/>
            <a:ext cx="5795377" cy="348339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BFF74CE-C4B0-87E9-6502-E2B64A63B326}"/>
              </a:ext>
            </a:extLst>
          </p:cNvPr>
          <p:cNvSpPr txBox="1"/>
          <p:nvPr/>
        </p:nvSpPr>
        <p:spPr>
          <a:xfrm>
            <a:off x="8940174" y="4367733"/>
            <a:ext cx="117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95%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grpSp>
        <p:nvGrpSpPr>
          <p:cNvPr id="2" name="Google Shape;2314;p43">
            <a:extLst>
              <a:ext uri="{FF2B5EF4-FFF2-40B4-BE49-F238E27FC236}">
                <a16:creationId xmlns:a16="http://schemas.microsoft.com/office/drawing/2014/main" id="{54C7422E-C5A5-1CD2-B8FD-7091A120B430}"/>
              </a:ext>
            </a:extLst>
          </p:cNvPr>
          <p:cNvGrpSpPr/>
          <p:nvPr/>
        </p:nvGrpSpPr>
        <p:grpSpPr>
          <a:xfrm>
            <a:off x="8652514" y="3774636"/>
            <a:ext cx="1549500" cy="1661200"/>
            <a:chOff x="6293934" y="1010648"/>
            <a:chExt cx="1245900" cy="1245900"/>
          </a:xfrm>
        </p:grpSpPr>
        <p:sp>
          <p:nvSpPr>
            <p:cNvPr id="5" name="Google Shape;2315;p43">
              <a:extLst>
                <a:ext uri="{FF2B5EF4-FFF2-40B4-BE49-F238E27FC236}">
                  <a16:creationId xmlns:a16="http://schemas.microsoft.com/office/drawing/2014/main" id="{810C85CB-1692-1F63-2AD5-E29B0703EC30}"/>
                </a:ext>
              </a:extLst>
            </p:cNvPr>
            <p:cNvSpPr/>
            <p:nvPr/>
          </p:nvSpPr>
          <p:spPr>
            <a:xfrm>
              <a:off x="6293934" y="1010648"/>
              <a:ext cx="1245900" cy="12459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2316;p43">
              <a:extLst>
                <a:ext uri="{FF2B5EF4-FFF2-40B4-BE49-F238E27FC236}">
                  <a16:creationId xmlns:a16="http://schemas.microsoft.com/office/drawing/2014/main" id="{8D000E03-F33E-2319-4973-EE9F078D2B29}"/>
                </a:ext>
              </a:extLst>
            </p:cNvPr>
            <p:cNvSpPr/>
            <p:nvPr/>
          </p:nvSpPr>
          <p:spPr>
            <a:xfrm>
              <a:off x="6401784" y="1118586"/>
              <a:ext cx="1030200" cy="1030200"/>
            </a:xfrm>
            <a:prstGeom prst="ellipse">
              <a:avLst/>
            </a:prstGeom>
            <a:solidFill>
              <a:srgbClr val="196847"/>
            </a:solidFill>
            <a:ln w="9525" cap="flat" cmpd="sng">
              <a:solidFill>
                <a:srgbClr val="006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C5E141-85E5-8461-6C4F-70B8E9A1D2CF}"/>
              </a:ext>
            </a:extLst>
          </p:cNvPr>
          <p:cNvSpPr txBox="1"/>
          <p:nvPr/>
        </p:nvSpPr>
        <p:spPr>
          <a:xfrm>
            <a:off x="8940174" y="4352688"/>
            <a:ext cx="109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95%</a:t>
            </a:r>
          </a:p>
        </p:txBody>
      </p:sp>
    </p:spTree>
    <p:extLst>
      <p:ext uri="{BB962C8B-B14F-4D97-AF65-F5344CB8AC3E}">
        <p14:creationId xmlns:p14="http://schemas.microsoft.com/office/powerpoint/2010/main" val="381025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07D35A-27FD-E7BE-0EBD-EBB199BFABF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3902" y="973930"/>
            <a:ext cx="11190750" cy="5093239"/>
          </a:xfrm>
        </p:spPr>
        <p:txBody>
          <a:bodyPr/>
          <a:lstStyle/>
          <a:p>
            <a:r>
              <a:rPr lang="en-US" sz="1600" b="0" dirty="0">
                <a:solidFill>
                  <a:schemeClr val="bg2">
                    <a:lumMod val="25000"/>
                  </a:schemeClr>
                </a:solidFill>
              </a:rPr>
              <a:t>50% ĐVCTN </a:t>
            </a:r>
            <a:r>
              <a:rPr lang="en-US" sz="1600" b="0" dirty="0" err="1">
                <a:solidFill>
                  <a:schemeClr val="bg2">
                    <a:lumMod val="25000"/>
                  </a:schemeClr>
                </a:solidFill>
              </a:rPr>
              <a:t>có</a:t>
            </a:r>
            <a:r>
              <a:rPr lang="en-US" sz="16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bg2">
                    <a:lumMod val="25000"/>
                  </a:schemeClr>
                </a:solidFill>
              </a:rPr>
              <a:t>tỷ</a:t>
            </a:r>
            <a:r>
              <a:rPr lang="en-US" sz="16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bg2">
                    <a:lumMod val="25000"/>
                  </a:schemeClr>
                </a:solidFill>
              </a:rPr>
              <a:t>lệ</a:t>
            </a:r>
            <a:r>
              <a:rPr lang="en-US" sz="16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bg2">
                    <a:lumMod val="25000"/>
                  </a:schemeClr>
                </a:solidFill>
              </a:rPr>
              <a:t>lỗi</a:t>
            </a:r>
            <a:r>
              <a:rPr lang="en-US" sz="1600" b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600" b="0" dirty="0" err="1">
                <a:solidFill>
                  <a:schemeClr val="bg2">
                    <a:lumMod val="25000"/>
                  </a:schemeClr>
                </a:solidFill>
              </a:rPr>
              <a:t>dưới</a:t>
            </a:r>
            <a:r>
              <a:rPr lang="en-US" sz="1600" b="0" dirty="0">
                <a:solidFill>
                  <a:schemeClr val="bg2">
                    <a:lumMod val="25000"/>
                  </a:schemeClr>
                </a:solidFill>
              </a:rPr>
              <a:t> 2%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E0BA77-4B60-D563-9DA8-8CFC993711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30 ĐVCNT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50%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BD6AB3-4042-2A2B-B1CE-0B6AAB067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2" y="1562133"/>
            <a:ext cx="4832845" cy="3200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D1EEC7-2CB1-074F-5025-A56B149E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007" y="1649350"/>
            <a:ext cx="4832810" cy="3200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E36051-846E-61E2-690E-0E827AF0BB57}"/>
              </a:ext>
            </a:extLst>
          </p:cNvPr>
          <p:cNvSpPr txBox="1"/>
          <p:nvPr/>
        </p:nvSpPr>
        <p:spPr>
          <a:xfrm>
            <a:off x="6847840" y="5566929"/>
            <a:ext cx="298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270B9A-1B90-BAB2-426C-EDFDD4B1A06A}"/>
              </a:ext>
            </a:extLst>
          </p:cNvPr>
          <p:cNvSpPr txBox="1"/>
          <p:nvPr/>
        </p:nvSpPr>
        <p:spPr>
          <a:xfrm>
            <a:off x="6173007" y="1110063"/>
            <a:ext cx="4612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30 ĐVCNT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tỷ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lệ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lỗi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lớn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hoặc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bằng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50%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D547AA-9647-F248-58BA-E971CB91B348}"/>
              </a:ext>
            </a:extLst>
          </p:cNvPr>
          <p:cNvCxnSpPr/>
          <p:nvPr/>
        </p:nvCxnSpPr>
        <p:spPr>
          <a:xfrm>
            <a:off x="5776111" y="1189560"/>
            <a:ext cx="18107" cy="5084491"/>
          </a:xfrm>
          <a:prstGeom prst="line">
            <a:avLst/>
          </a:prstGeom>
          <a:ln w="3175">
            <a:solidFill>
              <a:srgbClr val="1968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64B9A12-0581-8E6B-AB74-235FCB3540B3}"/>
              </a:ext>
            </a:extLst>
          </p:cNvPr>
          <p:cNvSpPr txBox="1"/>
          <p:nvPr/>
        </p:nvSpPr>
        <p:spPr>
          <a:xfrm>
            <a:off x="6096000" y="5069840"/>
            <a:ext cx="6038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30 ĐVCNT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chỉ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chiếm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hơn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4000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tổng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giao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dịch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tất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cả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trạng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thái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). Con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này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rất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nhỏ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so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10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giao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dịch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381 ĐVCNT.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Tỷ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lệ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lỗi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trung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bình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30 ĐVCNT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72%.</a:t>
            </a:r>
          </a:p>
        </p:txBody>
      </p:sp>
      <p:pic>
        <p:nvPicPr>
          <p:cNvPr id="40" name="Graphic 39" descr="Badge Tick1 with solid fill">
            <a:extLst>
              <a:ext uri="{FF2B5EF4-FFF2-40B4-BE49-F238E27FC236}">
                <a16:creationId xmlns:a16="http://schemas.microsoft.com/office/drawing/2014/main" id="{E2B27B6E-E67D-676D-0854-12FECC7A8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6111" y="5069840"/>
            <a:ext cx="414787" cy="414792"/>
          </a:xfrm>
          <a:prstGeom prst="rect">
            <a:avLst/>
          </a:prstGeom>
        </p:spPr>
      </p:pic>
      <p:pic>
        <p:nvPicPr>
          <p:cNvPr id="41" name="Graphic 40" descr="Badge Tick1 with solid fill">
            <a:extLst>
              <a:ext uri="{FF2B5EF4-FFF2-40B4-BE49-F238E27FC236}">
                <a16:creationId xmlns:a16="http://schemas.microsoft.com/office/drawing/2014/main" id="{EA36C06D-D08F-025D-E895-9EE92C55E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6111" y="5899287"/>
            <a:ext cx="414787" cy="414792"/>
          </a:xfrm>
          <a:prstGeom prst="rect">
            <a:avLst/>
          </a:prstGeom>
        </p:spPr>
      </p:pic>
      <p:pic>
        <p:nvPicPr>
          <p:cNvPr id="42" name="Graphic 41" descr="Badge Tick1 with solid fill">
            <a:extLst>
              <a:ext uri="{FF2B5EF4-FFF2-40B4-BE49-F238E27FC236}">
                <a16:creationId xmlns:a16="http://schemas.microsoft.com/office/drawing/2014/main" id="{370AFCC2-D9BF-6207-46FF-0F624590E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725" y="5148534"/>
            <a:ext cx="414787" cy="414792"/>
          </a:xfrm>
          <a:prstGeom prst="rect">
            <a:avLst/>
          </a:prstGeom>
        </p:spPr>
      </p:pic>
      <p:pic>
        <p:nvPicPr>
          <p:cNvPr id="43" name="Graphic 42" descr="Badge Tick1 with solid fill">
            <a:extLst>
              <a:ext uri="{FF2B5EF4-FFF2-40B4-BE49-F238E27FC236}">
                <a16:creationId xmlns:a16="http://schemas.microsoft.com/office/drawing/2014/main" id="{80DDCF8D-4D4F-60B5-C8C2-7436D6F851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724" y="6001993"/>
            <a:ext cx="414787" cy="41479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4FD1083-36AF-9BC6-882E-DD74F878318A}"/>
              </a:ext>
            </a:extLst>
          </p:cNvPr>
          <p:cNvSpPr txBox="1"/>
          <p:nvPr/>
        </p:nvSpPr>
        <p:spPr>
          <a:xfrm>
            <a:off x="833984" y="5195795"/>
            <a:ext cx="449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71 ĐVCNT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có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tỷ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lệ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lỗi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bằng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0.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184694-882F-5D66-B120-A650A582AC72}"/>
              </a:ext>
            </a:extLst>
          </p:cNvPr>
          <p:cNvSpPr txBox="1"/>
          <p:nvPr/>
        </p:nvSpPr>
        <p:spPr>
          <a:xfrm>
            <a:off x="781241" y="5998390"/>
            <a:ext cx="474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Tỷ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lệ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lỗi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trung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bình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của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318 ĐVCNT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11%.</a:t>
            </a:r>
          </a:p>
        </p:txBody>
      </p:sp>
    </p:spTree>
    <p:extLst>
      <p:ext uri="{BB962C8B-B14F-4D97-AF65-F5344CB8AC3E}">
        <p14:creationId xmlns:p14="http://schemas.microsoft.com/office/powerpoint/2010/main" val="4055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3"/>
          <p:cNvSpPr txBox="1">
            <a:spLocks/>
          </p:cNvSpPr>
          <p:nvPr/>
        </p:nvSpPr>
        <p:spPr bwMode="auto">
          <a:xfrm>
            <a:off x="589536" y="70854"/>
            <a:ext cx="10231437" cy="56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3138" y="90180"/>
            <a:ext cx="10306810" cy="651085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600" dirty="0"/>
              <a:t>Số </a:t>
            </a:r>
            <a:r>
              <a:rPr lang="en-US" sz="1600" dirty="0" err="1"/>
              <a:t>lượng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dịch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giao</a:t>
            </a:r>
            <a:r>
              <a:rPr lang="en-US" sz="1600" dirty="0"/>
              <a:t> </a:t>
            </a:r>
            <a:r>
              <a:rPr lang="en-US" sz="1600" dirty="0" err="1"/>
              <a:t>dịch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30 ĐVCNT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tỷ</a:t>
            </a:r>
            <a:r>
              <a:rPr lang="en-US" sz="1600" dirty="0"/>
              <a:t> </a:t>
            </a:r>
            <a:r>
              <a:rPr lang="en-US" sz="1600" dirty="0" err="1"/>
              <a:t>lệ</a:t>
            </a:r>
            <a:r>
              <a:rPr lang="en-US" sz="1600" dirty="0"/>
              <a:t> </a:t>
            </a:r>
            <a:r>
              <a:rPr lang="en-US" sz="1600" dirty="0" err="1"/>
              <a:t>lỗi</a:t>
            </a:r>
            <a:r>
              <a:rPr lang="en-US" sz="1600" dirty="0"/>
              <a:t> </a:t>
            </a:r>
            <a:r>
              <a:rPr lang="en-US" sz="1600" dirty="0" err="1"/>
              <a:t>cao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837A169-C006-4B0D-8E98-62FA720844D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0009" y="1189560"/>
            <a:ext cx="462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19684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sz="1600" b="1" dirty="0">
                <a:solidFill>
                  <a:srgbClr val="19684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rgbClr val="19684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lượng</a:t>
            </a:r>
            <a:r>
              <a:rPr lang="en-US" sz="1600" b="1" dirty="0">
                <a:solidFill>
                  <a:srgbClr val="19684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rgbClr val="19684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giao</a:t>
            </a:r>
            <a:r>
              <a:rPr lang="en-US" sz="1600" b="1" dirty="0">
                <a:solidFill>
                  <a:srgbClr val="19684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rgbClr val="19684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dịch</a:t>
            </a:r>
            <a:r>
              <a:rPr lang="en-US" sz="1600" b="1" dirty="0">
                <a:solidFill>
                  <a:srgbClr val="19684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tăng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mạnh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tháng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5/2023</a:t>
            </a:r>
            <a:endParaRPr lang="en-US" sz="1600" b="1" dirty="0">
              <a:solidFill>
                <a:srgbClr val="196847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298788"/>
              </p:ext>
            </p:extLst>
          </p:nvPr>
        </p:nvGraphicFramePr>
        <p:xfrm>
          <a:off x="360710" y="2127564"/>
          <a:ext cx="5200563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07643" y="5129935"/>
            <a:ext cx="4953630" cy="110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Số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lượng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dịch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đạt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đỉnh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5/2023 (825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dịch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). Sau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giảm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dần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lấy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lại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đà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8/2023.</a:t>
            </a:r>
            <a:endParaRPr lang="en-US" b="1" dirty="0">
              <a:solidFill>
                <a:srgbClr val="196847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9548" y="1189560"/>
            <a:ext cx="5237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ED7D3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sz="1600" b="1" dirty="0">
                <a:solidFill>
                  <a:srgbClr val="ED7D3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rgbClr val="ED7D3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sz="1600" b="1" dirty="0">
                <a:solidFill>
                  <a:srgbClr val="ED7D3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rgbClr val="ED7D3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giao</a:t>
            </a:r>
            <a:r>
              <a:rPr lang="en-US" sz="1600" b="1" dirty="0">
                <a:solidFill>
                  <a:srgbClr val="ED7D3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rgbClr val="ED7D3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dịch</a:t>
            </a:r>
            <a:r>
              <a:rPr lang="en-US" sz="1600" b="1" dirty="0">
                <a:solidFill>
                  <a:srgbClr val="ED7D3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tăng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mạnh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tháng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5/2023</a:t>
            </a:r>
            <a:endParaRPr lang="en-US" sz="16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18150" y="1189560"/>
            <a:ext cx="420017" cy="4158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138" y="1247885"/>
            <a:ext cx="396872" cy="345663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5776111" y="1189560"/>
            <a:ext cx="18107" cy="5084491"/>
          </a:xfrm>
          <a:prstGeom prst="line">
            <a:avLst/>
          </a:prstGeom>
          <a:ln w="3175">
            <a:solidFill>
              <a:srgbClr val="19684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C9AACAB-F1DF-425A-2E36-9935D515B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74" y="1774854"/>
            <a:ext cx="4584589" cy="27556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AF91D4-87F6-AE31-5351-C4B8965359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5506" y="1769521"/>
            <a:ext cx="4581588" cy="2760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B81245-0FB0-7BE8-29D6-AED77992E712}"/>
              </a:ext>
            </a:extLst>
          </p:cNvPr>
          <p:cNvSpPr txBox="1"/>
          <p:nvPr/>
        </p:nvSpPr>
        <p:spPr>
          <a:xfrm>
            <a:off x="6323041" y="5129934"/>
            <a:ext cx="5279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Giá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trị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giao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dịch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tăng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đột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biến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tháng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5/2023. Sau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đó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giảm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dần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rồi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bắt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đầu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tăng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dần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từ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tháng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08/2023,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đạt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đỉnh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tại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tháng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12/2023 (8.9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tỷ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881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37A85E-82DA-5C6E-700E-790D09C3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348748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2316</TotalTime>
  <Words>312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Barlow Semi Condensed Medium</vt:lpstr>
      <vt:lpstr>Calibri</vt:lpstr>
      <vt:lpstr>Calibri Light</vt:lpstr>
      <vt:lpstr>Cam </vt:lpstr>
      <vt:lpstr>Cambria</vt:lpstr>
      <vt:lpstr>Lato</vt:lpstr>
      <vt:lpstr>Tahoma</vt:lpstr>
      <vt:lpstr>Times New Roman</vt:lpstr>
      <vt:lpstr>Office Theme</vt:lpstr>
      <vt:lpstr>PowerPoint Presentation</vt:lpstr>
      <vt:lpstr>ĐỀ BÀI PHÂN TÍCH</vt:lpstr>
      <vt:lpstr>Tổng quan chung giao dịch của các ĐVCNT</vt:lpstr>
      <vt:lpstr>30 ĐVCNT có tỷ lệ lỗi giao dịch lớn hơn hoặc bằng 50%</vt:lpstr>
      <vt:lpstr>Số lượng giao dịch và Giá trị giao dịch của 30 ĐVCNT có tỷ lệ lỗi cao nhất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Huong Dinh Thi Lan (EDA - BI.SBD)</dc:creator>
  <cp:lastModifiedBy>Quynh Nguyen</cp:lastModifiedBy>
  <cp:revision>101</cp:revision>
  <dcterms:created xsi:type="dcterms:W3CDTF">2024-01-19T09:44:58Z</dcterms:created>
  <dcterms:modified xsi:type="dcterms:W3CDTF">2024-02-18T08:16:27Z</dcterms:modified>
</cp:coreProperties>
</file>