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303" r:id="rId3"/>
    <p:sldId id="304" r:id="rId4"/>
    <p:sldId id="307" r:id="rId5"/>
    <p:sldId id="305" r:id="rId6"/>
    <p:sldId id="308" r:id="rId7"/>
    <p:sldId id="309" r:id="rId8"/>
    <p:sldId id="310" r:id="rId9"/>
  </p:sldIdLst>
  <p:sldSz cx="9144000" cy="5143500" type="screen16x9"/>
  <p:notesSz cx="5143500" cy="9144000"/>
  <p:embeddedFontLst>
    <p:embeddedFont>
      <p:font typeface="Nunito Sans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hno2mtQv4dkYQzQ/zIKBtV+Nbx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24EA1C-9C48-43A5-833F-B91EA4F98039}">
  <a:tblStyle styleId="{6B24EA1C-9C48-43A5-833F-B91EA4F980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51" Type="http://customschemas.google.com/relationships/presentationmetadata" Target="metadata"/><Relationship Id="rId3" Type="http://schemas.openxmlformats.org/officeDocument/2006/relationships/slide" Target="slides/slide2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57400" y="685800"/>
            <a:ext cx="34291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216E201C-738F-59D2-2F86-0501A7552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>
            <a:extLst>
              <a:ext uri="{FF2B5EF4-FFF2-40B4-BE49-F238E27FC236}">
                <a16:creationId xmlns:a16="http://schemas.microsoft.com/office/drawing/2014/main" id="{E8C82F5E-5BEC-1CD2-3A27-34D1438EF0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4:notes">
            <a:extLst>
              <a:ext uri="{FF2B5EF4-FFF2-40B4-BE49-F238E27FC236}">
                <a16:creationId xmlns:a16="http://schemas.microsoft.com/office/drawing/2014/main" id="{C8D964AB-63EB-7925-2512-8BE732092F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</a:t>
            </a:r>
            <a:endParaRPr/>
          </a:p>
        </p:txBody>
      </p:sp>
      <p:sp>
        <p:nvSpPr>
          <p:cNvPr id="71" name="Google Shape;71;p4:notes">
            <a:extLst>
              <a:ext uri="{FF2B5EF4-FFF2-40B4-BE49-F238E27FC236}">
                <a16:creationId xmlns:a16="http://schemas.microsoft.com/office/drawing/2014/main" id="{2FC7B164-AAD2-7F46-A9D6-94C6DE22B2F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8394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4756E4F1-994B-EC80-D1E6-26D3D09F3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>
            <a:extLst>
              <a:ext uri="{FF2B5EF4-FFF2-40B4-BE49-F238E27FC236}">
                <a16:creationId xmlns:a16="http://schemas.microsoft.com/office/drawing/2014/main" id="{BDF541DF-74C3-D5FB-B2BE-A345445818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4:notes">
            <a:extLst>
              <a:ext uri="{FF2B5EF4-FFF2-40B4-BE49-F238E27FC236}">
                <a16:creationId xmlns:a16="http://schemas.microsoft.com/office/drawing/2014/main" id="{1EF25D41-4777-7FF6-8D28-8A9EE38A33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</a:t>
            </a:r>
            <a:endParaRPr/>
          </a:p>
        </p:txBody>
      </p:sp>
      <p:sp>
        <p:nvSpPr>
          <p:cNvPr id="71" name="Google Shape;71;p4:notes">
            <a:extLst>
              <a:ext uri="{FF2B5EF4-FFF2-40B4-BE49-F238E27FC236}">
                <a16:creationId xmlns:a16="http://schemas.microsoft.com/office/drawing/2014/main" id="{D08BE05F-E6A7-C51F-2BCE-5F7B0B2F322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5633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2E7AFCD4-1FC6-30B0-3B7F-87FA76E97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>
            <a:extLst>
              <a:ext uri="{FF2B5EF4-FFF2-40B4-BE49-F238E27FC236}">
                <a16:creationId xmlns:a16="http://schemas.microsoft.com/office/drawing/2014/main" id="{BC12BA80-9BD1-6861-0E84-15DCA28E66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4:notes">
            <a:extLst>
              <a:ext uri="{FF2B5EF4-FFF2-40B4-BE49-F238E27FC236}">
                <a16:creationId xmlns:a16="http://schemas.microsoft.com/office/drawing/2014/main" id="{07E0AB42-39F2-95EC-1A3C-5B65D78385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</a:t>
            </a:r>
            <a:endParaRPr/>
          </a:p>
        </p:txBody>
      </p:sp>
      <p:sp>
        <p:nvSpPr>
          <p:cNvPr id="71" name="Google Shape;71;p4:notes">
            <a:extLst>
              <a:ext uri="{FF2B5EF4-FFF2-40B4-BE49-F238E27FC236}">
                <a16:creationId xmlns:a16="http://schemas.microsoft.com/office/drawing/2014/main" id="{1659B5C5-FEA7-810D-754C-FE7354572F0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8681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B679884D-4A55-82B9-BC0F-598A564C5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>
            <a:extLst>
              <a:ext uri="{FF2B5EF4-FFF2-40B4-BE49-F238E27FC236}">
                <a16:creationId xmlns:a16="http://schemas.microsoft.com/office/drawing/2014/main" id="{3FF95B30-9ECB-DD84-4A73-EF4A34FA19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4:notes">
            <a:extLst>
              <a:ext uri="{FF2B5EF4-FFF2-40B4-BE49-F238E27FC236}">
                <a16:creationId xmlns:a16="http://schemas.microsoft.com/office/drawing/2014/main" id="{0F0ED2FC-42CA-990F-F778-FA6706D851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</a:t>
            </a:r>
            <a:endParaRPr/>
          </a:p>
        </p:txBody>
      </p:sp>
      <p:sp>
        <p:nvSpPr>
          <p:cNvPr id="71" name="Google Shape;71;p4:notes">
            <a:extLst>
              <a:ext uri="{FF2B5EF4-FFF2-40B4-BE49-F238E27FC236}">
                <a16:creationId xmlns:a16="http://schemas.microsoft.com/office/drawing/2014/main" id="{E122CC67-04B6-4CBA-6E38-4DC46D202BB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948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8C658A86-C80A-E364-794A-3622ECD60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>
            <a:extLst>
              <a:ext uri="{FF2B5EF4-FFF2-40B4-BE49-F238E27FC236}">
                <a16:creationId xmlns:a16="http://schemas.microsoft.com/office/drawing/2014/main" id="{D06759C0-0402-1A08-E6C9-C053AF27BD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4:notes">
            <a:extLst>
              <a:ext uri="{FF2B5EF4-FFF2-40B4-BE49-F238E27FC236}">
                <a16:creationId xmlns:a16="http://schemas.microsoft.com/office/drawing/2014/main" id="{E2892C4C-6A98-06FA-9833-11F81EE18E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</a:t>
            </a:r>
            <a:endParaRPr/>
          </a:p>
        </p:txBody>
      </p:sp>
      <p:sp>
        <p:nvSpPr>
          <p:cNvPr id="71" name="Google Shape;71;p4:notes">
            <a:extLst>
              <a:ext uri="{FF2B5EF4-FFF2-40B4-BE49-F238E27FC236}">
                <a16:creationId xmlns:a16="http://schemas.microsoft.com/office/drawing/2014/main" id="{E0E4826E-2E6C-B850-BD45-FAFB64BB93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2595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EA64E1E8-2D41-BF9E-B1BA-899C08946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>
            <a:extLst>
              <a:ext uri="{FF2B5EF4-FFF2-40B4-BE49-F238E27FC236}">
                <a16:creationId xmlns:a16="http://schemas.microsoft.com/office/drawing/2014/main" id="{2EAB0AE0-8F6D-A4F5-35D1-D1740704EB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4:notes">
            <a:extLst>
              <a:ext uri="{FF2B5EF4-FFF2-40B4-BE49-F238E27FC236}">
                <a16:creationId xmlns:a16="http://schemas.microsoft.com/office/drawing/2014/main" id="{E309502C-D2D4-598F-D32B-6F287D3BEE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</a:t>
            </a:r>
            <a:endParaRPr/>
          </a:p>
        </p:txBody>
      </p:sp>
      <p:sp>
        <p:nvSpPr>
          <p:cNvPr id="71" name="Google Shape;71;p4:notes">
            <a:extLst>
              <a:ext uri="{FF2B5EF4-FFF2-40B4-BE49-F238E27FC236}">
                <a16:creationId xmlns:a16="http://schemas.microsoft.com/office/drawing/2014/main" id="{122956D0-DEEB-F63E-A32A-696A03C4DA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6209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474A91BD-887F-1892-3B57-148B5CD32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>
            <a:extLst>
              <a:ext uri="{FF2B5EF4-FFF2-40B4-BE49-F238E27FC236}">
                <a16:creationId xmlns:a16="http://schemas.microsoft.com/office/drawing/2014/main" id="{6583A280-ED01-11C5-39F3-8E455F0921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4:notes">
            <a:extLst>
              <a:ext uri="{FF2B5EF4-FFF2-40B4-BE49-F238E27FC236}">
                <a16:creationId xmlns:a16="http://schemas.microsoft.com/office/drawing/2014/main" id="{A794448F-FBC9-20FF-4BA7-76C4F06E2A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</a:t>
            </a:r>
            <a:endParaRPr/>
          </a:p>
        </p:txBody>
      </p:sp>
      <p:sp>
        <p:nvSpPr>
          <p:cNvPr id="71" name="Google Shape;71;p4:notes">
            <a:extLst>
              <a:ext uri="{FF2B5EF4-FFF2-40B4-BE49-F238E27FC236}">
                <a16:creationId xmlns:a16="http://schemas.microsoft.com/office/drawing/2014/main" id="{6269FD0C-E4E5-35BF-BAE3-C6B96E04C8C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6522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"/>
          <p:cNvSpPr/>
          <p:nvPr/>
        </p:nvSpPr>
        <p:spPr>
          <a:xfrm>
            <a:off x="2257425" y="1476375"/>
            <a:ext cx="5992678" cy="2420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2257425" y="1476375"/>
            <a:ext cx="5992678" cy="419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2257425" y="2143609"/>
            <a:ext cx="5992678" cy="419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2257425" y="2810844"/>
            <a:ext cx="5992678" cy="419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2257425" y="3478078"/>
            <a:ext cx="5992678" cy="419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2257425" y="1476375"/>
            <a:ext cx="5992678" cy="419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2257425" y="1476375"/>
            <a:ext cx="4871634" cy="419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" name="Google Shape;43;p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19200"/>
            <a:ext cx="6976533" cy="392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2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57425" y="2019623"/>
            <a:ext cx="5992678" cy="5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2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57425" y="2686857"/>
            <a:ext cx="5992678" cy="5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57425" y="3354092"/>
            <a:ext cx="5992678" cy="5167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"/>
          <p:cNvSpPr/>
          <p:nvPr/>
        </p:nvSpPr>
        <p:spPr>
          <a:xfrm>
            <a:off x="2259727" y="742950"/>
            <a:ext cx="280987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69BE0"/>
              </a:buClr>
              <a:buSzPts val="2250"/>
              <a:buFont typeface="Nunito Sans"/>
              <a:buNone/>
            </a:pPr>
            <a:r>
              <a:rPr lang="en-US" sz="2250" b="1">
                <a:solidFill>
                  <a:srgbClr val="069BE0"/>
                </a:solidFill>
                <a:latin typeface="Nunito Sans"/>
                <a:ea typeface="Nunito Sans"/>
                <a:cs typeface="Nunito Sans"/>
                <a:sym typeface="Nunito Sans"/>
              </a:rPr>
              <a:t>Nội dung trình bày</a:t>
            </a:r>
            <a:endParaRPr sz="2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1856615" y="2937803"/>
            <a:ext cx="973810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9969"/>
              </a:lnSpc>
              <a:spcBef>
                <a:spcPts val="0"/>
              </a:spcBef>
              <a:spcAft>
                <a:spcPts val="0"/>
              </a:spcAft>
              <a:buClr>
                <a:srgbClr val="069BE0"/>
              </a:buClr>
              <a:buSzPts val="1953"/>
              <a:buFont typeface="Nunito Sans"/>
              <a:buNone/>
            </a:pPr>
            <a:r>
              <a:rPr lang="en-US" sz="1953" b="1" dirty="0">
                <a:solidFill>
                  <a:srgbClr val="069BE0"/>
                </a:solidFill>
                <a:latin typeface="Nunito Sans"/>
                <a:ea typeface="Nunito Sans"/>
                <a:cs typeface="Nunito Sans"/>
                <a:sym typeface="Nunito Sans"/>
              </a:rPr>
              <a:t>3.</a:t>
            </a:r>
            <a:endParaRPr sz="1953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2429614" y="2913017"/>
            <a:ext cx="5850610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19969"/>
              </a:lnSpc>
              <a:spcBef>
                <a:spcPts val="0"/>
              </a:spcBef>
              <a:spcAft>
                <a:spcPts val="0"/>
              </a:spcAft>
              <a:buClr>
                <a:srgbClr val="000614"/>
              </a:buClr>
              <a:buSzPts val="1953"/>
              <a:buFont typeface="Nunito Sans"/>
              <a:buNone/>
            </a:pPr>
            <a:r>
              <a:rPr lang="en-US" sz="1953" dirty="0" err="1">
                <a:solidFill>
                  <a:srgbClr val="000614"/>
                </a:solidFill>
                <a:latin typeface="Nunito Sans"/>
                <a:ea typeface="Calibri"/>
                <a:cs typeface="Calibri"/>
                <a:sym typeface="Nunito Sans"/>
              </a:rPr>
              <a:t>Đánh</a:t>
            </a:r>
            <a:r>
              <a:rPr lang="en-US" sz="1953" dirty="0">
                <a:solidFill>
                  <a:srgbClr val="000614"/>
                </a:solidFill>
                <a:latin typeface="Nunito Sans"/>
                <a:ea typeface="Calibri"/>
                <a:cs typeface="Calibri"/>
                <a:sym typeface="Nunito Sans"/>
              </a:rPr>
              <a:t> </a:t>
            </a:r>
            <a:r>
              <a:rPr lang="en-US" sz="1953" dirty="0" err="1">
                <a:solidFill>
                  <a:srgbClr val="000614"/>
                </a:solidFill>
                <a:latin typeface="Nunito Sans"/>
                <a:ea typeface="Calibri"/>
                <a:cs typeface="Calibri"/>
                <a:sym typeface="Nunito Sans"/>
              </a:rPr>
              <a:t>giá</a:t>
            </a:r>
            <a:r>
              <a:rPr lang="en-US" sz="1953" dirty="0">
                <a:solidFill>
                  <a:srgbClr val="000614"/>
                </a:solidFill>
                <a:latin typeface="Nunito Sans"/>
                <a:ea typeface="Calibri"/>
                <a:cs typeface="Calibri"/>
                <a:sym typeface="Nunito Sans"/>
              </a:rPr>
              <a:t> Model</a:t>
            </a:r>
            <a:endParaRPr sz="1953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1882883" y="1552706"/>
            <a:ext cx="973810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9969"/>
              </a:lnSpc>
              <a:spcBef>
                <a:spcPts val="0"/>
              </a:spcBef>
              <a:spcAft>
                <a:spcPts val="0"/>
              </a:spcAft>
              <a:buClr>
                <a:srgbClr val="069BE0"/>
              </a:buClr>
              <a:buSzPts val="1953"/>
              <a:buFont typeface="Nunito Sans"/>
              <a:buNone/>
            </a:pPr>
            <a:r>
              <a:rPr lang="en-US" sz="1953" b="1" dirty="0">
                <a:solidFill>
                  <a:srgbClr val="069BE0"/>
                </a:solidFill>
                <a:latin typeface="Nunito Sans"/>
                <a:ea typeface="Nunito Sans"/>
                <a:cs typeface="Nunito Sans"/>
                <a:sym typeface="Nunito Sans"/>
              </a:rPr>
              <a:t>1.</a:t>
            </a:r>
            <a:endParaRPr sz="1953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2"/>
          <p:cNvSpPr/>
          <p:nvPr/>
        </p:nvSpPr>
        <p:spPr>
          <a:xfrm>
            <a:off x="2429614" y="1545713"/>
            <a:ext cx="6804344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9969"/>
              </a:lnSpc>
              <a:buClr>
                <a:srgbClr val="000614"/>
              </a:buClr>
              <a:buSzPts val="1953"/>
            </a:pPr>
            <a:r>
              <a:rPr lang="en-US" sz="1800" dirty="0" err="1">
                <a:solidFill>
                  <a:srgbClr val="000614"/>
                </a:solidFill>
                <a:latin typeface="Nunito Sans"/>
                <a:ea typeface="Nunito Sans"/>
                <a:cs typeface="Nunito Sans"/>
                <a:sym typeface="Nunito Sans"/>
              </a:rPr>
              <a:t>Giới</a:t>
            </a:r>
            <a:r>
              <a:rPr lang="en-US" sz="1800" dirty="0">
                <a:solidFill>
                  <a:srgbClr val="000614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800" dirty="0" err="1">
                <a:solidFill>
                  <a:srgbClr val="000614"/>
                </a:solidFill>
                <a:latin typeface="Nunito Sans"/>
                <a:ea typeface="Nunito Sans"/>
                <a:cs typeface="Nunito Sans"/>
                <a:sym typeface="Nunito Sans"/>
              </a:rPr>
              <a:t>thiệu</a:t>
            </a:r>
            <a:r>
              <a:rPr lang="en-US" sz="1800" dirty="0">
                <a:solidFill>
                  <a:srgbClr val="000614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800" dirty="0" err="1"/>
              <a:t>DeepAnT</a:t>
            </a:r>
            <a:r>
              <a:rPr lang="en-US" sz="1800" dirty="0"/>
              <a:t> (Deep Anomaly Detection for Time Series)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52;p2">
            <a:extLst>
              <a:ext uri="{FF2B5EF4-FFF2-40B4-BE49-F238E27FC236}">
                <a16:creationId xmlns:a16="http://schemas.microsoft.com/office/drawing/2014/main" id="{3992EBC8-DCA2-7EF9-2162-F4EDC2684496}"/>
              </a:ext>
            </a:extLst>
          </p:cNvPr>
          <p:cNvSpPr/>
          <p:nvPr/>
        </p:nvSpPr>
        <p:spPr>
          <a:xfrm>
            <a:off x="1859938" y="2272762"/>
            <a:ext cx="973810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9969"/>
              </a:lnSpc>
              <a:spcBef>
                <a:spcPts val="0"/>
              </a:spcBef>
              <a:spcAft>
                <a:spcPts val="0"/>
              </a:spcAft>
              <a:buClr>
                <a:srgbClr val="069BE0"/>
              </a:buClr>
              <a:buSzPts val="1953"/>
              <a:buFont typeface="Nunito Sans"/>
              <a:buNone/>
            </a:pPr>
            <a:r>
              <a:rPr lang="en-US" sz="1953" b="1" dirty="0">
                <a:solidFill>
                  <a:srgbClr val="069BE0"/>
                </a:solidFill>
                <a:latin typeface="Nunito Sans"/>
                <a:ea typeface="Nunito Sans"/>
                <a:cs typeface="Nunito Sans"/>
                <a:sym typeface="Nunito Sans"/>
              </a:rPr>
              <a:t>2.</a:t>
            </a:r>
            <a:endParaRPr sz="1953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5;p2">
            <a:extLst>
              <a:ext uri="{FF2B5EF4-FFF2-40B4-BE49-F238E27FC236}">
                <a16:creationId xmlns:a16="http://schemas.microsoft.com/office/drawing/2014/main" id="{082E22C3-3F26-D7A7-32B0-E89E3FD5827E}"/>
              </a:ext>
            </a:extLst>
          </p:cNvPr>
          <p:cNvSpPr/>
          <p:nvPr/>
        </p:nvSpPr>
        <p:spPr>
          <a:xfrm>
            <a:off x="2436781" y="2270569"/>
            <a:ext cx="6804344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9969"/>
              </a:lnSpc>
              <a:buClr>
                <a:srgbClr val="000614"/>
              </a:buClr>
              <a:buSzPts val="1953"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Dữ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liệu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đầu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vào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7EE55798-56A3-83D4-16DA-3DB804746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;p2">
            <a:extLst>
              <a:ext uri="{FF2B5EF4-FFF2-40B4-BE49-F238E27FC236}">
                <a16:creationId xmlns:a16="http://schemas.microsoft.com/office/drawing/2014/main" id="{0EDC3059-B35B-0D8A-1EEB-F8AE17C82194}"/>
              </a:ext>
            </a:extLst>
          </p:cNvPr>
          <p:cNvSpPr/>
          <p:nvPr/>
        </p:nvSpPr>
        <p:spPr>
          <a:xfrm>
            <a:off x="0" y="351226"/>
            <a:ext cx="973810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9969"/>
              </a:lnSpc>
              <a:spcBef>
                <a:spcPts val="0"/>
              </a:spcBef>
              <a:spcAft>
                <a:spcPts val="0"/>
              </a:spcAft>
              <a:buClr>
                <a:srgbClr val="069BE0"/>
              </a:buClr>
              <a:buSzPts val="1953"/>
              <a:buFont typeface="Nunito Sans"/>
              <a:buNone/>
            </a:pPr>
            <a:r>
              <a:rPr lang="en-US" sz="1953" b="1" dirty="0">
                <a:solidFill>
                  <a:srgbClr val="069BE0"/>
                </a:solidFill>
                <a:latin typeface="Nunito Sans"/>
                <a:ea typeface="Nunito Sans"/>
                <a:cs typeface="Nunito Sans"/>
                <a:sym typeface="Nunito Sans"/>
              </a:rPr>
              <a:t>1.</a:t>
            </a:r>
            <a:endParaRPr sz="1953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55;p2">
            <a:extLst>
              <a:ext uri="{FF2B5EF4-FFF2-40B4-BE49-F238E27FC236}">
                <a16:creationId xmlns:a16="http://schemas.microsoft.com/office/drawing/2014/main" id="{0884B802-7CB9-1C76-611C-419FA69B6497}"/>
              </a:ext>
            </a:extLst>
          </p:cNvPr>
          <p:cNvSpPr/>
          <p:nvPr/>
        </p:nvSpPr>
        <p:spPr>
          <a:xfrm>
            <a:off x="590181" y="351226"/>
            <a:ext cx="6804344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9969"/>
              </a:lnSpc>
              <a:buClr>
                <a:srgbClr val="000614"/>
              </a:buClr>
              <a:buSzPts val="1953"/>
            </a:pPr>
            <a:r>
              <a:rPr lang="en-US" sz="1800" dirty="0" err="1">
                <a:solidFill>
                  <a:srgbClr val="000614"/>
                </a:solidFill>
                <a:latin typeface="Nunito Sans"/>
                <a:ea typeface="Nunito Sans"/>
                <a:cs typeface="Nunito Sans"/>
                <a:sym typeface="Nunito Sans"/>
              </a:rPr>
              <a:t>Giới</a:t>
            </a:r>
            <a:r>
              <a:rPr lang="en-US" sz="1800" dirty="0">
                <a:solidFill>
                  <a:srgbClr val="000614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800" dirty="0" err="1">
                <a:solidFill>
                  <a:srgbClr val="000614"/>
                </a:solidFill>
                <a:latin typeface="Nunito Sans"/>
                <a:ea typeface="Nunito Sans"/>
                <a:cs typeface="Nunito Sans"/>
                <a:sym typeface="Nunito Sans"/>
              </a:rPr>
              <a:t>thiệu</a:t>
            </a:r>
            <a:r>
              <a:rPr lang="en-US" sz="1800" dirty="0">
                <a:solidFill>
                  <a:srgbClr val="000614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800" dirty="0" err="1"/>
              <a:t>DeepAnT</a:t>
            </a:r>
            <a:r>
              <a:rPr lang="en-US" sz="1800" dirty="0"/>
              <a:t> (Deep Anomaly Detection for Time Series)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99D686A-7273-DC8E-521A-50B90EF1EE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25" y="803910"/>
            <a:ext cx="5943600" cy="176784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4360A35-B044-6258-4016-32777CCAC944}"/>
              </a:ext>
            </a:extLst>
          </p:cNvPr>
          <p:cNvSpPr txBox="1"/>
          <p:nvPr/>
        </p:nvSpPr>
        <p:spPr>
          <a:xfrm>
            <a:off x="1697922" y="2544493"/>
            <a:ext cx="5449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Munir, M., Siddiqui, S. A., Dengel, A., &amp; Ahmed, S. (2019).</a:t>
            </a:r>
            <a:br>
              <a:rPr lang="en-US" sz="9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9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DeepAnT</a:t>
            </a:r>
            <a:r>
              <a:rPr lang="en-US" sz="9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 deep learning approach for unsupervised anomaly detection in time </a:t>
            </a:r>
            <a:r>
              <a:rPr lang="en-US" sz="9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series.IEEE</a:t>
            </a:r>
            <a:r>
              <a:rPr lang="en-US" sz="9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Access, 7, 1991–2005.</a:t>
            </a:r>
            <a:endParaRPr lang="en-US" sz="900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F3A61F-371A-5A6F-8D1E-ECF3D2508CFE}"/>
              </a:ext>
            </a:extLst>
          </p:cNvPr>
          <p:cNvSpPr txBox="1"/>
          <p:nvPr/>
        </p:nvSpPr>
        <p:spPr>
          <a:xfrm>
            <a:off x="486905" y="3109136"/>
            <a:ext cx="8170190" cy="1454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solidFill>
                  <a:srgbClr val="000614"/>
                </a:solidFill>
                <a:latin typeface="Nunito Sans"/>
              </a:rPr>
              <a:t>Input: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chuỗi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đặc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trưng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theo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khung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thời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gian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1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phút</a:t>
            </a:r>
            <a:endParaRPr lang="en-US" sz="1200" dirty="0">
              <a:solidFill>
                <a:srgbClr val="000614"/>
              </a:solidFill>
              <a:latin typeface="Nunito Sans"/>
            </a:endParaRPr>
          </a:p>
          <a:p>
            <a:pPr marL="342900" marR="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Mạng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CNN: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học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các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đặc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trưng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dạng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hình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mẫu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trong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chuỗi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thời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gian</a:t>
            </a:r>
            <a:endParaRPr lang="en-US" sz="1200" dirty="0">
              <a:solidFill>
                <a:srgbClr val="000614"/>
              </a:solidFill>
              <a:latin typeface="Nunito Sans"/>
            </a:endParaRPr>
          </a:p>
          <a:p>
            <a:pPr marL="342900" marR="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solidFill>
                  <a:srgbClr val="000614"/>
                </a:solidFill>
                <a:latin typeface="Nunito Sans"/>
              </a:rPr>
              <a:t>Output: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dự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đoán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giá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trị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tiếp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theo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trong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chuỗi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(sequence prediction)</a:t>
            </a:r>
          </a:p>
          <a:p>
            <a:pPr marL="342900" marR="0" lvl="0" indent="-342900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dirty="0">
                <a:solidFill>
                  <a:srgbClr val="000614"/>
                </a:solidFill>
                <a:latin typeface="Nunito Sans"/>
              </a:rPr>
              <a:t>Anomaly detection: so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sánh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giá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trị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dự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đoán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và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thực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tế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để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tính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sai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lệch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(residual),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sau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đó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đánh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giá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độ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bất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thường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theo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</a:t>
            </a:r>
            <a:r>
              <a:rPr lang="en-US" sz="1200" dirty="0" err="1">
                <a:solidFill>
                  <a:srgbClr val="000614"/>
                </a:solidFill>
                <a:latin typeface="Nunito Sans"/>
              </a:rPr>
              <a:t>ngưỡng</a:t>
            </a:r>
            <a:r>
              <a:rPr lang="en-US" sz="1200" dirty="0">
                <a:solidFill>
                  <a:srgbClr val="000614"/>
                </a:solidFill>
                <a:latin typeface="Nunito Sans"/>
              </a:rPr>
              <a:t> Z-score</a:t>
            </a:r>
          </a:p>
        </p:txBody>
      </p:sp>
    </p:spTree>
    <p:extLst>
      <p:ext uri="{BB962C8B-B14F-4D97-AF65-F5344CB8AC3E}">
        <p14:creationId xmlns:p14="http://schemas.microsoft.com/office/powerpoint/2010/main" val="357479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F2F4CB71-CD9E-2F28-1FF1-94127A972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;p2">
            <a:extLst>
              <a:ext uri="{FF2B5EF4-FFF2-40B4-BE49-F238E27FC236}">
                <a16:creationId xmlns:a16="http://schemas.microsoft.com/office/drawing/2014/main" id="{9A9830DC-82D4-5435-BEA4-A04F8FC6FB1C}"/>
              </a:ext>
            </a:extLst>
          </p:cNvPr>
          <p:cNvSpPr/>
          <p:nvPr/>
        </p:nvSpPr>
        <p:spPr>
          <a:xfrm>
            <a:off x="0" y="351226"/>
            <a:ext cx="973810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9969"/>
              </a:lnSpc>
              <a:spcBef>
                <a:spcPts val="0"/>
              </a:spcBef>
              <a:spcAft>
                <a:spcPts val="0"/>
              </a:spcAft>
              <a:buClr>
                <a:srgbClr val="069BE0"/>
              </a:buClr>
              <a:buSzPts val="1953"/>
              <a:buFont typeface="Nunito Sans"/>
              <a:buNone/>
            </a:pPr>
            <a:r>
              <a:rPr lang="en-US" sz="1953" b="1" dirty="0">
                <a:solidFill>
                  <a:srgbClr val="069BE0"/>
                </a:solidFill>
                <a:latin typeface="Nunito Sans"/>
                <a:ea typeface="Nunito Sans"/>
                <a:cs typeface="Nunito Sans"/>
                <a:sym typeface="Nunito Sans"/>
              </a:rPr>
              <a:t>1.</a:t>
            </a:r>
            <a:endParaRPr sz="1953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55;p2">
            <a:extLst>
              <a:ext uri="{FF2B5EF4-FFF2-40B4-BE49-F238E27FC236}">
                <a16:creationId xmlns:a16="http://schemas.microsoft.com/office/drawing/2014/main" id="{FB30CA6B-7F3F-80C5-4698-4FF6FEDB6F5E}"/>
              </a:ext>
            </a:extLst>
          </p:cNvPr>
          <p:cNvSpPr/>
          <p:nvPr/>
        </p:nvSpPr>
        <p:spPr>
          <a:xfrm>
            <a:off x="590181" y="351226"/>
            <a:ext cx="6804344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9969"/>
              </a:lnSpc>
              <a:buClr>
                <a:srgbClr val="000614"/>
              </a:buClr>
              <a:buSzPts val="1953"/>
            </a:pPr>
            <a:r>
              <a:rPr lang="en-US" sz="1800" dirty="0" err="1">
                <a:solidFill>
                  <a:srgbClr val="000614"/>
                </a:solidFill>
                <a:latin typeface="Nunito Sans"/>
                <a:ea typeface="Nunito Sans"/>
                <a:cs typeface="Nunito Sans"/>
                <a:sym typeface="Nunito Sans"/>
              </a:rPr>
              <a:t>Giới</a:t>
            </a:r>
            <a:r>
              <a:rPr lang="en-US" sz="1800" dirty="0">
                <a:solidFill>
                  <a:srgbClr val="000614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800" dirty="0" err="1">
                <a:solidFill>
                  <a:srgbClr val="000614"/>
                </a:solidFill>
                <a:latin typeface="Nunito Sans"/>
                <a:ea typeface="Nunito Sans"/>
                <a:cs typeface="Nunito Sans"/>
                <a:sym typeface="Nunito Sans"/>
              </a:rPr>
              <a:t>thiệu</a:t>
            </a:r>
            <a:r>
              <a:rPr lang="en-US" sz="1800" dirty="0">
                <a:solidFill>
                  <a:srgbClr val="000614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1800" b="1" dirty="0" err="1"/>
              <a:t>DeepAnT</a:t>
            </a:r>
            <a:r>
              <a:rPr lang="en-US" sz="1800" dirty="0"/>
              <a:t> (Deep Anomaly Detection for Time Series)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DD03CE-E3F4-AC34-BB89-FFE26EB3871D}"/>
              </a:ext>
            </a:extLst>
          </p:cNvPr>
          <p:cNvSpPr txBox="1"/>
          <p:nvPr/>
        </p:nvSpPr>
        <p:spPr>
          <a:xfrm>
            <a:off x="361507" y="780797"/>
            <a:ext cx="803821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1.2 So </a:t>
            </a:r>
            <a:r>
              <a:rPr lang="en-US" sz="1300" dirty="0" err="1"/>
              <a:t>Sánh</a:t>
            </a:r>
            <a:r>
              <a:rPr lang="en-US" sz="1300" dirty="0"/>
              <a:t> </a:t>
            </a:r>
            <a:r>
              <a:rPr lang="en-US" sz="1300" b="1" dirty="0" err="1"/>
              <a:t>DeepAnt</a:t>
            </a:r>
            <a:r>
              <a:rPr lang="en-US" sz="1300" dirty="0"/>
              <a:t> </a:t>
            </a:r>
            <a:r>
              <a:rPr lang="en-US" sz="1300" dirty="0" err="1"/>
              <a:t>với</a:t>
            </a:r>
            <a:r>
              <a:rPr lang="en-US" sz="1300" dirty="0"/>
              <a:t> </a:t>
            </a:r>
            <a:r>
              <a:rPr lang="en-US" sz="1300" dirty="0" err="1"/>
              <a:t>mô</a:t>
            </a:r>
            <a:r>
              <a:rPr lang="en-US" sz="1300" dirty="0"/>
              <a:t> </a:t>
            </a:r>
            <a:r>
              <a:rPr lang="en-US" sz="1300" dirty="0" err="1"/>
              <a:t>hình</a:t>
            </a:r>
            <a:r>
              <a:rPr lang="en-US" sz="1300" dirty="0"/>
              <a:t> </a:t>
            </a:r>
            <a:r>
              <a:rPr lang="en-US" sz="1300" dirty="0" err="1"/>
              <a:t>phát</a:t>
            </a:r>
            <a:r>
              <a:rPr lang="en-US" sz="1300" dirty="0"/>
              <a:t> </a:t>
            </a:r>
            <a:r>
              <a:rPr lang="en-US" sz="1300" dirty="0" err="1"/>
              <a:t>hiện</a:t>
            </a:r>
            <a:r>
              <a:rPr lang="en-US" sz="1300" dirty="0"/>
              <a:t> </a:t>
            </a:r>
            <a:r>
              <a:rPr lang="en-US" sz="1300" dirty="0" err="1"/>
              <a:t>điểm</a:t>
            </a:r>
            <a:r>
              <a:rPr lang="en-US" sz="1300" dirty="0"/>
              <a:t> </a:t>
            </a:r>
            <a:r>
              <a:rPr lang="en-US" sz="1300" dirty="0" err="1"/>
              <a:t>bất</a:t>
            </a:r>
            <a:r>
              <a:rPr lang="en-US" sz="1300" dirty="0"/>
              <a:t> </a:t>
            </a:r>
            <a:r>
              <a:rPr lang="en-US" sz="1300" dirty="0" err="1"/>
              <a:t>thường</a:t>
            </a:r>
            <a:r>
              <a:rPr lang="en-US" sz="1300" dirty="0"/>
              <a:t> </a:t>
            </a:r>
            <a:r>
              <a:rPr lang="en-US" sz="1300" b="1" dirty="0"/>
              <a:t>Time Seria </a:t>
            </a:r>
            <a:r>
              <a:rPr lang="en-US" sz="1300" dirty="0" err="1"/>
              <a:t>trong</a:t>
            </a:r>
            <a:r>
              <a:rPr lang="en-US" sz="1300" dirty="0"/>
              <a:t> </a:t>
            </a:r>
            <a:r>
              <a:rPr lang="en-US" sz="1300" b="1" dirty="0"/>
              <a:t>Deep Learning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5CB340-FF46-0264-E85D-813588617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07" y="1207481"/>
            <a:ext cx="8649248" cy="397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2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2795574B-DEC1-81FE-5802-843466BC4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;p2">
            <a:extLst>
              <a:ext uri="{FF2B5EF4-FFF2-40B4-BE49-F238E27FC236}">
                <a16:creationId xmlns:a16="http://schemas.microsoft.com/office/drawing/2014/main" id="{7914DA4F-793F-49F8-65E7-6D444CDDC8D6}"/>
              </a:ext>
            </a:extLst>
          </p:cNvPr>
          <p:cNvSpPr/>
          <p:nvPr/>
        </p:nvSpPr>
        <p:spPr>
          <a:xfrm>
            <a:off x="-1132624" y="214572"/>
            <a:ext cx="4327797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119969"/>
              </a:lnSpc>
              <a:buClr>
                <a:srgbClr val="069BE0"/>
              </a:buClr>
              <a:buSzPts val="1953"/>
            </a:pPr>
            <a:r>
              <a:rPr lang="en-US" sz="1953" b="1" dirty="0">
                <a:solidFill>
                  <a:srgbClr val="069BE0"/>
                </a:solidFill>
                <a:latin typeface="Nunito Sans"/>
                <a:ea typeface="Nunito Sans"/>
                <a:cs typeface="Nunito Sans"/>
                <a:sym typeface="Nunito Sans"/>
              </a:rPr>
              <a:t> 2.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Dữ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liệu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đầu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vào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9969"/>
              </a:lnSpc>
              <a:spcBef>
                <a:spcPts val="0"/>
              </a:spcBef>
              <a:spcAft>
                <a:spcPts val="0"/>
              </a:spcAft>
              <a:buClr>
                <a:srgbClr val="069BE0"/>
              </a:buClr>
              <a:buSzPts val="1953"/>
              <a:buFont typeface="Nunito Sans"/>
              <a:buNone/>
            </a:pPr>
            <a:endParaRPr sz="1953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55;p2">
            <a:extLst>
              <a:ext uri="{FF2B5EF4-FFF2-40B4-BE49-F238E27FC236}">
                <a16:creationId xmlns:a16="http://schemas.microsoft.com/office/drawing/2014/main" id="{B01EC89C-CE46-2E27-6523-74131ACBE023}"/>
              </a:ext>
            </a:extLst>
          </p:cNvPr>
          <p:cNvSpPr/>
          <p:nvPr/>
        </p:nvSpPr>
        <p:spPr>
          <a:xfrm>
            <a:off x="590181" y="351226"/>
            <a:ext cx="6804344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9969"/>
              </a:lnSpc>
              <a:buClr>
                <a:srgbClr val="000614"/>
              </a:buClr>
              <a:buSzPts val="1953"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A10064-0DC0-D3F6-E912-C062F3678961}"/>
              </a:ext>
            </a:extLst>
          </p:cNvPr>
          <p:cNvSpPr txBox="1"/>
          <p:nvPr/>
        </p:nvSpPr>
        <p:spPr>
          <a:xfrm>
            <a:off x="244632" y="338724"/>
            <a:ext cx="8038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2.1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feature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C2BB04-B46D-7523-BBC6-DEC11E0E4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05" y="659003"/>
            <a:ext cx="4890977" cy="4381080"/>
          </a:xfrm>
          <a:prstGeom prst="rect">
            <a:avLst/>
          </a:prstGeom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396E8405-6909-2CFD-AB81-A5E4AAC62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8175" y="623418"/>
            <a:ext cx="3671181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100" dirty="0"/>
              <a:t>✅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Biến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có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phân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bố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rõ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ràng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phù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hợp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phát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hiện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bất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thường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flood_event_count_udp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flood_event_count_tcp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unique_ips_flagged_flood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dao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động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mạnh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có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đỉnh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rõ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→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tốt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anomaly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count_act_drop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count_act_alert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count_cat_default_drop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giá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trị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nhảy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vọt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từng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cụm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phản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ánh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hành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vi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bất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thường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fqdn_entropy_max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fqdn_entropy_avg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ổn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định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nhưng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có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outlier →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phù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hợp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detect domain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lạ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count_cat_protocol_anomaly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count_cat_blacklist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chủ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yếu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bằng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0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nhưng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có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điểm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spike →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nên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giữ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6B90FF4F-EB25-C782-92DC-A773A6CAC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3868" y="2954825"/>
            <a:ext cx="253990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100" dirty="0">
                <a:solidFill>
                  <a:schemeClr val="tx1"/>
                </a:solidFill>
                <a:latin typeface="+mj-lt"/>
              </a:rPr>
              <a:t>⚠️ </a:t>
            </a:r>
            <a:r>
              <a:rPr lang="en-US" altLang="en-US" sz="1100" dirty="0" err="1">
                <a:solidFill>
                  <a:schemeClr val="tx1"/>
                </a:solidFill>
                <a:latin typeface="+mj-lt"/>
              </a:rPr>
              <a:t>Biến</a:t>
            </a:r>
            <a:r>
              <a:rPr lang="en-US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+mj-lt"/>
              </a:rPr>
              <a:t>gần</a:t>
            </a:r>
            <a:r>
              <a:rPr lang="en-US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+mj-lt"/>
              </a:rPr>
              <a:t>như</a:t>
            </a:r>
            <a:r>
              <a:rPr lang="en-US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+mj-lt"/>
              </a:rPr>
              <a:t>không</a:t>
            </a:r>
            <a:r>
              <a:rPr lang="en-US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+mj-lt"/>
              </a:rPr>
              <a:t>thay</a:t>
            </a:r>
            <a:r>
              <a:rPr lang="en-US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+mj-lt"/>
              </a:rPr>
              <a:t>đổi</a:t>
            </a:r>
            <a:r>
              <a:rPr lang="en-US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+mj-lt"/>
              </a:rPr>
              <a:t>hoặc</a:t>
            </a:r>
            <a:r>
              <a:rPr lang="en-US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+mj-lt"/>
              </a:rPr>
              <a:t>quá</a:t>
            </a:r>
            <a:r>
              <a:rPr lang="en-US" altLang="en-US" sz="1100" dirty="0">
                <a:solidFill>
                  <a:schemeClr val="tx1"/>
                </a:solidFill>
                <a:latin typeface="+mj-lt"/>
              </a:rPr>
              <a:t> sparse: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100" dirty="0" err="1">
                <a:solidFill>
                  <a:schemeClr val="tx1"/>
                </a:solidFill>
                <a:latin typeface="+mj-lt"/>
              </a:rPr>
              <a:t>txt_query</a:t>
            </a:r>
            <a:r>
              <a:rPr lang="en-US" altLang="en-US" sz="11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  <a:latin typeface="+mj-lt"/>
              </a:rPr>
              <a:t>early_drop_count</a:t>
            </a:r>
            <a:r>
              <a:rPr lang="en-US" altLang="en-US" sz="11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  <a:latin typeface="+mj-lt"/>
              </a:rPr>
              <a:t>count_cat_icmp</a:t>
            </a:r>
            <a:r>
              <a:rPr lang="en-US" altLang="en-US" sz="11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altLang="en-US" sz="1100" dirty="0" err="1">
                <a:solidFill>
                  <a:schemeClr val="tx1"/>
                </a:solidFill>
                <a:latin typeface="+mj-lt"/>
              </a:rPr>
              <a:t>ntp_drop_count</a:t>
            </a:r>
            <a:r>
              <a:rPr lang="en-US" altLang="en-US" sz="1100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altLang="en-US" sz="1100" dirty="0" err="1">
                <a:solidFill>
                  <a:schemeClr val="tx1"/>
                </a:solidFill>
                <a:latin typeface="+mj-lt"/>
              </a:rPr>
              <a:t>gần</a:t>
            </a:r>
            <a:r>
              <a:rPr lang="en-US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+mj-lt"/>
              </a:rPr>
              <a:t>như</a:t>
            </a:r>
            <a:r>
              <a:rPr lang="en-US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+mj-lt"/>
              </a:rPr>
              <a:t>luôn</a:t>
            </a:r>
            <a:r>
              <a:rPr lang="en-US" altLang="en-US" sz="1100" dirty="0">
                <a:solidFill>
                  <a:schemeClr val="tx1"/>
                </a:solidFill>
                <a:latin typeface="+mj-lt"/>
              </a:rPr>
              <a:t> = 0 </a:t>
            </a:r>
            <a:r>
              <a:rPr lang="en-US" altLang="en-US" sz="1100" dirty="0" err="1">
                <a:solidFill>
                  <a:schemeClr val="tx1"/>
                </a:solidFill>
                <a:latin typeface="+mj-lt"/>
              </a:rPr>
              <a:t>hoặc</a:t>
            </a:r>
            <a:r>
              <a:rPr lang="en-US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+mj-lt"/>
              </a:rPr>
              <a:t>rất</a:t>
            </a:r>
            <a:r>
              <a:rPr lang="en-US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+mj-lt"/>
              </a:rPr>
              <a:t>ít</a:t>
            </a:r>
            <a:r>
              <a:rPr lang="en-US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+mj-lt"/>
              </a:rPr>
              <a:t>thay</a:t>
            </a:r>
            <a:r>
              <a:rPr lang="en-US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+mj-lt"/>
              </a:rPr>
              <a:t>đổi</a:t>
            </a:r>
            <a:r>
              <a:rPr lang="en-US" altLang="en-US" sz="1100" dirty="0">
                <a:solidFill>
                  <a:schemeClr val="tx1"/>
                </a:solidFill>
                <a:latin typeface="+mj-lt"/>
              </a:rPr>
              <a:t> → </a:t>
            </a:r>
            <a:r>
              <a:rPr lang="en-US" altLang="en-US" sz="1100" dirty="0" err="1">
                <a:solidFill>
                  <a:schemeClr val="tx1"/>
                </a:solidFill>
                <a:latin typeface="+mj-lt"/>
              </a:rPr>
              <a:t>có</a:t>
            </a:r>
            <a:r>
              <a:rPr lang="en-US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+mj-lt"/>
              </a:rPr>
              <a:t>thể</a:t>
            </a:r>
            <a:r>
              <a:rPr lang="en-US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+mj-lt"/>
              </a:rPr>
              <a:t>loại</a:t>
            </a:r>
            <a:r>
              <a:rPr lang="en-US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+mj-lt"/>
              </a:rPr>
              <a:t>bỏ</a:t>
            </a:r>
            <a:r>
              <a:rPr lang="en-US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+mj-lt"/>
              </a:rPr>
              <a:t>nếu</a:t>
            </a:r>
            <a:r>
              <a:rPr lang="en-US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+mj-lt"/>
              </a:rPr>
              <a:t>cần</a:t>
            </a:r>
            <a:r>
              <a:rPr lang="en-US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+mj-lt"/>
              </a:rPr>
              <a:t>giảm</a:t>
            </a:r>
            <a:r>
              <a:rPr lang="en-US" altLang="en-US" sz="11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+mj-lt"/>
              </a:rPr>
              <a:t>chiều</a:t>
            </a:r>
            <a:r>
              <a:rPr lang="en-US" altLang="en-US" sz="11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20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F9A66D83-A3E3-2DBD-BA61-3B0964906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;p2">
            <a:extLst>
              <a:ext uri="{FF2B5EF4-FFF2-40B4-BE49-F238E27FC236}">
                <a16:creationId xmlns:a16="http://schemas.microsoft.com/office/drawing/2014/main" id="{21F219A8-C641-2CF1-835C-CFB7A1D27070}"/>
              </a:ext>
            </a:extLst>
          </p:cNvPr>
          <p:cNvSpPr/>
          <p:nvPr/>
        </p:nvSpPr>
        <p:spPr>
          <a:xfrm>
            <a:off x="-1132624" y="214572"/>
            <a:ext cx="4327797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119969"/>
              </a:lnSpc>
              <a:buClr>
                <a:srgbClr val="069BE0"/>
              </a:buClr>
              <a:buSzPts val="1953"/>
            </a:pPr>
            <a:r>
              <a:rPr lang="en-US" sz="1953" b="1" dirty="0">
                <a:solidFill>
                  <a:srgbClr val="069BE0"/>
                </a:solidFill>
                <a:latin typeface="Nunito Sans"/>
                <a:ea typeface="Nunito Sans"/>
                <a:cs typeface="Nunito Sans"/>
                <a:sym typeface="Nunito Sans"/>
              </a:rPr>
              <a:t>    2.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Dữ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liệu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đầu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vào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9969"/>
              </a:lnSpc>
              <a:spcBef>
                <a:spcPts val="0"/>
              </a:spcBef>
              <a:spcAft>
                <a:spcPts val="0"/>
              </a:spcAft>
              <a:buClr>
                <a:srgbClr val="069BE0"/>
              </a:buClr>
              <a:buSzPts val="1953"/>
              <a:buFont typeface="Nunito Sans"/>
              <a:buNone/>
            </a:pPr>
            <a:endParaRPr sz="1953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55;p2">
            <a:extLst>
              <a:ext uri="{FF2B5EF4-FFF2-40B4-BE49-F238E27FC236}">
                <a16:creationId xmlns:a16="http://schemas.microsoft.com/office/drawing/2014/main" id="{DC3E50C6-8204-9F49-2F7F-49DDA4A57E32}"/>
              </a:ext>
            </a:extLst>
          </p:cNvPr>
          <p:cNvSpPr/>
          <p:nvPr/>
        </p:nvSpPr>
        <p:spPr>
          <a:xfrm>
            <a:off x="590181" y="351226"/>
            <a:ext cx="6804344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lnSpc>
                <a:spcPct val="119969"/>
              </a:lnSpc>
              <a:buClr>
                <a:srgbClr val="000614"/>
              </a:buClr>
              <a:buSzPts val="1953"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D424B1-5FEE-2FAD-3277-083F8CB1EEEF}"/>
              </a:ext>
            </a:extLst>
          </p:cNvPr>
          <p:cNvSpPr txBox="1"/>
          <p:nvPr/>
        </p:nvSpPr>
        <p:spPr>
          <a:xfrm>
            <a:off x="244632" y="338724"/>
            <a:ext cx="8038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2.2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8F65A-5E17-C3B8-0645-66493E858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39" y="646501"/>
            <a:ext cx="5412318" cy="455067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190BC87A-612B-7C44-7536-919CDC105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2010" y="925145"/>
            <a:ext cx="308698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100" dirty="0"/>
              <a:t>✅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Nhóm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tương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quan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cao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nên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chọn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1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biến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đại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diện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flood_event_count_udp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~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flood_event_count_tcp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(~0.99)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count_act_drop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~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count_act_alert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(~0.97)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100" dirty="0"/>
              <a:t>✅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Biến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giá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trị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cao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nên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giữ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lại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fqdn_entropy_avg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fqdn_entropy_max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→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phân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biệt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domain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bất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thường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count_cat_blacklist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count_cat_protocol_anomaly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→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báo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hiệu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tấn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công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chemeClr val="tx1"/>
                </a:solidFill>
              </a:rPr>
              <a:t>⚠️ 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Biến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ít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giá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trị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hoặc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không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tương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quan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nên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loại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bỏ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nếu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cần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giảm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chiều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early_drop_count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txt_query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ntp_drop_count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resolver_priming_count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838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4435D902-8EEC-96EB-740B-B1BF774A1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;p2">
            <a:extLst>
              <a:ext uri="{FF2B5EF4-FFF2-40B4-BE49-F238E27FC236}">
                <a16:creationId xmlns:a16="http://schemas.microsoft.com/office/drawing/2014/main" id="{68BE94B9-6437-66AB-C81A-7554E6A2C532}"/>
              </a:ext>
            </a:extLst>
          </p:cNvPr>
          <p:cNvSpPr/>
          <p:nvPr/>
        </p:nvSpPr>
        <p:spPr>
          <a:xfrm>
            <a:off x="-909341" y="108066"/>
            <a:ext cx="4327797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119969"/>
              </a:lnSpc>
              <a:buClr>
                <a:srgbClr val="069BE0"/>
              </a:buClr>
              <a:buSzPts val="1953"/>
            </a:pPr>
            <a:r>
              <a:rPr lang="en-US" sz="1953" b="1" dirty="0">
                <a:solidFill>
                  <a:srgbClr val="069BE0"/>
                </a:solidFill>
                <a:latin typeface="Nunito Sans"/>
                <a:ea typeface="Nunito Sans"/>
                <a:cs typeface="Nunito Sans"/>
                <a:sym typeface="Nunito Sans"/>
              </a:rPr>
              <a:t>    </a:t>
            </a:r>
          </a:p>
          <a:p>
            <a:pPr algn="ctr">
              <a:lnSpc>
                <a:spcPct val="119969"/>
              </a:lnSpc>
              <a:buClr>
                <a:srgbClr val="069BE0"/>
              </a:buClr>
              <a:buSzPts val="1953"/>
            </a:pPr>
            <a:endParaRPr lang="en-US" sz="1953" b="1" dirty="0">
              <a:solidFill>
                <a:srgbClr val="069BE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algn="ctr">
              <a:lnSpc>
                <a:spcPct val="119969"/>
              </a:lnSpc>
              <a:buClr>
                <a:srgbClr val="069BE0"/>
              </a:buClr>
              <a:buSzPts val="1953"/>
            </a:pPr>
            <a:r>
              <a:rPr lang="en-US" sz="1953" b="1" dirty="0">
                <a:solidFill>
                  <a:srgbClr val="069BE0"/>
                </a:solidFill>
                <a:latin typeface="Nunito Sans"/>
                <a:ea typeface="Nunito Sans"/>
                <a:cs typeface="Nunito Sans"/>
                <a:sym typeface="Nunito Sans"/>
              </a:rPr>
              <a:t>3.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Nunito Sans"/>
                <a:cs typeface="Calibri"/>
                <a:sym typeface="Calibri"/>
              </a:rPr>
              <a:t>Đánh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giá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</a:t>
            </a:r>
          </a:p>
          <a:p>
            <a:pPr algn="ctr">
              <a:lnSpc>
                <a:spcPct val="119969"/>
              </a:lnSpc>
              <a:buClr>
                <a:srgbClr val="069BE0"/>
              </a:buClr>
              <a:buSzPts val="1953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9969"/>
              </a:lnSpc>
              <a:spcBef>
                <a:spcPts val="0"/>
              </a:spcBef>
              <a:spcAft>
                <a:spcPts val="0"/>
              </a:spcAft>
              <a:buClr>
                <a:srgbClr val="069BE0"/>
              </a:buClr>
              <a:buSzPts val="1953"/>
              <a:buFont typeface="Nunito Sans"/>
              <a:buNone/>
            </a:pPr>
            <a:endParaRPr lang="en-US" sz="1953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B0F15C-6FA1-5F08-0C03-561D9B54E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08" y="735576"/>
            <a:ext cx="4114800" cy="43114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DE9B77-DA63-CFD0-0680-8782B393DEF8}"/>
              </a:ext>
            </a:extLst>
          </p:cNvPr>
          <p:cNvSpPr txBox="1"/>
          <p:nvPr/>
        </p:nvSpPr>
        <p:spPr>
          <a:xfrm>
            <a:off x="4883002" y="427799"/>
            <a:ext cx="4029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Nhận</a:t>
            </a:r>
            <a:r>
              <a:rPr lang="en-US" b="1" dirty="0"/>
              <a:t> </a:t>
            </a:r>
            <a:r>
              <a:rPr lang="en-US" b="1" dirty="0" err="1"/>
              <a:t>xét</a:t>
            </a:r>
            <a:r>
              <a:rPr lang="en-US" b="1" dirty="0"/>
              <a:t> </a:t>
            </a:r>
            <a:r>
              <a:rPr lang="en-US" b="1" dirty="0" err="1"/>
              <a:t>trên</a:t>
            </a:r>
            <a:r>
              <a:rPr lang="en-US" b="1" dirty="0"/>
              <a:t>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feature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4EDF45-1A65-2980-8862-E2FC459143B3}"/>
              </a:ext>
            </a:extLst>
          </p:cNvPr>
          <p:cNvSpPr txBox="1"/>
          <p:nvPr/>
        </p:nvSpPr>
        <p:spPr>
          <a:xfrm>
            <a:off x="4883002" y="958861"/>
            <a:ext cx="41148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✅  </a:t>
            </a:r>
            <a:r>
              <a:rPr lang="en-US" sz="1200" dirty="0" err="1"/>
              <a:t>Mô</a:t>
            </a:r>
            <a:r>
              <a:rPr lang="en-US" sz="1200" dirty="0"/>
              <a:t> </a:t>
            </a:r>
            <a:r>
              <a:rPr lang="en-US" sz="1200" dirty="0" err="1"/>
              <a:t>hình</a:t>
            </a:r>
            <a:r>
              <a:rPr lang="en-US" sz="1200" dirty="0"/>
              <a:t> </a:t>
            </a:r>
            <a:r>
              <a:rPr lang="en-US" sz="1200" dirty="0" err="1"/>
              <a:t>phát</a:t>
            </a:r>
            <a:r>
              <a:rPr lang="en-US" sz="1200" dirty="0"/>
              <a:t> </a:t>
            </a:r>
            <a:r>
              <a:rPr lang="en-US" sz="1200" dirty="0" err="1"/>
              <a:t>hiện</a:t>
            </a:r>
            <a:r>
              <a:rPr lang="en-US" sz="1200" dirty="0"/>
              <a:t> </a:t>
            </a:r>
            <a:r>
              <a:rPr lang="en-US" sz="1200" dirty="0" err="1"/>
              <a:t>khá</a:t>
            </a:r>
            <a:r>
              <a:rPr lang="en-US" sz="1200" dirty="0"/>
              <a:t> </a:t>
            </a:r>
            <a:r>
              <a:rPr lang="en-US" sz="1200" dirty="0" err="1"/>
              <a:t>tốt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bất</a:t>
            </a:r>
            <a:r>
              <a:rPr lang="en-US" sz="1200" dirty="0"/>
              <a:t> </a:t>
            </a:r>
            <a:r>
              <a:rPr lang="en-US" sz="1200" dirty="0" err="1"/>
              <a:t>thường</a:t>
            </a:r>
            <a:r>
              <a:rPr lang="en-US" sz="1200" dirty="0"/>
              <a:t> </a:t>
            </a:r>
            <a:r>
              <a:rPr lang="en-US" sz="1200" dirty="0" err="1"/>
              <a:t>trên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feature 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biến</a:t>
            </a:r>
            <a:r>
              <a:rPr lang="en-US" sz="1200" dirty="0"/>
              <a:t> </a:t>
            </a:r>
            <a:r>
              <a:rPr lang="en-US" sz="1200" dirty="0" err="1"/>
              <a:t>động</a:t>
            </a:r>
            <a:r>
              <a:rPr lang="en-US" sz="1200" dirty="0"/>
              <a:t> </a:t>
            </a:r>
            <a:r>
              <a:rPr lang="en-US" sz="1200" dirty="0" err="1"/>
              <a:t>rõ</a:t>
            </a:r>
            <a:r>
              <a:rPr lang="en-US" sz="1200" dirty="0"/>
              <a:t> </a:t>
            </a:r>
            <a:r>
              <a:rPr lang="en-US" sz="1200" dirty="0" err="1"/>
              <a:t>ràng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sz="1200" dirty="0"/>
              <a:t>✅  </a:t>
            </a:r>
            <a:r>
              <a:rPr lang="en-US" sz="1200" dirty="0" err="1"/>
              <a:t>Biểu</a:t>
            </a:r>
            <a:r>
              <a:rPr lang="en-US" sz="1200" dirty="0"/>
              <a:t> </a:t>
            </a:r>
            <a:r>
              <a:rPr lang="en-US" sz="1200" dirty="0" err="1"/>
              <a:t>đồ</a:t>
            </a:r>
            <a:r>
              <a:rPr lang="en-US" sz="1200" dirty="0"/>
              <a:t> prediction vs. target </a:t>
            </a:r>
            <a:r>
              <a:rPr lang="en-US" sz="1200" dirty="0" err="1"/>
              <a:t>cho</a:t>
            </a:r>
            <a:r>
              <a:rPr lang="en-US" sz="1200" dirty="0"/>
              <a:t> </a:t>
            </a:r>
            <a:r>
              <a:rPr lang="en-US" sz="1200" dirty="0" err="1"/>
              <a:t>thấy</a:t>
            </a:r>
            <a:r>
              <a:rPr lang="en-US" sz="1200" dirty="0"/>
              <a:t> </a:t>
            </a:r>
            <a:r>
              <a:rPr lang="en-US" sz="1200" dirty="0" err="1"/>
              <a:t>độ</a:t>
            </a:r>
            <a:r>
              <a:rPr lang="en-US" sz="1200" dirty="0"/>
              <a:t> </a:t>
            </a:r>
            <a:r>
              <a:rPr lang="en-US" sz="1200" dirty="0" err="1"/>
              <a:t>khớp</a:t>
            </a:r>
            <a:r>
              <a:rPr lang="en-US" sz="1200" dirty="0"/>
              <a:t> </a:t>
            </a:r>
            <a:r>
              <a:rPr lang="en-US" sz="1200" dirty="0" err="1"/>
              <a:t>khá</a:t>
            </a:r>
            <a:r>
              <a:rPr lang="en-US" sz="1200" dirty="0"/>
              <a:t> </a:t>
            </a:r>
            <a:r>
              <a:rPr lang="en-US" sz="1200" dirty="0" err="1"/>
              <a:t>cao</a:t>
            </a:r>
            <a:r>
              <a:rPr lang="en-US" sz="1200" dirty="0"/>
              <a:t>, </a:t>
            </a:r>
            <a:r>
              <a:rPr lang="en-US" sz="1200" dirty="0" err="1"/>
              <a:t>đặc</a:t>
            </a:r>
            <a:r>
              <a:rPr lang="en-US" sz="1200" dirty="0"/>
              <a:t> </a:t>
            </a:r>
            <a:r>
              <a:rPr lang="en-US" sz="1200" dirty="0" err="1"/>
              <a:t>biệt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 </a:t>
            </a:r>
            <a:r>
              <a:rPr lang="en-US" sz="1200" dirty="0" err="1"/>
              <a:t>giai</a:t>
            </a:r>
            <a:r>
              <a:rPr lang="en-US" sz="1200" dirty="0"/>
              <a:t> </a:t>
            </a:r>
            <a:r>
              <a:rPr lang="en-US" sz="1200" dirty="0" err="1"/>
              <a:t>đoạn</a:t>
            </a:r>
            <a:r>
              <a:rPr lang="en-US" sz="1200" dirty="0"/>
              <a:t> </a:t>
            </a:r>
            <a:r>
              <a:rPr lang="en-US" sz="1200" dirty="0" err="1"/>
              <a:t>bình</a:t>
            </a:r>
            <a:r>
              <a:rPr lang="en-US" sz="1200" dirty="0"/>
              <a:t> </a:t>
            </a:r>
            <a:r>
              <a:rPr lang="en-US" sz="1200" dirty="0" err="1"/>
              <a:t>thường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r>
              <a:rPr lang="en-US" altLang="en-US" sz="1200" dirty="0">
                <a:solidFill>
                  <a:schemeClr val="tx1"/>
                </a:solidFill>
              </a:rPr>
              <a:t>⚠️ </a:t>
            </a:r>
            <a:r>
              <a:rPr lang="en-US" sz="1200" dirty="0"/>
              <a:t>Tuy </a:t>
            </a:r>
            <a:r>
              <a:rPr lang="en-US" sz="1200" dirty="0" err="1"/>
              <a:t>nhiên</a:t>
            </a:r>
            <a:r>
              <a:rPr lang="en-US" sz="1200" dirty="0"/>
              <a:t>, </a:t>
            </a:r>
            <a:r>
              <a:rPr lang="en-US" sz="1200" dirty="0" err="1"/>
              <a:t>vẫn</a:t>
            </a:r>
            <a:r>
              <a:rPr lang="en-US" sz="1200" dirty="0"/>
              <a:t> </a:t>
            </a:r>
            <a:r>
              <a:rPr lang="en-US" sz="1200" dirty="0" err="1"/>
              <a:t>tồn</a:t>
            </a:r>
            <a:r>
              <a:rPr lang="en-US" sz="1200" dirty="0"/>
              <a:t> </a:t>
            </a:r>
            <a:r>
              <a:rPr lang="en-US" sz="1200" dirty="0" err="1"/>
              <a:t>tại</a:t>
            </a:r>
            <a:r>
              <a:rPr lang="en-US" sz="1200" dirty="0"/>
              <a:t> </a:t>
            </a:r>
            <a:r>
              <a:rPr lang="en-US" sz="1200" dirty="0" err="1"/>
              <a:t>độ</a:t>
            </a:r>
            <a:r>
              <a:rPr lang="en-US" sz="1200" dirty="0"/>
              <a:t> </a:t>
            </a:r>
            <a:r>
              <a:rPr lang="en-US" sz="1200" dirty="0" err="1"/>
              <a:t>trễ</a:t>
            </a:r>
            <a:r>
              <a:rPr lang="en-US" sz="1200" dirty="0"/>
              <a:t> </a:t>
            </a:r>
            <a:r>
              <a:rPr lang="en-US" sz="1200" dirty="0" err="1"/>
              <a:t>và</a:t>
            </a:r>
            <a:r>
              <a:rPr lang="en-US" sz="1200" dirty="0"/>
              <a:t> </a:t>
            </a:r>
            <a:r>
              <a:rPr lang="en-US" sz="1200" dirty="0" err="1"/>
              <a:t>một</a:t>
            </a:r>
            <a:r>
              <a:rPr lang="en-US" sz="1200" dirty="0"/>
              <a:t> </a:t>
            </a:r>
            <a:r>
              <a:rPr lang="en-US" sz="1200" dirty="0" err="1"/>
              <a:t>số</a:t>
            </a:r>
            <a:r>
              <a:rPr lang="en-US" sz="1200" dirty="0"/>
              <a:t> false positive, </a:t>
            </a:r>
            <a:r>
              <a:rPr lang="en-US" sz="1200" dirty="0" err="1"/>
              <a:t>nhất</a:t>
            </a:r>
            <a:r>
              <a:rPr lang="en-US" sz="1200" dirty="0"/>
              <a:t>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với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feature dao </a:t>
            </a:r>
            <a:r>
              <a:rPr lang="en-US" sz="1200" dirty="0" err="1"/>
              <a:t>động</a:t>
            </a:r>
            <a:r>
              <a:rPr lang="en-US" sz="1200" dirty="0"/>
              <a:t> </a:t>
            </a:r>
            <a:r>
              <a:rPr lang="en-US" sz="1200" dirty="0" err="1"/>
              <a:t>nhẹ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23132C-7272-C470-815E-34E932359CF2}"/>
              </a:ext>
            </a:extLst>
          </p:cNvPr>
          <p:cNvSpPr txBox="1"/>
          <p:nvPr/>
        </p:nvSpPr>
        <p:spPr>
          <a:xfrm>
            <a:off x="478465" y="403341"/>
            <a:ext cx="4189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3.1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bất</a:t>
            </a:r>
            <a:r>
              <a:rPr lang="en-US" b="1" dirty="0"/>
              <a:t> </a:t>
            </a:r>
            <a:r>
              <a:rPr lang="en-US" b="1" dirty="0" err="1"/>
              <a:t>thường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532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D55D4FCE-D46D-678F-BDE7-09E4B363E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;p2">
            <a:extLst>
              <a:ext uri="{FF2B5EF4-FFF2-40B4-BE49-F238E27FC236}">
                <a16:creationId xmlns:a16="http://schemas.microsoft.com/office/drawing/2014/main" id="{29FF4B6B-9E06-E3AB-9E7C-A80400FA088C}"/>
              </a:ext>
            </a:extLst>
          </p:cNvPr>
          <p:cNvSpPr/>
          <p:nvPr/>
        </p:nvSpPr>
        <p:spPr>
          <a:xfrm>
            <a:off x="-909341" y="108066"/>
            <a:ext cx="4327797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119969"/>
              </a:lnSpc>
              <a:buClr>
                <a:srgbClr val="069BE0"/>
              </a:buClr>
              <a:buSzPts val="1953"/>
            </a:pPr>
            <a:r>
              <a:rPr lang="en-US" sz="1953" b="1" dirty="0">
                <a:solidFill>
                  <a:srgbClr val="069BE0"/>
                </a:solidFill>
                <a:latin typeface="Nunito Sans"/>
                <a:ea typeface="Nunito Sans"/>
                <a:cs typeface="Nunito Sans"/>
                <a:sym typeface="Nunito Sans"/>
              </a:rPr>
              <a:t>    </a:t>
            </a:r>
          </a:p>
          <a:p>
            <a:pPr algn="ctr">
              <a:lnSpc>
                <a:spcPct val="119969"/>
              </a:lnSpc>
              <a:buClr>
                <a:srgbClr val="069BE0"/>
              </a:buClr>
              <a:buSzPts val="1953"/>
            </a:pPr>
            <a:endParaRPr lang="en-US" sz="1953" b="1" dirty="0">
              <a:solidFill>
                <a:srgbClr val="069BE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algn="ctr">
              <a:lnSpc>
                <a:spcPct val="119969"/>
              </a:lnSpc>
              <a:buClr>
                <a:srgbClr val="069BE0"/>
              </a:buClr>
              <a:buSzPts val="1953"/>
            </a:pPr>
            <a:r>
              <a:rPr lang="en-US" sz="1953" b="1" dirty="0">
                <a:solidFill>
                  <a:srgbClr val="069BE0"/>
                </a:solidFill>
                <a:latin typeface="Nunito Sans"/>
                <a:ea typeface="Nunito Sans"/>
                <a:cs typeface="Nunito Sans"/>
                <a:sym typeface="Nunito Sans"/>
              </a:rPr>
              <a:t>3.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Nunito Sans"/>
                <a:cs typeface="Calibri"/>
                <a:sym typeface="Calibri"/>
              </a:rPr>
              <a:t>Đánh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giá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</a:t>
            </a:r>
          </a:p>
          <a:p>
            <a:pPr algn="ctr">
              <a:lnSpc>
                <a:spcPct val="119969"/>
              </a:lnSpc>
              <a:buClr>
                <a:srgbClr val="069BE0"/>
              </a:buClr>
              <a:buSzPts val="1953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9969"/>
              </a:lnSpc>
              <a:spcBef>
                <a:spcPts val="0"/>
              </a:spcBef>
              <a:spcAft>
                <a:spcPts val="0"/>
              </a:spcAft>
              <a:buClr>
                <a:srgbClr val="069BE0"/>
              </a:buClr>
              <a:buSzPts val="1953"/>
              <a:buFont typeface="Nunito Sans"/>
              <a:buNone/>
            </a:pPr>
            <a:endParaRPr lang="en-US" sz="1953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0B9E95-17A1-D252-8EB6-E65D778EB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26" y="946426"/>
            <a:ext cx="5897558" cy="25624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E045D7-5193-CF17-7FFC-B2C2E12C0770}"/>
              </a:ext>
            </a:extLst>
          </p:cNvPr>
          <p:cNvSpPr txBox="1"/>
          <p:nvPr/>
        </p:nvSpPr>
        <p:spPr>
          <a:xfrm>
            <a:off x="563526" y="520995"/>
            <a:ext cx="260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3.2 Train loss, Vail loss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34A998-668A-20E7-3266-4BA2823C9DD3}"/>
              </a:ext>
            </a:extLst>
          </p:cNvPr>
          <p:cNvSpPr txBox="1"/>
          <p:nvPr/>
        </p:nvSpPr>
        <p:spPr>
          <a:xfrm>
            <a:off x="388088" y="3682626"/>
            <a:ext cx="8192386" cy="975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vi-VN" sz="1300" b="1" dirty="0"/>
              <a:t>Nhận xét biểu đồ Train Loss theo Epoch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300" b="1" dirty="0"/>
              <a:t>Loss giảm dần đều</a:t>
            </a:r>
            <a:r>
              <a:rPr lang="vi-VN" sz="1300" dirty="0"/>
              <a:t>: Đường cong train_loss có xu hướng giảm liên tục từ khoảng </a:t>
            </a:r>
            <a:r>
              <a:rPr lang="vi-VN" sz="1300" b="1" dirty="0"/>
              <a:t>0.0484 → 0.0471</a:t>
            </a:r>
            <a:r>
              <a:rPr lang="vi-VN" sz="1300" dirty="0"/>
              <a:t>, cho thấy quá trình huấn luyện ổn định, không bị overfitting hoặc dao động lớn</a:t>
            </a:r>
            <a:r>
              <a:rPr lang="vi-V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1184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E1750143-AFD2-676D-5FFA-7B9190C6B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;p2">
            <a:extLst>
              <a:ext uri="{FF2B5EF4-FFF2-40B4-BE49-F238E27FC236}">
                <a16:creationId xmlns:a16="http://schemas.microsoft.com/office/drawing/2014/main" id="{D761CFAD-02A1-7819-01B2-7A6C1CAEBF3D}"/>
              </a:ext>
            </a:extLst>
          </p:cNvPr>
          <p:cNvSpPr/>
          <p:nvPr/>
        </p:nvSpPr>
        <p:spPr>
          <a:xfrm>
            <a:off x="-909341" y="108066"/>
            <a:ext cx="4327797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119969"/>
              </a:lnSpc>
              <a:buClr>
                <a:srgbClr val="069BE0"/>
              </a:buClr>
              <a:buSzPts val="1953"/>
            </a:pPr>
            <a:r>
              <a:rPr lang="en-US" sz="1953" b="1" dirty="0">
                <a:solidFill>
                  <a:srgbClr val="069BE0"/>
                </a:solidFill>
                <a:latin typeface="Nunito Sans"/>
                <a:ea typeface="Nunito Sans"/>
                <a:cs typeface="Nunito Sans"/>
                <a:sym typeface="Nunito Sans"/>
              </a:rPr>
              <a:t>    </a:t>
            </a:r>
          </a:p>
          <a:p>
            <a:pPr algn="ctr">
              <a:lnSpc>
                <a:spcPct val="119969"/>
              </a:lnSpc>
              <a:buClr>
                <a:srgbClr val="069BE0"/>
              </a:buClr>
              <a:buSzPts val="1953"/>
            </a:pPr>
            <a:endParaRPr lang="en-US" sz="1953" b="1" dirty="0">
              <a:solidFill>
                <a:srgbClr val="069BE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algn="ctr">
              <a:lnSpc>
                <a:spcPct val="119969"/>
              </a:lnSpc>
              <a:buClr>
                <a:srgbClr val="069BE0"/>
              </a:buClr>
              <a:buSzPts val="1953"/>
            </a:pPr>
            <a:r>
              <a:rPr lang="en-US" sz="1953" b="1" dirty="0">
                <a:solidFill>
                  <a:srgbClr val="069BE0"/>
                </a:solidFill>
                <a:latin typeface="Nunito Sans"/>
                <a:ea typeface="Nunito Sans"/>
                <a:cs typeface="Nunito Sans"/>
                <a:sym typeface="Nunito Sans"/>
              </a:rPr>
              <a:t>3.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Nunito Sans"/>
                <a:cs typeface="Calibri"/>
                <a:sym typeface="Calibri"/>
              </a:rPr>
              <a:t>Đánh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giá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Model</a:t>
            </a:r>
          </a:p>
          <a:p>
            <a:pPr algn="ctr">
              <a:lnSpc>
                <a:spcPct val="119969"/>
              </a:lnSpc>
              <a:buClr>
                <a:srgbClr val="069BE0"/>
              </a:buClr>
              <a:buSzPts val="1953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19969"/>
              </a:lnSpc>
              <a:spcBef>
                <a:spcPts val="0"/>
              </a:spcBef>
              <a:spcAft>
                <a:spcPts val="0"/>
              </a:spcAft>
              <a:buClr>
                <a:srgbClr val="069BE0"/>
              </a:buClr>
              <a:buSzPts val="1953"/>
              <a:buFont typeface="Nunito Sans"/>
              <a:buNone/>
            </a:pPr>
            <a:endParaRPr lang="en-US" sz="1953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1EFACD-1EF7-DBA8-C04C-73C80E7EBCA3}"/>
              </a:ext>
            </a:extLst>
          </p:cNvPr>
          <p:cNvSpPr txBox="1"/>
          <p:nvPr/>
        </p:nvSpPr>
        <p:spPr>
          <a:xfrm>
            <a:off x="563526" y="520995"/>
            <a:ext cx="260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3.2 Train loss, Vail loss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14A84-9577-FB88-5B7F-20F558723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72" y="828772"/>
            <a:ext cx="6515443" cy="2882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181D32-28EB-44DC-6CCA-FC201DDAAA45}"/>
              </a:ext>
            </a:extLst>
          </p:cNvPr>
          <p:cNvSpPr txBox="1"/>
          <p:nvPr/>
        </p:nvSpPr>
        <p:spPr>
          <a:xfrm>
            <a:off x="839972" y="3764803"/>
            <a:ext cx="7884042" cy="1255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vi-VN" sz="1300" b="1" dirty="0"/>
              <a:t>Nhận xét biểu đồ Validation Loss (val_loss)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300" b="1" dirty="0"/>
              <a:t>Dao động mạnh</a:t>
            </a:r>
            <a:r>
              <a:rPr lang="vi-VN" sz="1300" dirty="0"/>
              <a:t>: Biểu đồ val_loss dao động lên xuống khá lớn, không mượt mà như train_loss.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300" b="1" dirty="0"/>
              <a:t>Xu hướng tổng thể vẫn giảm</a:t>
            </a:r>
            <a:r>
              <a:rPr lang="vi-VN" sz="1300" dirty="0"/>
              <a:t>: Dù biến động, nhưng giá trị cuối vẫn giảm từ ~0.045 về ~0.0433 → cho thấy </a:t>
            </a:r>
            <a:r>
              <a:rPr lang="vi-VN" sz="1300" b="1" dirty="0"/>
              <a:t>mô hình có cải thiện trên tập validation</a:t>
            </a:r>
            <a:r>
              <a:rPr lang="vi-VN" sz="13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4734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2377</TotalTime>
  <Words>775</Words>
  <Application>Microsoft Office PowerPoint</Application>
  <PresentationFormat>On-screen Show (16:9)</PresentationFormat>
  <Paragraphs>76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Nunito Sans</vt:lpstr>
      <vt:lpstr>Symbol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PptxGenJS</dc:creator>
  <cp:lastModifiedBy>Quynh Nguyen Thi (TNTECH-GPDVKH GP&amp;PTDL)</cp:lastModifiedBy>
  <cp:revision>12</cp:revision>
  <dcterms:created xsi:type="dcterms:W3CDTF">2025-07-01T09:01:58Z</dcterms:created>
  <dcterms:modified xsi:type="dcterms:W3CDTF">2025-07-19T14:34:26Z</dcterms:modified>
</cp:coreProperties>
</file>