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75C"/>
    <a:srgbClr val="C2E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F03E-E48D-4EEC-8665-BE8B68B2E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EC8898-98DB-473F-B326-FB3F6BD64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A5F9E-13D5-48CF-970D-9A05AB5FFFE5}"/>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5" name="Footer Placeholder 4">
            <a:extLst>
              <a:ext uri="{FF2B5EF4-FFF2-40B4-BE49-F238E27FC236}">
                <a16:creationId xmlns:a16="http://schemas.microsoft.com/office/drawing/2014/main" id="{D919EFC9-1CCB-4F79-BDC1-422C91FBB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9CC6-B66B-45C6-8FEE-1F61FFBEF564}"/>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94358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9E78-E565-45DF-B76A-73FB20C8F6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6E8008-1312-4A06-9DF8-FBAEF0029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064FA-05E9-4724-8715-0DBFDB244286}"/>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5" name="Footer Placeholder 4">
            <a:extLst>
              <a:ext uri="{FF2B5EF4-FFF2-40B4-BE49-F238E27FC236}">
                <a16:creationId xmlns:a16="http://schemas.microsoft.com/office/drawing/2014/main" id="{2D4A83A7-48AA-4111-ADCB-A68194283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DF17B-3512-4C4F-8F40-5C9D8F000B1C}"/>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216731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65CBC-347F-4791-9396-182DD7445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0E532C-E8A4-4A35-8106-CD699E98E3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0F05A-CE18-4A0E-84CE-B2733730AB3C}"/>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5" name="Footer Placeholder 4">
            <a:extLst>
              <a:ext uri="{FF2B5EF4-FFF2-40B4-BE49-F238E27FC236}">
                <a16:creationId xmlns:a16="http://schemas.microsoft.com/office/drawing/2014/main" id="{A29168B1-643F-4C8C-95B0-7D1F28405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22ADB-DBF0-4342-B891-AE4064884A87}"/>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243286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57D4-8E09-4806-8A3A-B97A0CFA3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1F803-0A36-4B54-87DF-5BBD0C7B94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2423E-59F9-4098-80B0-D67B5E6D0724}"/>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5" name="Footer Placeholder 4">
            <a:extLst>
              <a:ext uri="{FF2B5EF4-FFF2-40B4-BE49-F238E27FC236}">
                <a16:creationId xmlns:a16="http://schemas.microsoft.com/office/drawing/2014/main" id="{C6CA05E0-D159-458F-88A6-687A82F2B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169D1-479C-48A7-9302-7083D2BB026A}"/>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145020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60AD-447C-4CB7-BABB-740AE913FE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9825B-F138-485A-B1F2-A11BF737C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77E84E-0140-430A-A34B-A08B162C7BD4}"/>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5" name="Footer Placeholder 4">
            <a:extLst>
              <a:ext uri="{FF2B5EF4-FFF2-40B4-BE49-F238E27FC236}">
                <a16:creationId xmlns:a16="http://schemas.microsoft.com/office/drawing/2014/main" id="{7208568E-BE5D-49ED-AE4E-BBA5800BE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A3E2B-EE5D-4440-ADD1-4854595FB6AC}"/>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384659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5373-B2CB-4689-876B-6E067C0FA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9A087-686A-48C4-BEB0-71458E764D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22C8A-CA81-4531-AF0F-8E7F26A32F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49A7B-B486-4EE5-A76E-823796FB11F1}"/>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6" name="Footer Placeholder 5">
            <a:extLst>
              <a:ext uri="{FF2B5EF4-FFF2-40B4-BE49-F238E27FC236}">
                <a16:creationId xmlns:a16="http://schemas.microsoft.com/office/drawing/2014/main" id="{F89B0451-2356-48BF-8079-EABB3D6B5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DE626-ACF5-450D-B21A-07E6D683AF0D}"/>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290519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004C-7E94-404B-90FD-8B1440B4BB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9ACCB-80A2-4E55-8F74-BA4454F99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BEECD0-2F77-4284-B015-1EE95B6867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90531-F261-4036-B4AB-36CC2752D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28B2DB-7A5C-417D-BF8E-220336A576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3C3DA6-6CE2-4DD0-B520-94687834E001}"/>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8" name="Footer Placeholder 7">
            <a:extLst>
              <a:ext uri="{FF2B5EF4-FFF2-40B4-BE49-F238E27FC236}">
                <a16:creationId xmlns:a16="http://schemas.microsoft.com/office/drawing/2014/main" id="{44CF1DF3-12DD-41A3-8162-C984BC6AF5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F9B0F-E25A-496E-9416-998AA8F74975}"/>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79868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D580-F59E-4060-9EC9-C8B019CE4B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070B3-2175-4473-A150-25CC400C5472}"/>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4" name="Footer Placeholder 3">
            <a:extLst>
              <a:ext uri="{FF2B5EF4-FFF2-40B4-BE49-F238E27FC236}">
                <a16:creationId xmlns:a16="http://schemas.microsoft.com/office/drawing/2014/main" id="{469093D7-DC9D-4963-BBEB-14A74151D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756ED6-F78D-476A-8EAF-E9EF2AB963DD}"/>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245536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61E7B-4667-45E9-999E-70F08D4CC0DF}"/>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3" name="Footer Placeholder 2">
            <a:extLst>
              <a:ext uri="{FF2B5EF4-FFF2-40B4-BE49-F238E27FC236}">
                <a16:creationId xmlns:a16="http://schemas.microsoft.com/office/drawing/2014/main" id="{6077C17E-98DE-4399-A9BF-3287A99C2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56EA47-D14B-494E-8D9E-8E1F7E84EFE7}"/>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412864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0B37-B08D-441F-9014-10AC379C0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A7F87B-2786-428F-B855-7388B61AE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54CC2B-AF7B-4876-AF89-B1C7CD67F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B60DF9-4EC7-4E7E-8F63-960FDBF7E7FC}"/>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6" name="Footer Placeholder 5">
            <a:extLst>
              <a:ext uri="{FF2B5EF4-FFF2-40B4-BE49-F238E27FC236}">
                <a16:creationId xmlns:a16="http://schemas.microsoft.com/office/drawing/2014/main" id="{07243194-3FFC-466C-9BC6-DDDCFABA8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7A213-DF3E-45F8-88EF-0E6A822B5435}"/>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24105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A04-7EBF-4A27-898A-9BBDE8CF5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FE68D5-10A1-4541-A431-A6DFE7109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A9567-6C5F-4C40-A35C-D8E835CF7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D5A7C6-2E87-47F3-830A-0920E529F497}"/>
              </a:ext>
            </a:extLst>
          </p:cNvPr>
          <p:cNvSpPr>
            <a:spLocks noGrp="1"/>
          </p:cNvSpPr>
          <p:nvPr>
            <p:ph type="dt" sz="half" idx="10"/>
          </p:nvPr>
        </p:nvSpPr>
        <p:spPr/>
        <p:txBody>
          <a:bodyPr/>
          <a:lstStyle/>
          <a:p>
            <a:fld id="{93F2B83A-8DBC-4138-8F8E-346F2B186E55}" type="datetimeFigureOut">
              <a:rPr lang="en-US" smtClean="0"/>
              <a:t>3/29/2024</a:t>
            </a:fld>
            <a:endParaRPr lang="en-US"/>
          </a:p>
        </p:txBody>
      </p:sp>
      <p:sp>
        <p:nvSpPr>
          <p:cNvPr id="6" name="Footer Placeholder 5">
            <a:extLst>
              <a:ext uri="{FF2B5EF4-FFF2-40B4-BE49-F238E27FC236}">
                <a16:creationId xmlns:a16="http://schemas.microsoft.com/office/drawing/2014/main" id="{7433D4FD-367F-4CF3-9921-D64E4984C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83D27-D7CE-466D-AAC8-574FEA423DB0}"/>
              </a:ext>
            </a:extLst>
          </p:cNvPr>
          <p:cNvSpPr>
            <a:spLocks noGrp="1"/>
          </p:cNvSpPr>
          <p:nvPr>
            <p:ph type="sldNum" sz="quarter" idx="12"/>
          </p:nvPr>
        </p:nvSpPr>
        <p:spPr/>
        <p:txBody>
          <a:bodyPr/>
          <a:lstStyle/>
          <a:p>
            <a:fld id="{66A11C87-AD98-400C-9F73-88EAB5A02740}" type="slidenum">
              <a:rPr lang="en-US" smtClean="0"/>
              <a:t>‹#›</a:t>
            </a:fld>
            <a:endParaRPr lang="en-US"/>
          </a:p>
        </p:txBody>
      </p:sp>
    </p:spTree>
    <p:extLst>
      <p:ext uri="{BB962C8B-B14F-4D97-AF65-F5344CB8AC3E}">
        <p14:creationId xmlns:p14="http://schemas.microsoft.com/office/powerpoint/2010/main" val="350340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A99C7-17B3-435F-88CB-6722107E5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EB45F0-3320-4E48-A4B8-CE1026EF0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09507-13CD-47C6-B3E4-D7AF36538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2B83A-8DBC-4138-8F8E-346F2B186E55}" type="datetimeFigureOut">
              <a:rPr lang="en-US" smtClean="0"/>
              <a:t>3/29/2024</a:t>
            </a:fld>
            <a:endParaRPr lang="en-US"/>
          </a:p>
        </p:txBody>
      </p:sp>
      <p:sp>
        <p:nvSpPr>
          <p:cNvPr id="5" name="Footer Placeholder 4">
            <a:extLst>
              <a:ext uri="{FF2B5EF4-FFF2-40B4-BE49-F238E27FC236}">
                <a16:creationId xmlns:a16="http://schemas.microsoft.com/office/drawing/2014/main" id="{16B5FE77-CB00-4F2E-A392-E8F9A2EE0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840AD-529A-4BE2-BC49-21AD5F4E0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11C87-AD98-400C-9F73-88EAB5A02740}" type="slidenum">
              <a:rPr lang="en-US" smtClean="0"/>
              <a:t>‹#›</a:t>
            </a:fld>
            <a:endParaRPr lang="en-US"/>
          </a:p>
        </p:txBody>
      </p:sp>
    </p:spTree>
    <p:extLst>
      <p:ext uri="{BB962C8B-B14F-4D97-AF65-F5344CB8AC3E}">
        <p14:creationId xmlns:p14="http://schemas.microsoft.com/office/powerpoint/2010/main" val="336079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9529" y="2536722"/>
            <a:ext cx="10552471" cy="646331"/>
          </a:xfrm>
          <a:prstGeom prst="rect">
            <a:avLst/>
          </a:prstGeom>
          <a:noFill/>
        </p:spPr>
        <p:txBody>
          <a:bodyPr wrap="square" rtlCol="0">
            <a:spAutoFit/>
          </a:bodyPr>
          <a:lstStyle/>
          <a:p>
            <a:r>
              <a:rPr lang="vi-VN" sz="3600" b="1" dirty="0" smtClean="0">
                <a:solidFill>
                  <a:srgbClr val="02575C"/>
                </a:solidFill>
                <a:latin typeface="+mj-lt"/>
              </a:rPr>
              <a:t>Tiềm </a:t>
            </a:r>
            <a:r>
              <a:rPr lang="vi-VN" sz="3600" b="1" dirty="0">
                <a:solidFill>
                  <a:srgbClr val="02575C"/>
                </a:solidFill>
                <a:latin typeface="+mj-lt"/>
              </a:rPr>
              <a:t>Năng Khách Hàng và Chiến Lược Tiếp </a:t>
            </a:r>
            <a:r>
              <a:rPr lang="vi-VN" sz="3600" b="1" dirty="0" smtClean="0">
                <a:solidFill>
                  <a:srgbClr val="02575C"/>
                </a:solidFill>
                <a:latin typeface="+mj-lt"/>
              </a:rPr>
              <a:t>Thị</a:t>
            </a:r>
          </a:p>
        </p:txBody>
      </p:sp>
      <p:sp>
        <p:nvSpPr>
          <p:cNvPr id="3" name="TextBox 2"/>
          <p:cNvSpPr txBox="1"/>
          <p:nvPr/>
        </p:nvSpPr>
        <p:spPr>
          <a:xfrm>
            <a:off x="1946787" y="3864079"/>
            <a:ext cx="9129252" cy="646331"/>
          </a:xfrm>
          <a:prstGeom prst="rect">
            <a:avLst/>
          </a:prstGeom>
          <a:noFill/>
        </p:spPr>
        <p:txBody>
          <a:bodyPr wrap="square" rtlCol="0">
            <a:spAutoFit/>
          </a:bodyPr>
          <a:lstStyle/>
          <a:p>
            <a:pPr algn="ctr"/>
            <a:r>
              <a:rPr lang="vi-VN" i="1" dirty="0" smtClean="0">
                <a:latin typeface="+mj-lt"/>
              </a:rPr>
              <a:t>Báo cáo được dùng cho bộ phận Marketing </a:t>
            </a:r>
            <a:r>
              <a:rPr lang="vi-VN" i="1" dirty="0">
                <a:latin typeface="+mj-lt"/>
              </a:rPr>
              <a:t>xác định và định hình các chiến lược tiếp thị đối với khách hàng tiềm năng.</a:t>
            </a:r>
            <a:endParaRPr lang="en-US" i="1" dirty="0">
              <a:latin typeface="+mj-lt"/>
            </a:endParaRPr>
          </a:p>
        </p:txBody>
      </p:sp>
    </p:spTree>
    <p:extLst>
      <p:ext uri="{BB962C8B-B14F-4D97-AF65-F5344CB8AC3E}">
        <p14:creationId xmlns:p14="http://schemas.microsoft.com/office/powerpoint/2010/main" val="382556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232" y="524256"/>
            <a:ext cx="1877568" cy="461665"/>
          </a:xfrm>
          <a:prstGeom prst="rect">
            <a:avLst/>
          </a:prstGeom>
          <a:noFill/>
        </p:spPr>
        <p:txBody>
          <a:bodyPr wrap="square" rtlCol="0">
            <a:spAutoFit/>
          </a:bodyPr>
          <a:lstStyle/>
          <a:p>
            <a:r>
              <a:rPr lang="vi-VN" sz="2400" b="1" dirty="0" smtClean="0">
                <a:latin typeface="Times New Roman" panose="02020603050405020304" pitchFamily="18" charset="0"/>
                <a:cs typeface="Times New Roman" panose="02020603050405020304" pitchFamily="18" charset="0"/>
              </a:rPr>
              <a:t>Kết luận </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26592" y="1430036"/>
            <a:ext cx="10387584" cy="4524315"/>
          </a:xfrm>
          <a:prstGeom prst="rect">
            <a:avLst/>
          </a:prstGeom>
        </p:spPr>
        <p:txBody>
          <a:bodyPr wrap="square">
            <a:spAutoFit/>
          </a:bodyPr>
          <a:lstStyle/>
          <a:p>
            <a:pPr>
              <a:buFont typeface="+mj-lt"/>
              <a:buAutoNum type="arabicPeriod"/>
            </a:pPr>
            <a:r>
              <a:rPr lang="vi-VN" sz="1600" b="1" dirty="0">
                <a:solidFill>
                  <a:srgbClr val="0D0D0D"/>
                </a:solidFill>
                <a:latin typeface="+mj-lt"/>
              </a:rPr>
              <a:t>Độ tuổi:</a:t>
            </a:r>
            <a:endParaRPr lang="vi-VN" sz="1600" dirty="0">
              <a:solidFill>
                <a:srgbClr val="0D0D0D"/>
              </a:solidFill>
              <a:latin typeface="+mj-lt"/>
            </a:endParaRPr>
          </a:p>
          <a:p>
            <a:pPr marL="742950" lvl="1" indent="-285750">
              <a:buFont typeface="Wingdings" panose="05000000000000000000" pitchFamily="2" charset="2"/>
              <a:buChar char="ü"/>
            </a:pPr>
            <a:r>
              <a:rPr lang="vi-VN" sz="1600" dirty="0">
                <a:solidFill>
                  <a:srgbClr val="0D0D0D"/>
                </a:solidFill>
                <a:latin typeface="+mj-lt"/>
              </a:rPr>
              <a:t>Có thể thấy xu hướng nhất định trong việc mua bảo hiểm xe dựa trên độ tuổi. Các nhóm độ tuổi khác nhau có thể có những nhu cầu và ưu tiên khác nhau về bảo hiểm, với những nhóm độ tuổi </a:t>
            </a:r>
            <a:r>
              <a:rPr lang="vi-VN" sz="1600" dirty="0" smtClean="0">
                <a:solidFill>
                  <a:srgbClr val="0D0D0D"/>
                </a:solidFill>
                <a:latin typeface="+mj-lt"/>
              </a:rPr>
              <a:t>trẻ 31- 40 có </a:t>
            </a:r>
            <a:r>
              <a:rPr lang="vi-VN" sz="1600" dirty="0">
                <a:solidFill>
                  <a:srgbClr val="0D0D0D"/>
                </a:solidFill>
                <a:latin typeface="+mj-lt"/>
              </a:rPr>
              <a:t>thể có nhu cầu mua bảo hiểm xe cao hơn để bảo vệ tài sản của họ trong khi những nhóm độ tuổi cao hơn có thể coi đây là một ưu tiên ít quan trọng hơn.</a:t>
            </a:r>
          </a:p>
          <a:p>
            <a:pPr>
              <a:buFont typeface="+mj-lt"/>
              <a:buAutoNum type="arabicPeriod"/>
            </a:pPr>
            <a:r>
              <a:rPr lang="vi-VN" sz="1600" b="1" dirty="0">
                <a:solidFill>
                  <a:srgbClr val="0D0D0D"/>
                </a:solidFill>
                <a:latin typeface="+mj-lt"/>
              </a:rPr>
              <a:t>Nghề nghiệp:</a:t>
            </a:r>
            <a:endParaRPr lang="vi-VN" sz="1600" dirty="0">
              <a:solidFill>
                <a:srgbClr val="0D0D0D"/>
              </a:solidFill>
              <a:latin typeface="+mj-lt"/>
            </a:endParaRPr>
          </a:p>
          <a:p>
            <a:pPr marL="742950" lvl="1" indent="-285750">
              <a:buFont typeface="Wingdings" panose="05000000000000000000" pitchFamily="2" charset="2"/>
              <a:buChar char="ü"/>
            </a:pPr>
            <a:r>
              <a:rPr lang="vi-VN" sz="1600" dirty="0">
                <a:solidFill>
                  <a:srgbClr val="0D0D0D"/>
                </a:solidFill>
                <a:latin typeface="+mj-lt"/>
              </a:rPr>
              <a:t>Nghề nghiệp của khách hàng cũng có thể ảnh hưởng đến quyết định mua bảo hiểm xe. Các nhóm nghề nghiệp có thể có mức độ rủi ro khác </a:t>
            </a:r>
            <a:r>
              <a:rPr lang="vi-VN" sz="1600" dirty="0" smtClean="0">
                <a:solidFill>
                  <a:srgbClr val="0D0D0D"/>
                </a:solidFill>
                <a:latin typeface="+mj-lt"/>
              </a:rPr>
              <a:t>nhau </a:t>
            </a:r>
            <a:r>
              <a:rPr lang="vi-VN" sz="1600" dirty="0">
                <a:solidFill>
                  <a:srgbClr val="0D0D0D"/>
                </a:solidFill>
                <a:latin typeface="+mj-lt"/>
              </a:rPr>
              <a:t>liên quan đến việc sử dụng xe </a:t>
            </a:r>
            <a:r>
              <a:rPr lang="vi-VN" sz="1600" dirty="0" smtClean="0">
                <a:solidFill>
                  <a:srgbClr val="0D0D0D"/>
                </a:solidFill>
                <a:latin typeface="+mj-lt"/>
              </a:rPr>
              <a:t>hơi và nhóm có thu nhập cao có </a:t>
            </a:r>
            <a:r>
              <a:rPr lang="vi-VN" sz="1600" dirty="0">
                <a:solidFill>
                  <a:srgbClr val="0D0D0D"/>
                </a:solidFill>
                <a:latin typeface="+mj-lt"/>
              </a:rPr>
              <a:t>xu hướng mua bảo hiểm xe nhiều </a:t>
            </a:r>
            <a:r>
              <a:rPr lang="vi-VN" sz="1600" dirty="0" smtClean="0">
                <a:solidFill>
                  <a:srgbClr val="0D0D0D"/>
                </a:solidFill>
                <a:latin typeface="+mj-lt"/>
              </a:rPr>
              <a:t>hơn như quản lý, kĩ thuật viên, nhân viên hàng chính</a:t>
            </a:r>
            <a:endParaRPr lang="vi-VN" sz="1600" dirty="0">
              <a:solidFill>
                <a:srgbClr val="0D0D0D"/>
              </a:solidFill>
              <a:latin typeface="+mj-lt"/>
            </a:endParaRPr>
          </a:p>
          <a:p>
            <a:pPr>
              <a:buFont typeface="+mj-lt"/>
              <a:buAutoNum type="arabicPeriod"/>
            </a:pPr>
            <a:r>
              <a:rPr lang="vi-VN" sz="1600" b="1" dirty="0">
                <a:solidFill>
                  <a:srgbClr val="0D0D0D"/>
                </a:solidFill>
                <a:latin typeface="+mj-lt"/>
              </a:rPr>
              <a:t>Tình trạng hôn nhân:</a:t>
            </a:r>
            <a:endParaRPr lang="vi-VN" sz="1600" dirty="0">
              <a:solidFill>
                <a:srgbClr val="0D0D0D"/>
              </a:solidFill>
              <a:latin typeface="+mj-lt"/>
            </a:endParaRPr>
          </a:p>
          <a:p>
            <a:pPr marL="742950" lvl="1" indent="-285750">
              <a:buFont typeface="Wingdings" panose="05000000000000000000" pitchFamily="2" charset="2"/>
              <a:buChar char="ü"/>
            </a:pPr>
            <a:r>
              <a:rPr lang="vi-VN" sz="1600" dirty="0">
                <a:solidFill>
                  <a:srgbClr val="0D0D0D"/>
                </a:solidFill>
                <a:latin typeface="+mj-lt"/>
              </a:rPr>
              <a:t>Tình trạng hôn nhân cũng có thể đóng vai trò trong quyết định mua bảo hiểm xe. Có thể có sự khác biệt giữa các nhóm đã kết hôn, độc thân hoặc ly dị </a:t>
            </a:r>
            <a:r>
              <a:rPr lang="vi-VN" sz="1600" dirty="0" smtClean="0">
                <a:solidFill>
                  <a:srgbClr val="0D0D0D"/>
                </a:solidFill>
                <a:latin typeface="+mj-lt"/>
              </a:rPr>
              <a:t>về cách tiếp cận và quan điểm về bảo hiểm. Nhóm khách hành đã kết hôn thường có nhu cầu mua bảo hiểm xe cao hơn những nhóm khác do nhu cầu và trách nghiệm bảo vện tài sản cá nhân</a:t>
            </a:r>
          </a:p>
          <a:p>
            <a:pPr>
              <a:buFont typeface="+mj-lt"/>
              <a:buAutoNum type="arabicPeriod"/>
            </a:pPr>
            <a:r>
              <a:rPr lang="vi-VN" sz="1600" b="1" dirty="0" smtClean="0">
                <a:solidFill>
                  <a:srgbClr val="0D0D0D"/>
                </a:solidFill>
                <a:latin typeface="+mj-lt"/>
              </a:rPr>
              <a:t>Tình trạng tài chính:</a:t>
            </a:r>
            <a:endParaRPr lang="vi-VN" sz="1600" dirty="0" smtClean="0">
              <a:solidFill>
                <a:srgbClr val="0D0D0D"/>
              </a:solidFill>
              <a:latin typeface="+mj-lt"/>
            </a:endParaRPr>
          </a:p>
          <a:p>
            <a:pPr marL="742950" lvl="1" indent="-285750">
              <a:buFont typeface="Wingdings" panose="05000000000000000000" pitchFamily="2" charset="2"/>
              <a:buChar char="ü"/>
            </a:pPr>
            <a:r>
              <a:rPr lang="vi-VN" sz="1600" dirty="0" smtClean="0">
                <a:solidFill>
                  <a:srgbClr val="0D0D0D"/>
                </a:solidFill>
                <a:latin typeface="+mj-lt"/>
              </a:rPr>
              <a:t>Tình </a:t>
            </a:r>
            <a:r>
              <a:rPr lang="vi-VN" sz="1600" dirty="0">
                <a:solidFill>
                  <a:srgbClr val="0D0D0D"/>
                </a:solidFill>
                <a:latin typeface="+mj-lt"/>
              </a:rPr>
              <a:t>trạng tài chính của khách hàng cũng là một yếu tố quan trọng. Các khách hàng có thu nhập cao </a:t>
            </a:r>
            <a:r>
              <a:rPr lang="vi-VN" sz="1600" dirty="0" smtClean="0">
                <a:solidFill>
                  <a:srgbClr val="0D0D0D"/>
                </a:solidFill>
                <a:latin typeface="+mj-lt"/>
              </a:rPr>
              <a:t>hơn, không có các khoản vay về nhà và xe, không có các khoản nợ xấu </a:t>
            </a:r>
            <a:r>
              <a:rPr lang="vi-VN" sz="1600" dirty="0">
                <a:solidFill>
                  <a:srgbClr val="0D0D0D"/>
                </a:solidFill>
                <a:latin typeface="+mj-lt"/>
              </a:rPr>
              <a:t>có thể có khả năng chi trả cho bảo hiểm xe cao hơn và do đó có xu hướng mua bảo hiểm xe nhiều hơn so với những người thu nhập thấp </a:t>
            </a:r>
            <a:r>
              <a:rPr lang="vi-VN" sz="1600" dirty="0" smtClean="0">
                <a:solidFill>
                  <a:srgbClr val="0D0D0D"/>
                </a:solidFill>
                <a:latin typeface="+mj-lt"/>
              </a:rPr>
              <a:t>và có các khoản nợ về nhà xe, và nợ xấu</a:t>
            </a:r>
            <a:endParaRPr lang="vi-VN" sz="1600" b="0" i="0" dirty="0">
              <a:solidFill>
                <a:srgbClr val="0D0D0D"/>
              </a:solidFill>
              <a:effectLst/>
              <a:latin typeface="+mj-lt"/>
            </a:endParaRPr>
          </a:p>
        </p:txBody>
      </p:sp>
      <p:sp>
        <p:nvSpPr>
          <p:cNvPr id="5" name="Right Arrow 4"/>
          <p:cNvSpPr/>
          <p:nvPr/>
        </p:nvSpPr>
        <p:spPr>
          <a:xfrm>
            <a:off x="627888" y="590496"/>
            <a:ext cx="597408" cy="329184"/>
          </a:xfrm>
          <a:prstGeom prst="rightArrow">
            <a:avLst/>
          </a:prstGeom>
          <a:solidFill>
            <a:srgbClr val="F1D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67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149" y="547410"/>
            <a:ext cx="9925664" cy="6186309"/>
          </a:xfrm>
          <a:prstGeom prst="rect">
            <a:avLst/>
          </a:prstGeom>
        </p:spPr>
        <p:txBody>
          <a:bodyPr wrap="square">
            <a:spAutoFit/>
          </a:bodyPr>
          <a:lstStyle/>
          <a:p>
            <a:r>
              <a:rPr lang="en-US" sz="2800" b="1" dirty="0">
                <a:solidFill>
                  <a:srgbClr val="02575C"/>
                </a:solidFill>
                <a:latin typeface="Times New Roman" panose="02020603050405020304" pitchFamily="18" charset="0"/>
                <a:cs typeface="Times New Roman" panose="02020603050405020304" pitchFamily="18" charset="0"/>
              </a:rPr>
              <a:t>Report </a:t>
            </a:r>
            <a:r>
              <a:rPr lang="en-US" sz="2800" b="1" dirty="0" smtClean="0">
                <a:solidFill>
                  <a:srgbClr val="02575C"/>
                </a:solidFill>
                <a:latin typeface="Times New Roman" panose="02020603050405020304" pitchFamily="18" charset="0"/>
                <a:cs typeface="Times New Roman" panose="02020603050405020304" pitchFamily="18" charset="0"/>
              </a:rPr>
              <a:t>Task</a:t>
            </a:r>
            <a:endParaRPr lang="vi-VN" sz="2800" b="1" dirty="0" smtClean="0">
              <a:solidFill>
                <a:srgbClr val="02575C"/>
              </a:solidFill>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nhiêu</a:t>
            </a:r>
            <a:r>
              <a:rPr lang="en-US" dirty="0">
                <a:latin typeface="Times New Roman" panose="02020603050405020304" pitchFamily="18" charset="0"/>
                <a:cs typeface="Times New Roman" panose="02020603050405020304" pitchFamily="18" charset="0"/>
              </a:rPr>
              <a:t>?</a:t>
            </a:r>
          </a:p>
          <a:p>
            <a:pPr>
              <a:lnSpc>
                <a:spcPct val="200000"/>
              </a:lnSpc>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a:p>
            <a:pPr>
              <a:lnSpc>
                <a:spcPct val="200000"/>
              </a:lnSpc>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p>
          <a:p>
            <a:pPr>
              <a:lnSpc>
                <a:spcPct val="200000"/>
              </a:lnSpc>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a:t>
            </a:r>
          </a:p>
          <a:p>
            <a:pPr>
              <a:lnSpc>
                <a:spcPct val="200000"/>
              </a:lnSpc>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hôn</a:t>
            </a:r>
            <a:r>
              <a:rPr lang="en-US" dirty="0">
                <a:latin typeface="Times New Roman" panose="02020603050405020304" pitchFamily="18" charset="0"/>
                <a:cs typeface="Times New Roman" panose="02020603050405020304" pitchFamily="18" charset="0"/>
              </a:rPr>
              <a:t>?</a:t>
            </a:r>
          </a:p>
          <a:p>
            <a:pPr>
              <a:lnSpc>
                <a:spcPct val="200000"/>
              </a:lnSpc>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pPr>
              <a:lnSpc>
                <a:spcPct val="200000"/>
              </a:lnSpc>
            </a:pPr>
            <a:r>
              <a:rPr lang="en-US" dirty="0" err="1">
                <a:latin typeface="Times New Roman" panose="02020603050405020304" pitchFamily="18" charset="0"/>
                <a:cs typeface="Times New Roman" panose="02020603050405020304" pitchFamily="18" charset="0"/>
              </a:rPr>
              <a:t>6.Tính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xấu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40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22592" y="1212317"/>
            <a:ext cx="4338583" cy="3530371"/>
          </a:xfrm>
          <a:prstGeom prst="rect">
            <a:avLst/>
          </a:prstGeom>
        </p:spPr>
      </p:pic>
      <p:sp>
        <p:nvSpPr>
          <p:cNvPr id="3" name="Rectangle 2"/>
          <p:cNvSpPr/>
          <p:nvPr/>
        </p:nvSpPr>
        <p:spPr>
          <a:xfrm>
            <a:off x="428094" y="318389"/>
            <a:ext cx="8403262" cy="718466"/>
          </a:xfrm>
          <a:prstGeom prst="rect">
            <a:avLst/>
          </a:prstGeom>
        </p:spPr>
        <p:txBody>
          <a:bodyPr wrap="none">
            <a:spAutoFit/>
          </a:bodyPr>
          <a:lstStyle/>
          <a:p>
            <a:pPr>
              <a:lnSpc>
                <a:spcPct val="200000"/>
              </a:lnSpc>
            </a:pPr>
            <a:r>
              <a:rPr lang="en-US" sz="2400" b="1" dirty="0" err="1">
                <a:solidFill>
                  <a:srgbClr val="02575C"/>
                </a:solidFill>
                <a:latin typeface="Times New Roman" panose="02020603050405020304" pitchFamily="18" charset="0"/>
                <a:cs typeface="Times New Roman" panose="02020603050405020304" pitchFamily="18" charset="0"/>
              </a:rPr>
              <a:t>Có</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bao</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nhiêm</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khách</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hàng</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mua</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bảo</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hiểm</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xe</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và</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tỉ</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lệ</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bao</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nhiêu</a:t>
            </a:r>
            <a:r>
              <a:rPr lang="en-US" sz="2400" b="1" dirty="0">
                <a:solidFill>
                  <a:srgbClr val="02575C"/>
                </a:solidFill>
                <a:latin typeface="Times New Roman" panose="02020603050405020304" pitchFamily="18" charset="0"/>
                <a:cs typeface="Times New Roman" panose="02020603050405020304" pitchFamily="18" charset="0"/>
              </a:rPr>
              <a:t>?</a:t>
            </a:r>
            <a:endParaRPr lang="en-US" sz="2400" b="1" dirty="0">
              <a:solidFill>
                <a:srgbClr val="02575C"/>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28094" y="1710812"/>
            <a:ext cx="6212486" cy="2831544"/>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Trong tổng số gần 4000 khách hàng được được tiếp thị:</a:t>
            </a:r>
          </a:p>
          <a:p>
            <a:endParaRPr lang="vi-VN"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vi-VN" sz="2000" dirty="0" smtClean="0">
                <a:latin typeface="Times New Roman" panose="02020603050405020304" pitchFamily="18" charset="0"/>
                <a:cs typeface="Times New Roman" panose="02020603050405020304" pitchFamily="18" charset="0"/>
              </a:rPr>
              <a:t>Có </a:t>
            </a:r>
            <a:r>
              <a:rPr lang="vi-VN" sz="2000" dirty="0">
                <a:latin typeface="Times New Roman" panose="02020603050405020304" pitchFamily="18" charset="0"/>
                <a:cs typeface="Times New Roman" panose="02020603050405020304" pitchFamily="18" charset="0"/>
              </a:rPr>
              <a:t>2299 người không tham gia bảo hiểm ô tô (trạng thái bảo hiểm ô tô là 0</a:t>
            </a:r>
            <a:r>
              <a:rPr lang="vi-VN" sz="2000" dirty="0" smtClean="0">
                <a:latin typeface="Times New Roman" panose="02020603050405020304" pitchFamily="18" charset="0"/>
                <a:cs typeface="Times New Roman" panose="02020603050405020304" pitchFamily="18" charset="0"/>
              </a:rPr>
              <a:t>) đạt tỉ lệ 60.2%</a:t>
            </a:r>
            <a:endParaRPr lang="vi-V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Có 1521 người tham gia bảo hiểm ô tô (trạng thái bảo hiểm ô tô là 1</a:t>
            </a:r>
            <a:r>
              <a:rPr lang="vi-VN" sz="2000" dirty="0" smtClean="0">
                <a:latin typeface="Times New Roman" panose="02020603050405020304" pitchFamily="18" charset="0"/>
                <a:cs typeface="Times New Roman" panose="02020603050405020304" pitchFamily="18" charset="0"/>
              </a:rPr>
              <a:t>) đạt 39.8%</a:t>
            </a:r>
            <a:endParaRPr lang="vi-VN" sz="2000" dirty="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445342" y="5552059"/>
            <a:ext cx="9320981" cy="830997"/>
          </a:xfrm>
          <a:prstGeom prst="rect">
            <a:avLst/>
          </a:prstGeom>
          <a:noFill/>
        </p:spPr>
        <p:txBody>
          <a:bodyPr wrap="square" rtlCol="0">
            <a:spAutoFit/>
          </a:bodyPr>
          <a:lstStyle/>
          <a:p>
            <a:pPr>
              <a:lnSpc>
                <a:spcPct val="150000"/>
              </a:lnSpc>
            </a:pPr>
            <a:r>
              <a:rPr lang="vi-VN" sz="1600" i="1" dirty="0">
                <a:latin typeface="Times New Roman" panose="02020603050405020304" pitchFamily="18" charset="0"/>
                <a:cs typeface="Times New Roman" panose="02020603050405020304" pitchFamily="18" charset="0"/>
              </a:rPr>
              <a:t>Phân tích sự khác biệt giữa nhóm người tham gia bảo hiểm ô tô và nhóm người không tham gia bảo hiểm ô tô về các yếu tố như độ tuổi, giới tính, nghề nghiệp, thu nhập, v.v. để hiểu rõ hơn về nhóm đối tượng này.</a:t>
            </a:r>
            <a:endParaRPr lang="en-US" sz="1600" i="1" dirty="0">
              <a:latin typeface="Times New Roman" panose="02020603050405020304" pitchFamily="18" charset="0"/>
              <a:cs typeface="Times New Roman" panose="02020603050405020304" pitchFamily="18" charset="0"/>
            </a:endParaRPr>
          </a:p>
        </p:txBody>
      </p:sp>
      <p:sp>
        <p:nvSpPr>
          <p:cNvPr id="6" name="Right Arrow 5"/>
          <p:cNvSpPr/>
          <p:nvPr/>
        </p:nvSpPr>
        <p:spPr>
          <a:xfrm>
            <a:off x="428094" y="5740055"/>
            <a:ext cx="707532" cy="455003"/>
          </a:xfrm>
          <a:prstGeom prst="rightArrow">
            <a:avLst/>
          </a:prstGeom>
          <a:solidFill>
            <a:srgbClr val="F1D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25924" y="4742688"/>
            <a:ext cx="5027164" cy="461665"/>
          </a:xfrm>
          <a:prstGeom prst="rect">
            <a:avLst/>
          </a:prstGeom>
          <a:noFill/>
        </p:spPr>
        <p:txBody>
          <a:bodyPr wrap="square" rtlCol="0">
            <a:spAutoFit/>
          </a:bodyPr>
          <a:lstStyle/>
          <a:p>
            <a:pPr algn="ctr"/>
            <a:r>
              <a:rPr lang="vi-VN" sz="1200" i="1" dirty="0" smtClean="0">
                <a:latin typeface="Times New Roman" panose="02020603050405020304" pitchFamily="18" charset="0"/>
                <a:cs typeface="Times New Roman" panose="02020603050405020304" pitchFamily="18" charset="0"/>
              </a:rPr>
              <a:t>Biểu đồ tròn tỉ lệ phần trăm số khách hàng mua bảo hiểm ô tô và không mua bảo hiểm</a:t>
            </a:r>
            <a:endParaRPr lang="en-US" sz="1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28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542" y="-17347"/>
            <a:ext cx="9532374" cy="830997"/>
          </a:xfrm>
          <a:prstGeom prst="rect">
            <a:avLst/>
          </a:prstGeom>
        </p:spPr>
        <p:txBody>
          <a:bodyPr wrap="square">
            <a:spAutoFit/>
          </a:bodyPr>
          <a:lstStyle/>
          <a:p>
            <a:pPr>
              <a:lnSpc>
                <a:spcPct val="200000"/>
              </a:lnSpc>
            </a:pPr>
            <a:r>
              <a:rPr lang="en-US" sz="2400" b="1" dirty="0">
                <a:solidFill>
                  <a:srgbClr val="02575C"/>
                </a:solidFill>
                <a:latin typeface="Times New Roman" panose="02020603050405020304" pitchFamily="18" charset="0"/>
                <a:cs typeface="Times New Roman" panose="02020603050405020304" pitchFamily="18" charset="0"/>
              </a:rPr>
              <a:t>2. </a:t>
            </a:r>
            <a:r>
              <a:rPr lang="en-US" sz="2400" b="1" dirty="0" err="1">
                <a:solidFill>
                  <a:srgbClr val="02575C"/>
                </a:solidFill>
                <a:latin typeface="Times New Roman" panose="02020603050405020304" pitchFamily="18" charset="0"/>
                <a:cs typeface="Times New Roman" panose="02020603050405020304" pitchFamily="18" charset="0"/>
              </a:rPr>
              <a:t>Mối</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liên</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hệ</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giữa</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các</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nhóm</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tuổi</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và</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quyết</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định</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mua</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bao</a:t>
            </a:r>
            <a:r>
              <a:rPr lang="en-US" sz="2400" b="1" dirty="0">
                <a:solidFill>
                  <a:srgbClr val="02575C"/>
                </a:solidFill>
                <a:latin typeface="Times New Roman" panose="02020603050405020304" pitchFamily="18" charset="0"/>
                <a:cs typeface="Times New Roman" panose="02020603050405020304" pitchFamily="18" charset="0"/>
              </a:rPr>
              <a:t> </a:t>
            </a:r>
            <a:r>
              <a:rPr lang="en-US" sz="2400" b="1" dirty="0" err="1">
                <a:solidFill>
                  <a:srgbClr val="02575C"/>
                </a:solidFill>
                <a:latin typeface="Times New Roman" panose="02020603050405020304" pitchFamily="18" charset="0"/>
                <a:cs typeface="Times New Roman" panose="02020603050405020304" pitchFamily="18" charset="0"/>
              </a:rPr>
              <a:t>hiểm</a:t>
            </a:r>
            <a:r>
              <a:rPr lang="en-US" sz="2400" b="1" dirty="0">
                <a:solidFill>
                  <a:srgbClr val="02575C"/>
                </a:solidFill>
                <a:latin typeface="Times New Roman" panose="02020603050405020304" pitchFamily="18" charset="0"/>
                <a:cs typeface="Times New Roman" panose="02020603050405020304" pitchFamily="18" charset="0"/>
              </a:rPr>
              <a:t> </a:t>
            </a:r>
            <a:r>
              <a:rPr lang="vi-VN" sz="2400" b="1" dirty="0">
                <a:solidFill>
                  <a:srgbClr val="02575C"/>
                </a:solidFill>
                <a:latin typeface="Times New Roman" panose="02020603050405020304" pitchFamily="18" charset="0"/>
                <a:cs typeface="Times New Roman" panose="02020603050405020304" pitchFamily="18" charset="0"/>
              </a:rPr>
              <a:t>xe?</a:t>
            </a:r>
            <a:endParaRPr lang="en-US" sz="2400" b="1" dirty="0">
              <a:solidFill>
                <a:srgbClr val="02575C"/>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68370" y="719458"/>
            <a:ext cx="10164594" cy="3079924"/>
          </a:xfrm>
          <a:prstGeom prst="rect">
            <a:avLst/>
          </a:prstGeom>
        </p:spPr>
      </p:pic>
      <p:sp>
        <p:nvSpPr>
          <p:cNvPr id="4" name="Rectangle 3"/>
          <p:cNvSpPr/>
          <p:nvPr/>
        </p:nvSpPr>
        <p:spPr>
          <a:xfrm>
            <a:off x="488270" y="4241969"/>
            <a:ext cx="11017045" cy="2462213"/>
          </a:xfrm>
          <a:prstGeom prst="rect">
            <a:avLst/>
          </a:prstGeom>
        </p:spPr>
        <p:txBody>
          <a:bodyPr wrap="square">
            <a:spAutoFit/>
          </a:bodyPr>
          <a:lstStyle/>
          <a:p>
            <a:pPr>
              <a:buFont typeface="+mj-lt"/>
              <a:buAutoNum type="arabicPeriod"/>
            </a:pPr>
            <a:r>
              <a:rPr lang="vi-VN" sz="1400" b="1" dirty="0">
                <a:solidFill>
                  <a:srgbClr val="0D0D0D"/>
                </a:solidFill>
                <a:latin typeface="+mj-lt"/>
              </a:rPr>
              <a:t>Nhóm độ tuổi 31-40:</a:t>
            </a:r>
            <a:r>
              <a:rPr lang="vi-VN" sz="1400" dirty="0">
                <a:solidFill>
                  <a:srgbClr val="0D0D0D"/>
                </a:solidFill>
                <a:latin typeface="+mj-lt"/>
              </a:rPr>
              <a:t> Với 530 người mua bảo hiểm ô tô trong nhóm này, đây có thể là nhóm độ tuổi mà nhu cầu về bảo hiểm ô tô đang cao. Đây là nhóm độ tuổi mà nhiều người đang trong giai đoạn có gia đình, sở hữu xe hơi và cần bảo vệ tài sản của mình.</a:t>
            </a:r>
          </a:p>
          <a:p>
            <a:pPr>
              <a:buFont typeface="+mj-lt"/>
              <a:buAutoNum type="arabicPeriod"/>
            </a:pPr>
            <a:r>
              <a:rPr lang="vi-VN" sz="1400" b="1" dirty="0">
                <a:solidFill>
                  <a:srgbClr val="0D0D0D"/>
                </a:solidFill>
                <a:latin typeface="+mj-lt"/>
              </a:rPr>
              <a:t>Nhóm độ tuổi 41-50:</a:t>
            </a:r>
            <a:r>
              <a:rPr lang="vi-VN" sz="1400" dirty="0">
                <a:solidFill>
                  <a:srgbClr val="0D0D0D"/>
                </a:solidFill>
                <a:latin typeface="+mj-lt"/>
              </a:rPr>
              <a:t> Với 311 người mua bảo hiểm ô tô, đây là một nhóm độ tuổi tương đối gần với nhóm 31-40. Có thể giả định rằng nhóm này vẫn đang trong độ tuổi có nhu cầu cao về bảo hiểm ô tô, nhưng có thể có một số ít giảm do yếu tố như sự ổn định trong công việc, hoặc việc sở hữu xe hơi đã giảm đi.</a:t>
            </a:r>
          </a:p>
          <a:p>
            <a:pPr>
              <a:buFont typeface="+mj-lt"/>
              <a:buAutoNum type="arabicPeriod"/>
            </a:pPr>
            <a:r>
              <a:rPr lang="vi-VN" sz="1400" b="1" dirty="0">
                <a:solidFill>
                  <a:srgbClr val="0D0D0D"/>
                </a:solidFill>
                <a:latin typeface="+mj-lt"/>
              </a:rPr>
              <a:t>Nhóm độ tuổi 21-30:</a:t>
            </a:r>
            <a:r>
              <a:rPr lang="vi-VN" sz="1400" dirty="0">
                <a:solidFill>
                  <a:srgbClr val="0D0D0D"/>
                </a:solidFill>
                <a:latin typeface="+mj-lt"/>
              </a:rPr>
              <a:t> Với 298 người mua bảo hiểm ô tô, đây có thể là nhóm độ tuổi trẻ tuổi nhưng đã có khả năng kinh tế và nhu cầu sử dụng xe hơi, có thể do họ đã đi làm và muốn bảo vệ tài sản cá nhân của mình.</a:t>
            </a:r>
          </a:p>
          <a:p>
            <a:pPr>
              <a:buFont typeface="+mj-lt"/>
              <a:buAutoNum type="arabicPeriod"/>
            </a:pPr>
            <a:r>
              <a:rPr lang="vi-VN" sz="1400" b="1" dirty="0">
                <a:solidFill>
                  <a:srgbClr val="0D0D0D"/>
                </a:solidFill>
                <a:latin typeface="+mj-lt"/>
              </a:rPr>
              <a:t>Các nhóm độ tuổi còn lại (51-60, 61-70, 71-80, 80+):</a:t>
            </a:r>
            <a:r>
              <a:rPr lang="vi-VN" sz="1400" dirty="0">
                <a:solidFill>
                  <a:srgbClr val="0D0D0D"/>
                </a:solidFill>
                <a:latin typeface="+mj-lt"/>
              </a:rPr>
              <a:t> Số lượng người mua bảo hiểm ô tô giảm dần khi độ tuổi tăng lên. Điều này có thể do nhu cầu sử dụng xe hơi giảm đi khi người già giàn dịch hơn và có ít nhu cầu sử dụng xe hơi hơn.</a:t>
            </a:r>
          </a:p>
          <a:p>
            <a:pPr>
              <a:buFont typeface="+mj-lt"/>
              <a:buAutoNum type="arabicPeriod"/>
            </a:pPr>
            <a:r>
              <a:rPr lang="vi-VN" sz="1400" b="1" dirty="0">
                <a:solidFill>
                  <a:srgbClr val="0D0D0D"/>
                </a:solidFill>
                <a:latin typeface="+mj-lt"/>
              </a:rPr>
              <a:t>Nhóm độ tuổi 11-20:</a:t>
            </a:r>
            <a:r>
              <a:rPr lang="vi-VN" sz="1400" dirty="0">
                <a:solidFill>
                  <a:srgbClr val="0D0D0D"/>
                </a:solidFill>
                <a:latin typeface="+mj-lt"/>
              </a:rPr>
              <a:t> Với chỉ 9 người mua bảo hiểm ô tô, đây là nhóm có số lượng người mua thấp nhất. Có thể giải thích rằng nhóm này thường là người trẻ tuổi và chưa có khả năng tài chính để sở hữu xe hơi hoặc họ không cần bảo hiểm ô tô do ít lái xe</a:t>
            </a:r>
            <a:r>
              <a:rPr lang="vi-VN" sz="1200" dirty="0">
                <a:solidFill>
                  <a:srgbClr val="0D0D0D"/>
                </a:solidFill>
                <a:latin typeface="+mj-lt"/>
              </a:rPr>
              <a:t>.</a:t>
            </a:r>
            <a:endParaRPr lang="vi-VN" sz="1200" b="0" i="0" dirty="0">
              <a:solidFill>
                <a:srgbClr val="0D0D0D"/>
              </a:solidFill>
              <a:effectLst/>
              <a:latin typeface="+mj-lt"/>
            </a:endParaRPr>
          </a:p>
        </p:txBody>
      </p:sp>
      <p:sp>
        <p:nvSpPr>
          <p:cNvPr id="5" name="TextBox 4"/>
          <p:cNvSpPr txBox="1"/>
          <p:nvPr/>
        </p:nvSpPr>
        <p:spPr>
          <a:xfrm>
            <a:off x="3144356" y="3882176"/>
            <a:ext cx="6766560" cy="276999"/>
          </a:xfrm>
          <a:prstGeom prst="rect">
            <a:avLst/>
          </a:prstGeom>
          <a:noFill/>
        </p:spPr>
        <p:txBody>
          <a:bodyPr wrap="square" rtlCol="0">
            <a:spAutoFit/>
          </a:bodyPr>
          <a:lstStyle/>
          <a:p>
            <a:r>
              <a:rPr lang="vi-VN" sz="1200" i="1" dirty="0" smtClean="0">
                <a:latin typeface="+mj-lt"/>
              </a:rPr>
              <a:t>Biểu đồ tỉ lệ người mua bảo hiểm ô to theo nhóm tuổi ( bảo cáo power bi)</a:t>
            </a:r>
            <a:endParaRPr lang="en-US" sz="1200" i="1" dirty="0">
              <a:latin typeface="+mj-lt"/>
            </a:endParaRPr>
          </a:p>
        </p:txBody>
      </p:sp>
    </p:spTree>
    <p:extLst>
      <p:ext uri="{BB962C8B-B14F-4D97-AF65-F5344CB8AC3E}">
        <p14:creationId xmlns:p14="http://schemas.microsoft.com/office/powerpoint/2010/main" val="98290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248" y="228523"/>
            <a:ext cx="8095488"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endParaRPr lang="en-US" dirty="0"/>
          </a:p>
        </p:txBody>
      </p:sp>
      <p:pic>
        <p:nvPicPr>
          <p:cNvPr id="3" name="Picture 2"/>
          <p:cNvPicPr>
            <a:picLocks noChangeAspect="1"/>
          </p:cNvPicPr>
          <p:nvPr/>
        </p:nvPicPr>
        <p:blipFill>
          <a:blip r:embed="rId2"/>
          <a:stretch>
            <a:fillRect/>
          </a:stretch>
        </p:blipFill>
        <p:spPr>
          <a:xfrm>
            <a:off x="1011936" y="1000191"/>
            <a:ext cx="10183646" cy="4839375"/>
          </a:xfrm>
          <a:prstGeom prst="rect">
            <a:avLst/>
          </a:prstGeom>
        </p:spPr>
      </p:pic>
      <p:sp>
        <p:nvSpPr>
          <p:cNvPr id="4" name="TextBox 3"/>
          <p:cNvSpPr txBox="1"/>
          <p:nvPr/>
        </p:nvSpPr>
        <p:spPr>
          <a:xfrm>
            <a:off x="1682496" y="6072625"/>
            <a:ext cx="8619744" cy="338554"/>
          </a:xfrm>
          <a:prstGeom prst="rect">
            <a:avLst/>
          </a:prstGeom>
          <a:noFill/>
        </p:spPr>
        <p:txBody>
          <a:bodyPr wrap="square" rtlCol="0">
            <a:spAutoFit/>
          </a:bodyPr>
          <a:lstStyle/>
          <a:p>
            <a:r>
              <a:rPr lang="vi-VN" sz="1600" i="1" dirty="0" smtClean="0">
                <a:latin typeface="Times New Roman" panose="02020603050405020304" pitchFamily="18" charset="0"/>
                <a:cs typeface="Times New Roman" panose="02020603050405020304" pitchFamily="18" charset="0"/>
              </a:rPr>
              <a:t>Biểu đồ biểu diễn tỉ lệ người mua bảo hiểm xe theo nghề nghiệp ( báo cáo Power BI</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56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488" y="1126891"/>
            <a:ext cx="11814048" cy="5547481"/>
          </a:xfrm>
          <a:prstGeom prst="rect">
            <a:avLst/>
          </a:prstGeom>
        </p:spPr>
        <p:txBody>
          <a:bodyPr wrap="square">
            <a:spAutoFit/>
          </a:bodyPr>
          <a:lstStyle/>
          <a:p>
            <a:pPr>
              <a:lnSpc>
                <a:spcPct val="150000"/>
              </a:lnSpc>
              <a:buFont typeface="+mj-lt"/>
              <a:buAutoNum type="arabicPeriod"/>
            </a:pPr>
            <a:r>
              <a:rPr lang="vi-VN" sz="1400" b="1" dirty="0">
                <a:solidFill>
                  <a:srgbClr val="0D0D0D"/>
                </a:solidFill>
                <a:latin typeface="+mj-lt"/>
              </a:rPr>
              <a:t>Quản lý (Management):</a:t>
            </a:r>
            <a:r>
              <a:rPr lang="vi-VN" sz="1400" dirty="0">
                <a:solidFill>
                  <a:srgbClr val="0D0D0D"/>
                </a:solidFill>
                <a:latin typeface="+mj-lt"/>
              </a:rPr>
              <a:t> Với 374 người mua bảo hiểm ô tô, đây có thể là nhóm có khả năng tài chính cao và có nhu cầu cao về bảo hiểm ô tô. Các quản lý thường có thu nhập ổn định và thường sở hữu xe hơi, vì vậy họ cần bảo vệ tài sản của mình.</a:t>
            </a:r>
          </a:p>
          <a:p>
            <a:pPr>
              <a:lnSpc>
                <a:spcPct val="150000"/>
              </a:lnSpc>
              <a:buFont typeface="+mj-lt"/>
              <a:buAutoNum type="arabicPeriod"/>
            </a:pPr>
            <a:r>
              <a:rPr lang="vi-VN" sz="1400" b="1" dirty="0">
                <a:solidFill>
                  <a:srgbClr val="0D0D0D"/>
                </a:solidFill>
                <a:latin typeface="+mj-lt"/>
              </a:rPr>
              <a:t>Kỹ thuật viên (Technician):</a:t>
            </a:r>
            <a:r>
              <a:rPr lang="vi-VN" sz="1400" dirty="0">
                <a:solidFill>
                  <a:srgbClr val="0D0D0D"/>
                </a:solidFill>
                <a:latin typeface="+mj-lt"/>
              </a:rPr>
              <a:t> Với 248 người mua bảo hiểm ô tô, đây có thể là nhóm có thu nhập trung bình và có nhu cầu bảo hiểm ô tô để bảo vệ xe hơi của họ.</a:t>
            </a:r>
          </a:p>
          <a:p>
            <a:pPr>
              <a:lnSpc>
                <a:spcPct val="150000"/>
              </a:lnSpc>
              <a:buFont typeface="+mj-lt"/>
              <a:buAutoNum type="arabicPeriod"/>
            </a:pPr>
            <a:r>
              <a:rPr lang="vi-VN" sz="1400" b="1" dirty="0">
                <a:solidFill>
                  <a:srgbClr val="0D0D0D"/>
                </a:solidFill>
                <a:latin typeface="+mj-lt"/>
              </a:rPr>
              <a:t>Công nhân (Blue-collar):</a:t>
            </a:r>
            <a:r>
              <a:rPr lang="vi-VN" sz="1400" dirty="0">
                <a:solidFill>
                  <a:srgbClr val="0D0D0D"/>
                </a:solidFill>
                <a:latin typeface="+mj-lt"/>
              </a:rPr>
              <a:t> Với 211 người mua bảo hiểm ô tô, đây là nhóm có thu nhập trung bình và có nhu cầu bảo hiểm ô tô để bảo vệ xe hơi của họ.</a:t>
            </a:r>
          </a:p>
          <a:p>
            <a:pPr>
              <a:lnSpc>
                <a:spcPct val="150000"/>
              </a:lnSpc>
              <a:buFont typeface="+mj-lt"/>
              <a:buAutoNum type="arabicPeriod"/>
            </a:pPr>
            <a:r>
              <a:rPr lang="vi-VN" sz="1400" b="1" dirty="0">
                <a:solidFill>
                  <a:srgbClr val="0D0D0D"/>
                </a:solidFill>
                <a:latin typeface="+mj-lt"/>
              </a:rPr>
              <a:t>Nhân viên hành chính (Admin.):</a:t>
            </a:r>
            <a:r>
              <a:rPr lang="vi-VN" sz="1400" dirty="0">
                <a:solidFill>
                  <a:srgbClr val="0D0D0D"/>
                </a:solidFill>
                <a:latin typeface="+mj-lt"/>
              </a:rPr>
              <a:t> Với 178 người mua bảo hiểm ô tô, đây có thể là nhóm có thu nhập trung bình và có nhu cầu bảo hiểm ô tô để bảo vệ xe hơi của họ.</a:t>
            </a:r>
          </a:p>
          <a:p>
            <a:pPr>
              <a:lnSpc>
                <a:spcPct val="150000"/>
              </a:lnSpc>
              <a:buFont typeface="+mj-lt"/>
              <a:buAutoNum type="arabicPeriod"/>
            </a:pPr>
            <a:r>
              <a:rPr lang="vi-VN" sz="1400" b="1" dirty="0">
                <a:solidFill>
                  <a:srgbClr val="0D0D0D"/>
                </a:solidFill>
                <a:latin typeface="+mj-lt"/>
              </a:rPr>
              <a:t>Hưu trí (Retired):</a:t>
            </a:r>
            <a:r>
              <a:rPr lang="vi-VN" sz="1400" dirty="0">
                <a:solidFill>
                  <a:srgbClr val="0D0D0D"/>
                </a:solidFill>
                <a:latin typeface="+mj-lt"/>
              </a:rPr>
              <a:t> Với 136 người mua bảo hiểm ô tô, đây là nhóm người già đã nghỉ hưu, có thể họ vẫn sở hữu xe hơi và cần bảo vệ tài sản của mình.</a:t>
            </a:r>
          </a:p>
          <a:p>
            <a:pPr>
              <a:lnSpc>
                <a:spcPct val="150000"/>
              </a:lnSpc>
              <a:buFont typeface="+mj-lt"/>
              <a:buAutoNum type="arabicPeriod"/>
            </a:pPr>
            <a:r>
              <a:rPr lang="vi-VN" sz="1400" b="1" dirty="0">
                <a:solidFill>
                  <a:srgbClr val="0D0D0D"/>
                </a:solidFill>
                <a:latin typeface="+mj-lt"/>
              </a:rPr>
              <a:t>Dịch vụ (Services):</a:t>
            </a:r>
            <a:r>
              <a:rPr lang="vi-VN" sz="1400" dirty="0">
                <a:solidFill>
                  <a:srgbClr val="0D0D0D"/>
                </a:solidFill>
                <a:latin typeface="+mj-lt"/>
              </a:rPr>
              <a:t> Với 108 người mua bảo hiểm ô tô, đây là một nhóm có thể có thu nhập trung bình và có nhu cầu bảo hiểm ô tô để bảo vệ xe hơi của họ.</a:t>
            </a:r>
          </a:p>
          <a:p>
            <a:pPr>
              <a:lnSpc>
                <a:spcPct val="150000"/>
              </a:lnSpc>
              <a:buFont typeface="+mj-lt"/>
              <a:buAutoNum type="arabicPeriod"/>
            </a:pPr>
            <a:r>
              <a:rPr lang="vi-VN" sz="1400" b="1" dirty="0">
                <a:solidFill>
                  <a:srgbClr val="0D0D0D"/>
                </a:solidFill>
                <a:latin typeface="+mj-lt"/>
              </a:rPr>
              <a:t>Người thất nghiệp (Unemployed):</a:t>
            </a:r>
            <a:r>
              <a:rPr lang="vi-VN" sz="1400" dirty="0">
                <a:solidFill>
                  <a:srgbClr val="0D0D0D"/>
                </a:solidFill>
                <a:latin typeface="+mj-lt"/>
              </a:rPr>
              <a:t> Với 73 người mua bảo hiểm ô tô, đây là một số ít nhưng vẫn có nhu cầu bảo hiểm ô tô, có thể do họ vẫn sở hữu xe hơi hoặc đang tìm cách bảo vệ tài sản của mình.</a:t>
            </a:r>
          </a:p>
          <a:p>
            <a:pPr>
              <a:lnSpc>
                <a:spcPct val="150000"/>
              </a:lnSpc>
              <a:buFont typeface="+mj-lt"/>
              <a:buAutoNum type="arabicPeriod"/>
            </a:pPr>
            <a:r>
              <a:rPr lang="vi-VN" sz="1400" b="1" dirty="0">
                <a:solidFill>
                  <a:srgbClr val="0D0D0D"/>
                </a:solidFill>
                <a:latin typeface="+mj-lt"/>
              </a:rPr>
              <a:t>Sinh viên (Student):</a:t>
            </a:r>
            <a:r>
              <a:rPr lang="vi-VN" sz="1400" dirty="0">
                <a:solidFill>
                  <a:srgbClr val="0D0D0D"/>
                </a:solidFill>
                <a:latin typeface="+mj-lt"/>
              </a:rPr>
              <a:t> Với 70 người mua bảo hiểm ô tô, đây là nhóm có số lượng mua ít hơn, có thể họ sở hữu xe hơi hoặc có nhu cầu bảo vệ tài sản của mình trong khi học.</a:t>
            </a:r>
          </a:p>
          <a:p>
            <a:pPr>
              <a:lnSpc>
                <a:spcPct val="150000"/>
              </a:lnSpc>
              <a:buFont typeface="+mj-lt"/>
              <a:buAutoNum type="arabicPeriod"/>
            </a:pPr>
            <a:r>
              <a:rPr lang="vi-VN" sz="1400" b="1" dirty="0">
                <a:solidFill>
                  <a:srgbClr val="0D0D0D"/>
                </a:solidFill>
                <a:latin typeface="+mj-lt"/>
              </a:rPr>
              <a:t>Tự làm chủ (Self-employed):</a:t>
            </a:r>
            <a:r>
              <a:rPr lang="vi-VN" sz="1400" dirty="0">
                <a:solidFill>
                  <a:srgbClr val="0D0D0D"/>
                </a:solidFill>
                <a:latin typeface="+mj-lt"/>
              </a:rPr>
              <a:t> Với 53 người mua bảo hiểm ô tô, đây là nhóm có khả năng tài chính và nhu cầu bảo hiểm ô tô để bảo vệ tài sản cá nhân của họ.</a:t>
            </a:r>
          </a:p>
          <a:p>
            <a:pPr>
              <a:lnSpc>
                <a:spcPct val="150000"/>
              </a:lnSpc>
              <a:buFont typeface="+mj-lt"/>
              <a:buAutoNum type="arabicPeriod"/>
            </a:pPr>
            <a:r>
              <a:rPr lang="vi-VN" sz="1400" b="1" dirty="0">
                <a:solidFill>
                  <a:srgbClr val="0D0D0D"/>
                </a:solidFill>
                <a:latin typeface="+mj-lt"/>
              </a:rPr>
              <a:t>Người giúp việc (Housemaid):</a:t>
            </a:r>
            <a:r>
              <a:rPr lang="vi-VN" sz="1400" dirty="0">
                <a:solidFill>
                  <a:srgbClr val="0D0D0D"/>
                </a:solidFill>
                <a:latin typeface="+mj-lt"/>
              </a:rPr>
              <a:t> Với 36 người mua bảo hiểm ô tô, đây là một nhóm có số lượng mua ít hơn, có thể họ vẫn sở hữu xe hơi hoặc có nhu cầu bảo vệ tài sản của mình.</a:t>
            </a:r>
          </a:p>
          <a:p>
            <a:pPr>
              <a:lnSpc>
                <a:spcPct val="150000"/>
              </a:lnSpc>
              <a:buFont typeface="+mj-lt"/>
              <a:buAutoNum type="arabicPeriod"/>
            </a:pPr>
            <a:r>
              <a:rPr lang="vi-VN" sz="1400" b="1" dirty="0">
                <a:solidFill>
                  <a:srgbClr val="0D0D0D"/>
                </a:solidFill>
                <a:latin typeface="+mj-lt"/>
              </a:rPr>
              <a:t>Doanh nhân (Entrepreneur):</a:t>
            </a:r>
            <a:r>
              <a:rPr lang="vi-VN" sz="1400" dirty="0">
                <a:solidFill>
                  <a:srgbClr val="0D0D0D"/>
                </a:solidFill>
                <a:latin typeface="+mj-lt"/>
              </a:rPr>
              <a:t> Với 34 người mua bảo hiểm ô tô, đây là một nhóm có số lượng mua ít hơn, có thể doanh nhân cần bảo vệ xe hơi là một phần của công việc hoặc cá nhân.</a:t>
            </a:r>
            <a:endParaRPr lang="vi-VN" sz="1400" b="0" i="0" dirty="0">
              <a:solidFill>
                <a:srgbClr val="0D0D0D"/>
              </a:solidFill>
              <a:effectLst/>
              <a:latin typeface="+mj-lt"/>
            </a:endParaRPr>
          </a:p>
        </p:txBody>
      </p:sp>
      <p:sp>
        <p:nvSpPr>
          <p:cNvPr id="3" name="TextBox 2"/>
          <p:cNvSpPr txBox="1"/>
          <p:nvPr/>
        </p:nvSpPr>
        <p:spPr>
          <a:xfrm>
            <a:off x="1426464" y="512064"/>
            <a:ext cx="2840736" cy="461665"/>
          </a:xfrm>
          <a:prstGeom prst="rect">
            <a:avLst/>
          </a:prstGeom>
          <a:noFill/>
        </p:spPr>
        <p:txBody>
          <a:bodyPr wrap="square" rtlCol="0">
            <a:spAutoFit/>
          </a:bodyPr>
          <a:lstStyle/>
          <a:p>
            <a:r>
              <a:rPr lang="vi-VN" sz="2400" b="1" dirty="0" smtClean="0">
                <a:solidFill>
                  <a:srgbClr val="02575C"/>
                </a:solidFill>
                <a:latin typeface="+mj-lt"/>
              </a:rPr>
              <a:t>Phân tích kết quả</a:t>
            </a:r>
            <a:endParaRPr lang="en-US" sz="2400" b="1" dirty="0">
              <a:solidFill>
                <a:srgbClr val="02575C"/>
              </a:solidFill>
              <a:latin typeface="+mj-lt"/>
            </a:endParaRPr>
          </a:p>
        </p:txBody>
      </p:sp>
      <p:sp>
        <p:nvSpPr>
          <p:cNvPr id="4" name="Right Arrow 3"/>
          <p:cNvSpPr/>
          <p:nvPr/>
        </p:nvSpPr>
        <p:spPr>
          <a:xfrm>
            <a:off x="633984" y="580918"/>
            <a:ext cx="597408" cy="329184"/>
          </a:xfrm>
          <a:prstGeom prst="rightArrow">
            <a:avLst/>
          </a:prstGeom>
          <a:solidFill>
            <a:srgbClr val="F1D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26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408" y="85636"/>
            <a:ext cx="9570720" cy="707886"/>
          </a:xfrm>
          <a:prstGeom prst="rect">
            <a:avLst/>
          </a:prstGeom>
        </p:spPr>
        <p:txBody>
          <a:bodyPr wrap="square">
            <a:spAutoFit/>
          </a:bodyPr>
          <a:lstStyle/>
          <a:p>
            <a:pPr>
              <a:lnSpc>
                <a:spcPct val="200000"/>
              </a:lnSpc>
            </a:pPr>
            <a:r>
              <a:rPr lang="en-US" sz="2000" b="1" dirty="0" err="1">
                <a:solidFill>
                  <a:srgbClr val="02575C"/>
                </a:solidFill>
                <a:latin typeface="Times New Roman" panose="02020603050405020304" pitchFamily="18" charset="0"/>
                <a:cs typeface="Times New Roman" panose="02020603050405020304" pitchFamily="18" charset="0"/>
              </a:rPr>
              <a:t>Có</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sự</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khác</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biệt</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trong</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việc</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mua</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bảo</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hiểm</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xe</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giữa</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khách</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hàng</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độc</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thân</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và</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đã</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kết</a:t>
            </a:r>
            <a:r>
              <a:rPr lang="en-US" sz="2000" b="1" dirty="0">
                <a:solidFill>
                  <a:srgbClr val="02575C"/>
                </a:solidFill>
                <a:latin typeface="Times New Roman" panose="02020603050405020304" pitchFamily="18" charset="0"/>
                <a:cs typeface="Times New Roman" panose="02020603050405020304" pitchFamily="18" charset="0"/>
              </a:rPr>
              <a:t> </a:t>
            </a:r>
            <a:r>
              <a:rPr lang="en-US" sz="2000" b="1" dirty="0" err="1">
                <a:solidFill>
                  <a:srgbClr val="02575C"/>
                </a:solidFill>
                <a:latin typeface="Times New Roman" panose="02020603050405020304" pitchFamily="18" charset="0"/>
                <a:cs typeface="Times New Roman" panose="02020603050405020304" pitchFamily="18" charset="0"/>
              </a:rPr>
              <a:t>hôn</a:t>
            </a:r>
            <a:r>
              <a:rPr lang="en-US" sz="2000" b="1" dirty="0">
                <a:solidFill>
                  <a:srgbClr val="02575C"/>
                </a:solidFill>
                <a:latin typeface="Times New Roman" panose="02020603050405020304" pitchFamily="18" charset="0"/>
                <a:cs typeface="Times New Roman" panose="02020603050405020304" pitchFamily="18" charset="0"/>
              </a:rPr>
              <a:t>?</a:t>
            </a:r>
            <a:endParaRPr lang="en-US" sz="2000" b="1" dirty="0">
              <a:solidFill>
                <a:srgbClr val="02575C"/>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49350" y="1438125"/>
            <a:ext cx="2534004" cy="2152950"/>
          </a:xfrm>
          <a:prstGeom prst="rect">
            <a:avLst/>
          </a:prstGeom>
        </p:spPr>
      </p:pic>
      <p:pic>
        <p:nvPicPr>
          <p:cNvPr id="4" name="Picture 3"/>
          <p:cNvPicPr>
            <a:picLocks noChangeAspect="1"/>
          </p:cNvPicPr>
          <p:nvPr/>
        </p:nvPicPr>
        <p:blipFill>
          <a:blip r:embed="rId3"/>
          <a:stretch>
            <a:fillRect/>
          </a:stretch>
        </p:blipFill>
        <p:spPr>
          <a:xfrm>
            <a:off x="6485178" y="1048682"/>
            <a:ext cx="2353003" cy="2414717"/>
          </a:xfrm>
          <a:prstGeom prst="rect">
            <a:avLst/>
          </a:prstGeom>
        </p:spPr>
      </p:pic>
      <p:sp>
        <p:nvSpPr>
          <p:cNvPr id="5" name="TextBox 4"/>
          <p:cNvSpPr txBox="1"/>
          <p:nvPr/>
        </p:nvSpPr>
        <p:spPr>
          <a:xfrm>
            <a:off x="944880" y="3718560"/>
            <a:ext cx="4437888" cy="307777"/>
          </a:xfrm>
          <a:prstGeom prst="rect">
            <a:avLst/>
          </a:prstGeom>
          <a:noFill/>
        </p:spPr>
        <p:txBody>
          <a:bodyPr wrap="square" rtlCol="0">
            <a:spAutoFit/>
          </a:bodyPr>
          <a:lstStyle/>
          <a:p>
            <a:r>
              <a:rPr lang="vi-VN" sz="1400" i="1" dirty="0" smtClean="0">
                <a:latin typeface="+mj-lt"/>
              </a:rPr>
              <a:t>Tỉ lệ tình trạng hôn nhân của khách hàng khảo sát</a:t>
            </a:r>
            <a:endParaRPr lang="en-US" sz="1400" i="1" dirty="0">
              <a:latin typeface="+mj-lt"/>
            </a:endParaRPr>
          </a:p>
        </p:txBody>
      </p:sp>
      <p:sp>
        <p:nvSpPr>
          <p:cNvPr id="7" name="Rectangle 6"/>
          <p:cNvSpPr/>
          <p:nvPr/>
        </p:nvSpPr>
        <p:spPr>
          <a:xfrm>
            <a:off x="5940689" y="3618436"/>
            <a:ext cx="5184433" cy="307777"/>
          </a:xfrm>
          <a:prstGeom prst="rect">
            <a:avLst/>
          </a:prstGeom>
        </p:spPr>
        <p:txBody>
          <a:bodyPr wrap="none">
            <a:spAutoFit/>
          </a:bodyPr>
          <a:lstStyle/>
          <a:p>
            <a:r>
              <a:rPr lang="vi-VN" sz="1400" i="1" dirty="0">
                <a:latin typeface="Times New Roman" panose="02020603050405020304" pitchFamily="18" charset="0"/>
                <a:cs typeface="Times New Roman" panose="02020603050405020304" pitchFamily="18" charset="0"/>
              </a:rPr>
              <a:t>Tỉ lệ hôn nhân của khách hàng mua bảo hiểm </a:t>
            </a:r>
            <a:r>
              <a:rPr lang="vi-VN" sz="1400" i="1" dirty="0" smtClean="0">
                <a:latin typeface="Times New Roman" panose="02020603050405020304" pitchFamily="18" charset="0"/>
                <a:cs typeface="Times New Roman" panose="02020603050405020304" pitchFamily="18" charset="0"/>
              </a:rPr>
              <a:t>xe ( báo cáo power bi) </a:t>
            </a:r>
            <a:endParaRPr lang="en-US" sz="1400" i="1" dirty="0">
              <a:latin typeface="Times New Roman" panose="02020603050405020304" pitchFamily="18" charset="0"/>
              <a:cs typeface="Times New Roman" panose="02020603050405020304" pitchFamily="18" charset="0"/>
            </a:endParaRPr>
          </a:p>
        </p:txBody>
      </p:sp>
      <p:sp>
        <p:nvSpPr>
          <p:cNvPr id="8" name="Rectangle 7"/>
          <p:cNvSpPr/>
          <p:nvPr/>
        </p:nvSpPr>
        <p:spPr>
          <a:xfrm>
            <a:off x="597408" y="4392455"/>
            <a:ext cx="11594592" cy="2123658"/>
          </a:xfrm>
          <a:prstGeom prst="rect">
            <a:avLst/>
          </a:prstGeom>
        </p:spPr>
        <p:txBody>
          <a:bodyPr wrap="square">
            <a:spAutoFit/>
          </a:bodyPr>
          <a:lstStyle/>
          <a:p>
            <a:pPr>
              <a:lnSpc>
                <a:spcPct val="150000"/>
              </a:lnSpc>
              <a:buFont typeface="+mj-lt"/>
              <a:buAutoNum type="arabicPeriod"/>
            </a:pPr>
            <a:r>
              <a:rPr lang="vi-VN" sz="1400" b="1" dirty="0">
                <a:solidFill>
                  <a:srgbClr val="0D0D0D"/>
                </a:solidFill>
                <a:latin typeface="+mj-lt"/>
              </a:rPr>
              <a:t>Người đã kết hôn (Married):</a:t>
            </a:r>
            <a:r>
              <a:rPr lang="vi-VN" sz="1400" dirty="0">
                <a:solidFill>
                  <a:srgbClr val="0D0D0D"/>
                </a:solidFill>
                <a:latin typeface="+mj-lt"/>
              </a:rPr>
              <a:t> Có 787 người mua bảo hiểm ô tô trong nhóm này, chiếm tỷ lệ </a:t>
            </a:r>
            <a:r>
              <a:rPr lang="vi-VN" sz="1400" dirty="0" smtClean="0">
                <a:solidFill>
                  <a:srgbClr val="0D0D0D"/>
                </a:solidFill>
                <a:latin typeface="+mj-lt"/>
              </a:rPr>
              <a:t> 51.47% cao </a:t>
            </a:r>
            <a:r>
              <a:rPr lang="vi-VN" sz="1400" dirty="0">
                <a:solidFill>
                  <a:srgbClr val="0D0D0D"/>
                </a:solidFill>
                <a:latin typeface="+mj-lt"/>
              </a:rPr>
              <a:t>nhất. Điều này có thể phản ánh một xu hướng tự nhiên, vì những người đã kết hôn thường có trách nhiệm gia đình và có khả năng sở hữu xe hơi, do đó cần bảo vệ tài sản của mình.</a:t>
            </a:r>
          </a:p>
          <a:p>
            <a:pPr>
              <a:lnSpc>
                <a:spcPct val="150000"/>
              </a:lnSpc>
              <a:buFont typeface="+mj-lt"/>
              <a:buAutoNum type="arabicPeriod"/>
            </a:pPr>
            <a:r>
              <a:rPr lang="vi-VN" sz="1400" b="1" dirty="0">
                <a:solidFill>
                  <a:srgbClr val="0D0D0D"/>
                </a:solidFill>
                <a:latin typeface="+mj-lt"/>
              </a:rPr>
              <a:t>Người độc thân (Single):</a:t>
            </a:r>
            <a:r>
              <a:rPr lang="vi-VN" sz="1400" dirty="0">
                <a:solidFill>
                  <a:srgbClr val="0D0D0D"/>
                </a:solidFill>
                <a:latin typeface="+mj-lt"/>
              </a:rPr>
              <a:t> Với 530 người mua bảo hiểm ô tô trong nhóm này, đây là một số lượng đáng kể và chiếm tỷ lệ </a:t>
            </a:r>
            <a:r>
              <a:rPr lang="vi-VN" sz="1400" dirty="0" smtClean="0">
                <a:solidFill>
                  <a:srgbClr val="0D0D0D"/>
                </a:solidFill>
                <a:latin typeface="+mj-lt"/>
              </a:rPr>
              <a:t>cao 34.85% . </a:t>
            </a:r>
            <a:r>
              <a:rPr lang="vi-VN" sz="1400" dirty="0">
                <a:solidFill>
                  <a:srgbClr val="0D0D0D"/>
                </a:solidFill>
                <a:latin typeface="+mj-lt"/>
              </a:rPr>
              <a:t>Có thể giả định rằng nhóm này gồm cả những người trẻ tuổi và người có thu nhập đủ để sở hữu xe hơi và cần bảo vệ tài sản của mình.</a:t>
            </a:r>
          </a:p>
          <a:p>
            <a:pPr>
              <a:lnSpc>
                <a:spcPct val="150000"/>
              </a:lnSpc>
              <a:buFont typeface="+mj-lt"/>
              <a:buAutoNum type="arabicPeriod"/>
            </a:pPr>
            <a:r>
              <a:rPr lang="vi-VN" sz="1400" b="1" dirty="0">
                <a:solidFill>
                  <a:srgbClr val="0D0D0D"/>
                </a:solidFill>
                <a:latin typeface="+mj-lt"/>
              </a:rPr>
              <a:t>Người đã ly dị (Divorced):</a:t>
            </a:r>
            <a:r>
              <a:rPr lang="vi-VN" sz="1400" dirty="0">
                <a:solidFill>
                  <a:srgbClr val="0D0D0D"/>
                </a:solidFill>
                <a:latin typeface="+mj-lt"/>
              </a:rPr>
              <a:t> Với 204 người mua bảo hiểm ô tô trong nhóm này, đây là một số lượng ít hơn so với hai nhóm trên. Tuy nhiên, những người đã ly dị có thể vẫn sở hữu xe hơi và cần bảo vệ tài sản của mình, do đó vẫn có nhu cầu mua bảo hiểm ô tô</a:t>
            </a:r>
            <a:r>
              <a:rPr lang="vi-VN" dirty="0">
                <a:solidFill>
                  <a:srgbClr val="0D0D0D"/>
                </a:solidFill>
                <a:latin typeface="Söhne"/>
              </a:rPr>
              <a:t>.</a:t>
            </a:r>
            <a:endParaRPr lang="vi-VN" b="0" i="0" dirty="0">
              <a:solidFill>
                <a:srgbClr val="0D0D0D"/>
              </a:solidFill>
              <a:effectLst/>
              <a:latin typeface="Söhne"/>
            </a:endParaRPr>
          </a:p>
        </p:txBody>
      </p:sp>
      <p:sp>
        <p:nvSpPr>
          <p:cNvPr id="9" name="TextBox 8"/>
          <p:cNvSpPr txBox="1"/>
          <p:nvPr/>
        </p:nvSpPr>
        <p:spPr>
          <a:xfrm>
            <a:off x="1415238" y="4107997"/>
            <a:ext cx="1498650" cy="369332"/>
          </a:xfrm>
          <a:prstGeom prst="rect">
            <a:avLst/>
          </a:prstGeom>
          <a:noFill/>
        </p:spPr>
        <p:txBody>
          <a:bodyPr wrap="square" rtlCol="0">
            <a:spAutoFit/>
          </a:bodyPr>
          <a:lstStyle/>
          <a:p>
            <a:r>
              <a:rPr lang="vi-VN" b="1" dirty="0" smtClean="0">
                <a:solidFill>
                  <a:srgbClr val="02575C"/>
                </a:solidFill>
                <a:latin typeface="Times New Roman" panose="02020603050405020304" pitchFamily="18" charset="0"/>
                <a:cs typeface="Times New Roman" panose="02020603050405020304" pitchFamily="18" charset="0"/>
              </a:rPr>
              <a:t>Phân tích</a:t>
            </a:r>
            <a:endParaRPr lang="en-US" b="1" dirty="0">
              <a:solidFill>
                <a:srgbClr val="02575C"/>
              </a:solidFill>
              <a:latin typeface="Times New Roman" panose="02020603050405020304" pitchFamily="18" charset="0"/>
              <a:cs typeface="Times New Roman" panose="02020603050405020304" pitchFamily="18" charset="0"/>
            </a:endParaRPr>
          </a:p>
        </p:txBody>
      </p:sp>
      <p:sp>
        <p:nvSpPr>
          <p:cNvPr id="10" name="Right Arrow 9"/>
          <p:cNvSpPr/>
          <p:nvPr/>
        </p:nvSpPr>
        <p:spPr>
          <a:xfrm>
            <a:off x="707619" y="4153822"/>
            <a:ext cx="597408" cy="329184"/>
          </a:xfrm>
          <a:prstGeom prst="rightArrow">
            <a:avLst/>
          </a:prstGeom>
          <a:solidFill>
            <a:srgbClr val="F1D4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37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904" y="463588"/>
            <a:ext cx="9229344" cy="1115947"/>
          </a:xfrm>
          <a:prstGeom prst="rect">
            <a:avLst/>
          </a:prstGeom>
        </p:spPr>
        <p:txBody>
          <a:bodyPr wrap="square">
            <a:spAutoFit/>
          </a:bodyPr>
          <a:lstStyle/>
          <a:p>
            <a:pPr>
              <a:lnSpc>
                <a:spcPct val="200000"/>
              </a:lnSpc>
            </a:pPr>
            <a:r>
              <a:rPr lang="en-US" b="1" dirty="0" err="1">
                <a:solidFill>
                  <a:srgbClr val="02575C"/>
                </a:solidFill>
                <a:latin typeface="Times New Roman" panose="02020603050405020304" pitchFamily="18" charset="0"/>
                <a:cs typeface="Times New Roman" panose="02020603050405020304" pitchFamily="18" charset="0"/>
              </a:rPr>
              <a:t>Có</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sự</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mối</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tương</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quan</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giữa</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nhóm</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khách</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hàng</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có</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khoản</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vay</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nhà</a:t>
            </a:r>
            <a:r>
              <a:rPr lang="en-US" b="1" dirty="0">
                <a:solidFill>
                  <a:srgbClr val="02575C"/>
                </a:solidFill>
                <a:latin typeface="Times New Roman" panose="02020603050405020304" pitchFamily="18" charset="0"/>
                <a:cs typeface="Times New Roman" panose="02020603050405020304" pitchFamily="18" charset="0"/>
              </a:rPr>
              <a:t> ở </a:t>
            </a:r>
            <a:r>
              <a:rPr lang="en-US" b="1" dirty="0" err="1">
                <a:solidFill>
                  <a:srgbClr val="02575C"/>
                </a:solidFill>
                <a:latin typeface="Times New Roman" panose="02020603050405020304" pitchFamily="18" charset="0"/>
                <a:cs typeface="Times New Roman" panose="02020603050405020304" pitchFamily="18" charset="0"/>
              </a:rPr>
              <a:t>và</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khoản</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vay</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xe</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và</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quyết</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định</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mua</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bảo</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hiểm</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xe</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không</a:t>
            </a:r>
            <a:r>
              <a:rPr lang="en-US" b="1" dirty="0">
                <a:solidFill>
                  <a:srgbClr val="02575C"/>
                </a:solidFill>
                <a:latin typeface="Times New Roman" panose="02020603050405020304" pitchFamily="18" charset="0"/>
                <a:cs typeface="Times New Roman" panose="02020603050405020304" pitchFamily="18" charset="0"/>
              </a:rPr>
              <a:t>?</a:t>
            </a:r>
            <a:endParaRPr lang="en-US" b="1" dirty="0">
              <a:solidFill>
                <a:srgbClr val="02575C"/>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003771" y="2016359"/>
            <a:ext cx="3962953" cy="2429214"/>
          </a:xfrm>
          <a:prstGeom prst="rect">
            <a:avLst/>
          </a:prstGeom>
        </p:spPr>
      </p:pic>
      <p:sp>
        <p:nvSpPr>
          <p:cNvPr id="4" name="Rectangle 3"/>
          <p:cNvSpPr/>
          <p:nvPr/>
        </p:nvSpPr>
        <p:spPr>
          <a:xfrm>
            <a:off x="755904" y="2016359"/>
            <a:ext cx="7315200" cy="1294393"/>
          </a:xfrm>
          <a:prstGeom prst="rect">
            <a:avLst/>
          </a:prstGeom>
        </p:spPr>
        <p:txBody>
          <a:bodyPr wrap="square">
            <a:spAutoFit/>
          </a:bodyPr>
          <a:lstStyle/>
          <a:p>
            <a:pPr marL="285750" indent="-285750">
              <a:lnSpc>
                <a:spcPct val="150000"/>
              </a:lnSpc>
              <a:buFont typeface="Arial" panose="020B0604020202020204" pitchFamily="34" charset="0"/>
              <a:buChar char="•"/>
            </a:pPr>
            <a:r>
              <a:rPr lang="vi-VN" dirty="0" smtClean="0">
                <a:solidFill>
                  <a:srgbClr val="0D0D0D"/>
                </a:solidFill>
                <a:latin typeface="+mj-lt"/>
              </a:rPr>
              <a:t>Khách hàng không có khoản vay nhà và vay xe (HHInsurance = 0 và CarLoan = 0) có xu hướng mua bảo hiểm xe cao hơn so với những khách hàng khác gồm 892 khách hàng chiếm 58.65% khách hàng được khảo sát</a:t>
            </a:r>
            <a:endParaRPr lang="en-US" dirty="0">
              <a:latin typeface="+mj-lt"/>
            </a:endParaRPr>
          </a:p>
        </p:txBody>
      </p:sp>
      <p:sp>
        <p:nvSpPr>
          <p:cNvPr id="5" name="Rectangle 4"/>
          <p:cNvSpPr/>
          <p:nvPr/>
        </p:nvSpPr>
        <p:spPr>
          <a:xfrm>
            <a:off x="804672" y="3747576"/>
            <a:ext cx="7266432"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vi-VN" dirty="0">
                <a:latin typeface="+mj-lt"/>
              </a:rPr>
              <a:t/>
            </a:r>
            <a:br>
              <a:rPr lang="vi-VN" dirty="0">
                <a:latin typeface="+mj-lt"/>
              </a:rPr>
            </a:br>
            <a:r>
              <a:rPr lang="vi-VN" dirty="0">
                <a:solidFill>
                  <a:srgbClr val="0D0D0D"/>
                </a:solidFill>
                <a:latin typeface="+mj-lt"/>
              </a:rPr>
              <a:t>Những người có khoản vay nhà hoặc xe nhưng không mua bảo hiểm ô tô </a:t>
            </a:r>
            <a:r>
              <a:rPr lang="vi-VN" dirty="0" smtClean="0">
                <a:solidFill>
                  <a:srgbClr val="0D0D0D"/>
                </a:solidFill>
                <a:latin typeface="+mj-lt"/>
              </a:rPr>
              <a:t>chiếm 5.92% khách hàng được khảo sát</a:t>
            </a:r>
            <a:endParaRPr lang="en-US" dirty="0">
              <a:latin typeface="+mj-lt"/>
            </a:endParaRPr>
          </a:p>
        </p:txBody>
      </p:sp>
      <p:sp>
        <p:nvSpPr>
          <p:cNvPr id="6" name="TextBox 5"/>
          <p:cNvSpPr txBox="1"/>
          <p:nvPr/>
        </p:nvSpPr>
        <p:spPr>
          <a:xfrm>
            <a:off x="9278112" y="4508873"/>
            <a:ext cx="1987296" cy="338554"/>
          </a:xfrm>
          <a:prstGeom prst="rect">
            <a:avLst/>
          </a:prstGeom>
          <a:noFill/>
        </p:spPr>
        <p:txBody>
          <a:bodyPr wrap="square" rtlCol="0">
            <a:spAutoFit/>
          </a:bodyPr>
          <a:lstStyle/>
          <a:p>
            <a:r>
              <a:rPr lang="vi-VN" sz="1600" i="1" dirty="0" smtClean="0">
                <a:latin typeface="+mj-lt"/>
              </a:rPr>
              <a:t>Báo cáo Power bi</a:t>
            </a:r>
            <a:endParaRPr lang="en-US" sz="1600" i="1" dirty="0">
              <a:latin typeface="+mj-lt"/>
            </a:endParaRPr>
          </a:p>
        </p:txBody>
      </p:sp>
    </p:spTree>
    <p:extLst>
      <p:ext uri="{BB962C8B-B14F-4D97-AF65-F5344CB8AC3E}">
        <p14:creationId xmlns:p14="http://schemas.microsoft.com/office/powerpoint/2010/main" val="310654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45741" y="1057137"/>
            <a:ext cx="1981477" cy="1695687"/>
          </a:xfrm>
          <a:prstGeom prst="rect">
            <a:avLst/>
          </a:prstGeom>
        </p:spPr>
      </p:pic>
      <p:sp>
        <p:nvSpPr>
          <p:cNvPr id="3" name="Rectangle 2"/>
          <p:cNvSpPr/>
          <p:nvPr/>
        </p:nvSpPr>
        <p:spPr>
          <a:xfrm>
            <a:off x="414528" y="353860"/>
            <a:ext cx="8753856" cy="1115947"/>
          </a:xfrm>
          <a:prstGeom prst="rect">
            <a:avLst/>
          </a:prstGeom>
        </p:spPr>
        <p:txBody>
          <a:bodyPr wrap="square">
            <a:spAutoFit/>
          </a:bodyPr>
          <a:lstStyle/>
          <a:p>
            <a:pPr>
              <a:lnSpc>
                <a:spcPct val="200000"/>
              </a:lnSpc>
            </a:pPr>
            <a:r>
              <a:rPr lang="en-US" b="1" dirty="0" err="1" smtClean="0">
                <a:solidFill>
                  <a:srgbClr val="02575C"/>
                </a:solidFill>
                <a:latin typeface="Times New Roman" panose="02020603050405020304" pitchFamily="18" charset="0"/>
                <a:cs typeface="Times New Roman" panose="02020603050405020304" pitchFamily="18" charset="0"/>
              </a:rPr>
              <a:t>Tính</a:t>
            </a:r>
            <a:r>
              <a:rPr lang="en-US" b="1" dirty="0" smtClean="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ti</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lệ</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khách</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hàng</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có</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nhu</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cầu</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mua</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bảo</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hiểm</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xe</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của</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nhóm</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khách</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hàng</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có</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nợ</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xấu</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và</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không</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có</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nợ</a:t>
            </a:r>
            <a:r>
              <a:rPr lang="en-US" b="1" dirty="0">
                <a:solidFill>
                  <a:srgbClr val="02575C"/>
                </a:solidFill>
                <a:latin typeface="Times New Roman" panose="02020603050405020304" pitchFamily="18" charset="0"/>
                <a:cs typeface="Times New Roman" panose="02020603050405020304" pitchFamily="18" charset="0"/>
              </a:rPr>
              <a:t> </a:t>
            </a:r>
            <a:r>
              <a:rPr lang="en-US" b="1" dirty="0" err="1">
                <a:solidFill>
                  <a:srgbClr val="02575C"/>
                </a:solidFill>
                <a:latin typeface="Times New Roman" panose="02020603050405020304" pitchFamily="18" charset="0"/>
                <a:cs typeface="Times New Roman" panose="02020603050405020304" pitchFamily="18" charset="0"/>
              </a:rPr>
              <a:t>xấu</a:t>
            </a:r>
            <a:endParaRPr lang="en-US" b="1" dirty="0">
              <a:solidFill>
                <a:srgbClr val="02575C"/>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20050" y="2585417"/>
            <a:ext cx="6482958" cy="1338828"/>
          </a:xfrm>
          <a:prstGeom prst="rect">
            <a:avLst/>
          </a:prstGeom>
          <a:noFill/>
        </p:spPr>
        <p:txBody>
          <a:bodyPr wrap="square" rtlCol="0">
            <a:spAutoFit/>
          </a:bodyPr>
          <a:lstStyle/>
          <a:p>
            <a:pPr>
              <a:lnSpc>
                <a:spcPct val="150000"/>
              </a:lnSpc>
            </a:pPr>
            <a:r>
              <a:rPr lang="vi-VN" dirty="0" smtClean="0">
                <a:latin typeface="Times New Roman" panose="02020603050405020304" pitchFamily="18" charset="0"/>
                <a:cs typeface="Times New Roman" panose="02020603050405020304" pitchFamily="18" charset="0"/>
              </a:rPr>
              <a:t>Hầu như trong nhóm khách hàng khảo sát thì 98.5% là không có nợ xấu và những khách hàng không có nợ xấu có xư hướng mua bảo hiểm ô tô hơn chiếm 99%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839455" y="3023998"/>
            <a:ext cx="4194048" cy="461665"/>
          </a:xfrm>
          <a:prstGeom prst="rect">
            <a:avLst/>
          </a:prstGeom>
          <a:noFill/>
        </p:spPr>
        <p:txBody>
          <a:bodyPr wrap="square" rtlCol="0">
            <a:spAutoFit/>
          </a:bodyPr>
          <a:lstStyle/>
          <a:p>
            <a:pPr algn="ctr"/>
            <a:r>
              <a:rPr lang="vi-VN" sz="1200" i="1" dirty="0" smtClean="0">
                <a:latin typeface="Times New Roman" panose="02020603050405020304" pitchFamily="18" charset="0"/>
                <a:cs typeface="Times New Roman" panose="02020603050405020304" pitchFamily="18" charset="0"/>
              </a:rPr>
              <a:t>Tỉ lệ phần trăm khách hàng có nợ xấu và không có nợ xấu ( 1 – có , 0 -  không có)</a:t>
            </a:r>
            <a:endParaRPr lang="en-US" sz="1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93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1980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Ismaila Mumuni</dc:creator>
  <cp:lastModifiedBy>Nguyễn Thị Quỳnh</cp:lastModifiedBy>
  <cp:revision>19</cp:revision>
  <dcterms:created xsi:type="dcterms:W3CDTF">2023-12-06T06:56:06Z</dcterms:created>
  <dcterms:modified xsi:type="dcterms:W3CDTF">2024-03-28T21:31:21Z</dcterms:modified>
</cp:coreProperties>
</file>