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Muli Semi-Bold" panose="020B0604020202020204" charset="0"/>
      <p:regular r:id="rId21"/>
    </p:embeddedFont>
    <p:embeddedFont>
      <p:font typeface="Public Sans" panose="020B0604020202020204" charset="0"/>
      <p:regular r:id="rId22"/>
    </p:embeddedFont>
    <p:embeddedFont>
      <p:font typeface="Public Sans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doi.org/10.12688/f1000research.51117.2" TargetMode="External"/><Relationship Id="rId1" Type="http://schemas.openxmlformats.org/officeDocument/2006/relationships/slideLayout" Target="../slideLayouts/slideLayout7.xml"/><Relationship Id="rId4" Type="http://schemas.openxmlformats.org/officeDocument/2006/relationships/image" Target="../media/image40.svg"/></Relationships>
</file>

<file path=ppt/slides/_rels/slide19.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sv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docs.google.com/spreadsheets/d/1DUF2isFWsqVSYhbaACYtbgcLi_YjDqpE3GLQIVgkKQg/edit#gid=69851113" TargetMode="Externa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DUF2isFWsqVSYhbaACYtbgcLi_YjDqpE3GLQIVgkKQg/edit#gid=69851113"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sp>
        <p:nvSpPr>
          <p:cNvPr id="2" name="Freeform 2"/>
          <p:cNvSpPr/>
          <p:nvPr/>
        </p:nvSpPr>
        <p:spPr>
          <a:xfrm>
            <a:off x="13824080" y="1985667"/>
            <a:ext cx="3965541" cy="5745276"/>
          </a:xfrm>
          <a:custGeom>
            <a:avLst/>
            <a:gdLst/>
            <a:ahLst/>
            <a:cxnLst/>
            <a:rect l="l" t="t" r="r" b="b"/>
            <a:pathLst>
              <a:path w="3965541" h="5745276">
                <a:moveTo>
                  <a:pt x="0" y="0"/>
                </a:moveTo>
                <a:lnTo>
                  <a:pt x="3965541" y="0"/>
                </a:lnTo>
                <a:lnTo>
                  <a:pt x="3965541" y="5745276"/>
                </a:lnTo>
                <a:lnTo>
                  <a:pt x="0" y="5745276"/>
                </a:lnTo>
                <a:lnTo>
                  <a:pt x="0" y="0"/>
                </a:lnTo>
                <a:close/>
              </a:path>
            </a:pathLst>
          </a:custGeom>
          <a:blipFill>
            <a:blip r:embed="rId2">
              <a:extLst>
                <a:ext uri="{96DAC541-7B7A-43D3-8B79-37D633B846F1}">
                  <asvg:svgBlip xmlns:asvg="http://schemas.microsoft.com/office/drawing/2016/SVG/main" r:embed="rId3"/>
                </a:ext>
              </a:extLst>
            </a:blip>
            <a:stretch>
              <a:fillRect b="-58176"/>
            </a:stretch>
          </a:blipFill>
        </p:spPr>
      </p:sp>
      <p:sp>
        <p:nvSpPr>
          <p:cNvPr id="3" name="Freeform 3"/>
          <p:cNvSpPr/>
          <p:nvPr/>
        </p:nvSpPr>
        <p:spPr>
          <a:xfrm>
            <a:off x="8546462" y="1703070"/>
            <a:ext cx="4778677" cy="6042150"/>
          </a:xfrm>
          <a:custGeom>
            <a:avLst/>
            <a:gdLst/>
            <a:ahLst/>
            <a:cxnLst/>
            <a:rect l="l" t="t" r="r" b="b"/>
            <a:pathLst>
              <a:path w="4778677" h="6042150">
                <a:moveTo>
                  <a:pt x="0" y="0"/>
                </a:moveTo>
                <a:lnTo>
                  <a:pt x="4778677" y="0"/>
                </a:lnTo>
                <a:lnTo>
                  <a:pt x="4778677" y="6042150"/>
                </a:lnTo>
                <a:lnTo>
                  <a:pt x="0" y="6042150"/>
                </a:lnTo>
                <a:lnTo>
                  <a:pt x="0" y="0"/>
                </a:lnTo>
                <a:close/>
              </a:path>
            </a:pathLst>
          </a:custGeom>
          <a:blipFill>
            <a:blip r:embed="rId4">
              <a:extLst>
                <a:ext uri="{96DAC541-7B7A-43D3-8B79-37D633B846F1}">
                  <asvg:svgBlip xmlns:asvg="http://schemas.microsoft.com/office/drawing/2016/SVG/main" r:embed="rId5"/>
                </a:ext>
              </a:extLst>
            </a:blip>
            <a:stretch>
              <a:fillRect b="-54800"/>
            </a:stretch>
          </a:blipFill>
        </p:spPr>
      </p:sp>
      <p:grpSp>
        <p:nvGrpSpPr>
          <p:cNvPr id="4" name="Group 4"/>
          <p:cNvGrpSpPr/>
          <p:nvPr/>
        </p:nvGrpSpPr>
        <p:grpSpPr>
          <a:xfrm>
            <a:off x="-488329" y="7731523"/>
            <a:ext cx="19178618" cy="2932492"/>
            <a:chOff x="0" y="0"/>
            <a:chExt cx="186375649" cy="28497625"/>
          </a:xfrm>
        </p:grpSpPr>
        <p:sp>
          <p:nvSpPr>
            <p:cNvPr id="5" name="Freeform 5"/>
            <p:cNvSpPr/>
            <p:nvPr/>
          </p:nvSpPr>
          <p:spPr>
            <a:xfrm>
              <a:off x="72390" y="72390"/>
              <a:ext cx="186230868" cy="28352846"/>
            </a:xfrm>
            <a:custGeom>
              <a:avLst/>
              <a:gdLst/>
              <a:ahLst/>
              <a:cxnLst/>
              <a:rect l="l" t="t" r="r" b="b"/>
              <a:pathLst>
                <a:path w="186230868" h="28352846">
                  <a:moveTo>
                    <a:pt x="0" y="0"/>
                  </a:moveTo>
                  <a:lnTo>
                    <a:pt x="186230868" y="0"/>
                  </a:lnTo>
                  <a:lnTo>
                    <a:pt x="186230868" y="28352845"/>
                  </a:lnTo>
                  <a:lnTo>
                    <a:pt x="0" y="28352845"/>
                  </a:lnTo>
                  <a:lnTo>
                    <a:pt x="0" y="0"/>
                  </a:lnTo>
                  <a:close/>
                </a:path>
              </a:pathLst>
            </a:custGeom>
            <a:solidFill>
              <a:srgbClr val="FFFFFF"/>
            </a:solidFill>
          </p:spPr>
        </p:sp>
        <p:sp>
          <p:nvSpPr>
            <p:cNvPr id="6" name="Freeform 6"/>
            <p:cNvSpPr/>
            <p:nvPr/>
          </p:nvSpPr>
          <p:spPr>
            <a:xfrm>
              <a:off x="0" y="0"/>
              <a:ext cx="186375650" cy="28497625"/>
            </a:xfrm>
            <a:custGeom>
              <a:avLst/>
              <a:gdLst/>
              <a:ahLst/>
              <a:cxnLst/>
              <a:rect l="l" t="t" r="r" b="b"/>
              <a:pathLst>
                <a:path w="186375650" h="28497625">
                  <a:moveTo>
                    <a:pt x="186230865" y="28352846"/>
                  </a:moveTo>
                  <a:lnTo>
                    <a:pt x="186375650" y="28352846"/>
                  </a:lnTo>
                  <a:lnTo>
                    <a:pt x="186375650" y="28497625"/>
                  </a:lnTo>
                  <a:lnTo>
                    <a:pt x="186230865" y="28497625"/>
                  </a:lnTo>
                  <a:lnTo>
                    <a:pt x="186230865" y="28352846"/>
                  </a:lnTo>
                  <a:close/>
                  <a:moveTo>
                    <a:pt x="0" y="144780"/>
                  </a:moveTo>
                  <a:lnTo>
                    <a:pt x="144780" y="144780"/>
                  </a:lnTo>
                  <a:lnTo>
                    <a:pt x="144780" y="28352846"/>
                  </a:lnTo>
                  <a:lnTo>
                    <a:pt x="0" y="28352846"/>
                  </a:lnTo>
                  <a:lnTo>
                    <a:pt x="0" y="144780"/>
                  </a:lnTo>
                  <a:close/>
                  <a:moveTo>
                    <a:pt x="0" y="28352846"/>
                  </a:moveTo>
                  <a:lnTo>
                    <a:pt x="144780" y="28352846"/>
                  </a:lnTo>
                  <a:lnTo>
                    <a:pt x="144780" y="28497625"/>
                  </a:lnTo>
                  <a:lnTo>
                    <a:pt x="0" y="28497625"/>
                  </a:lnTo>
                  <a:lnTo>
                    <a:pt x="0" y="28352846"/>
                  </a:lnTo>
                  <a:close/>
                  <a:moveTo>
                    <a:pt x="186230865" y="144780"/>
                  </a:moveTo>
                  <a:lnTo>
                    <a:pt x="186375650" y="144780"/>
                  </a:lnTo>
                  <a:lnTo>
                    <a:pt x="186375650" y="28352846"/>
                  </a:lnTo>
                  <a:lnTo>
                    <a:pt x="186230865" y="28352846"/>
                  </a:lnTo>
                  <a:lnTo>
                    <a:pt x="186230865" y="144780"/>
                  </a:lnTo>
                  <a:close/>
                  <a:moveTo>
                    <a:pt x="144780" y="28352846"/>
                  </a:moveTo>
                  <a:lnTo>
                    <a:pt x="186230865" y="28352846"/>
                  </a:lnTo>
                  <a:lnTo>
                    <a:pt x="186230865" y="28497625"/>
                  </a:lnTo>
                  <a:lnTo>
                    <a:pt x="144780" y="28497625"/>
                  </a:lnTo>
                  <a:lnTo>
                    <a:pt x="144780" y="28352846"/>
                  </a:lnTo>
                  <a:close/>
                  <a:moveTo>
                    <a:pt x="186230865" y="0"/>
                  </a:moveTo>
                  <a:lnTo>
                    <a:pt x="186375650" y="0"/>
                  </a:lnTo>
                  <a:lnTo>
                    <a:pt x="186375650" y="144780"/>
                  </a:lnTo>
                  <a:lnTo>
                    <a:pt x="186230865" y="144780"/>
                  </a:lnTo>
                  <a:lnTo>
                    <a:pt x="186230865" y="0"/>
                  </a:lnTo>
                  <a:close/>
                  <a:moveTo>
                    <a:pt x="0" y="0"/>
                  </a:moveTo>
                  <a:lnTo>
                    <a:pt x="144780" y="0"/>
                  </a:lnTo>
                  <a:lnTo>
                    <a:pt x="144780" y="144780"/>
                  </a:lnTo>
                  <a:lnTo>
                    <a:pt x="0" y="144780"/>
                  </a:lnTo>
                  <a:lnTo>
                    <a:pt x="0" y="0"/>
                  </a:lnTo>
                  <a:close/>
                  <a:moveTo>
                    <a:pt x="144780" y="0"/>
                  </a:moveTo>
                  <a:lnTo>
                    <a:pt x="186230865" y="0"/>
                  </a:lnTo>
                  <a:lnTo>
                    <a:pt x="186230865" y="144780"/>
                  </a:lnTo>
                  <a:lnTo>
                    <a:pt x="144780" y="144780"/>
                  </a:lnTo>
                  <a:lnTo>
                    <a:pt x="144780" y="0"/>
                  </a:lnTo>
                  <a:close/>
                </a:path>
              </a:pathLst>
            </a:custGeom>
            <a:solidFill>
              <a:srgbClr val="242424"/>
            </a:solidFill>
          </p:spPr>
        </p:sp>
      </p:grpSp>
      <p:sp>
        <p:nvSpPr>
          <p:cNvPr id="7" name="Freeform 7"/>
          <p:cNvSpPr/>
          <p:nvPr/>
        </p:nvSpPr>
        <p:spPr>
          <a:xfrm>
            <a:off x="10718780" y="7030502"/>
            <a:ext cx="4823973" cy="2227798"/>
          </a:xfrm>
          <a:custGeom>
            <a:avLst/>
            <a:gdLst/>
            <a:ahLst/>
            <a:cxnLst/>
            <a:rect l="l" t="t" r="r" b="b"/>
            <a:pathLst>
              <a:path w="4823973" h="2227798">
                <a:moveTo>
                  <a:pt x="0" y="0"/>
                </a:moveTo>
                <a:lnTo>
                  <a:pt x="4823973" y="0"/>
                </a:lnTo>
                <a:lnTo>
                  <a:pt x="4823973" y="2227798"/>
                </a:lnTo>
                <a:lnTo>
                  <a:pt x="0" y="22277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1028700" y="8636112"/>
            <a:ext cx="6067972" cy="589915"/>
          </a:xfrm>
          <a:prstGeom prst="rect">
            <a:avLst/>
          </a:prstGeom>
        </p:spPr>
        <p:txBody>
          <a:bodyPr lIns="0" tIns="0" rIns="0" bIns="0" rtlCol="0" anchor="t">
            <a:spAutoFit/>
          </a:bodyPr>
          <a:lstStyle/>
          <a:p>
            <a:pPr algn="l">
              <a:lnSpc>
                <a:spcPts val="4759"/>
              </a:lnSpc>
            </a:pPr>
            <a:r>
              <a:rPr lang="en-US" sz="3399">
                <a:solidFill>
                  <a:srgbClr val="000000"/>
                </a:solidFill>
                <a:latin typeface="Public Sans"/>
                <a:ea typeface="Public Sans"/>
                <a:cs typeface="Public Sans"/>
                <a:sym typeface="Public Sans"/>
              </a:rPr>
              <a:t>Thuyết trình bởi Nhóm 6</a:t>
            </a:r>
          </a:p>
        </p:txBody>
      </p:sp>
      <p:grpSp>
        <p:nvGrpSpPr>
          <p:cNvPr id="9" name="Group 9"/>
          <p:cNvGrpSpPr/>
          <p:nvPr/>
        </p:nvGrpSpPr>
        <p:grpSpPr>
          <a:xfrm>
            <a:off x="809826" y="1225686"/>
            <a:ext cx="6881682" cy="3343297"/>
            <a:chOff x="0" y="0"/>
            <a:chExt cx="9175576" cy="4457729"/>
          </a:xfrm>
        </p:grpSpPr>
        <p:sp>
          <p:nvSpPr>
            <p:cNvPr id="10" name="TextBox 10"/>
            <p:cNvSpPr txBox="1"/>
            <p:nvPr/>
          </p:nvSpPr>
          <p:spPr>
            <a:xfrm>
              <a:off x="0" y="1207800"/>
              <a:ext cx="9175576" cy="3676650"/>
            </a:xfrm>
            <a:prstGeom prst="rect">
              <a:avLst/>
            </a:prstGeom>
          </p:spPr>
          <p:txBody>
            <a:bodyPr lIns="0" tIns="0" rIns="0" bIns="0" rtlCol="0" anchor="t">
              <a:spAutoFit/>
            </a:bodyPr>
            <a:lstStyle/>
            <a:p>
              <a:pPr algn="l">
                <a:lnSpc>
                  <a:spcPts val="7200"/>
                </a:lnSpc>
              </a:pPr>
              <a:r>
                <a:rPr lang="en-US" sz="6000" b="1">
                  <a:solidFill>
                    <a:srgbClr val="000000"/>
                  </a:solidFill>
                  <a:latin typeface="Public Sans Bold"/>
                  <a:ea typeface="Public Sans Bold"/>
                  <a:cs typeface="Public Sans Bold"/>
                  <a:sym typeface="Public Sans Bold"/>
                </a:rPr>
                <a:t>CHAP 7: DATA EXTRACTION </a:t>
              </a:r>
            </a:p>
            <a:p>
              <a:pPr algn="l">
                <a:lnSpc>
                  <a:spcPts val="7200"/>
                </a:lnSpc>
              </a:pPr>
              <a:endParaRPr lang="en-US" sz="6000" b="1">
                <a:solidFill>
                  <a:srgbClr val="000000"/>
                </a:solidFill>
                <a:latin typeface="Public Sans Bold"/>
                <a:ea typeface="Public Sans Bold"/>
                <a:cs typeface="Public Sans Bold"/>
                <a:sym typeface="Public Sans Bold"/>
              </a:endParaRPr>
            </a:p>
          </p:txBody>
        </p:sp>
        <p:sp>
          <p:nvSpPr>
            <p:cNvPr id="11" name="TextBox 11"/>
            <p:cNvSpPr txBox="1"/>
            <p:nvPr/>
          </p:nvSpPr>
          <p:spPr>
            <a:xfrm>
              <a:off x="0" y="-66675"/>
              <a:ext cx="9175576" cy="588222"/>
            </a:xfrm>
            <a:prstGeom prst="rect">
              <a:avLst/>
            </a:prstGeom>
          </p:spPr>
          <p:txBody>
            <a:bodyPr lIns="0" tIns="0" rIns="0" bIns="0" rtlCol="0" anchor="t">
              <a:spAutoFit/>
            </a:bodyPr>
            <a:lstStyle/>
            <a:p>
              <a:pPr algn="l">
                <a:lnSpc>
                  <a:spcPts val="3639"/>
                </a:lnSpc>
              </a:pPr>
              <a:r>
                <a:rPr lang="en-US" sz="2599">
                  <a:solidFill>
                    <a:srgbClr val="000000"/>
                  </a:solidFill>
                  <a:latin typeface="Public Sans"/>
                  <a:ea typeface="Public Sans"/>
                  <a:cs typeface="Public Sans"/>
                  <a:sym typeface="Public Sans"/>
                </a:rPr>
                <a:t>MÔN: CƠ SỞ DỮ LIỆU NÂNG CAO </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sp>
        <p:nvSpPr>
          <p:cNvPr id="2" name="Freeform 2"/>
          <p:cNvSpPr/>
          <p:nvPr/>
        </p:nvSpPr>
        <p:spPr>
          <a:xfrm>
            <a:off x="288685" y="2229778"/>
            <a:ext cx="8036517" cy="3449301"/>
          </a:xfrm>
          <a:custGeom>
            <a:avLst/>
            <a:gdLst/>
            <a:ahLst/>
            <a:cxnLst/>
            <a:rect l="l" t="t" r="r" b="b"/>
            <a:pathLst>
              <a:path w="8036517" h="3449301">
                <a:moveTo>
                  <a:pt x="0" y="0"/>
                </a:moveTo>
                <a:lnTo>
                  <a:pt x="8036516" y="0"/>
                </a:lnTo>
                <a:lnTo>
                  <a:pt x="8036516" y="3449301"/>
                </a:lnTo>
                <a:lnTo>
                  <a:pt x="0" y="3449301"/>
                </a:lnTo>
                <a:lnTo>
                  <a:pt x="0" y="0"/>
                </a:lnTo>
                <a:close/>
              </a:path>
            </a:pathLst>
          </a:custGeom>
          <a:blipFill>
            <a:blip r:embed="rId2"/>
            <a:stretch>
              <a:fillRect/>
            </a:stretch>
          </a:blipFill>
        </p:spPr>
      </p:sp>
      <p:sp>
        <p:nvSpPr>
          <p:cNvPr id="3" name="Freeform 3"/>
          <p:cNvSpPr/>
          <p:nvPr/>
        </p:nvSpPr>
        <p:spPr>
          <a:xfrm>
            <a:off x="10810714" y="2392324"/>
            <a:ext cx="6716645" cy="3286755"/>
          </a:xfrm>
          <a:custGeom>
            <a:avLst/>
            <a:gdLst/>
            <a:ahLst/>
            <a:cxnLst/>
            <a:rect l="l" t="t" r="r" b="b"/>
            <a:pathLst>
              <a:path w="6716645" h="3286755">
                <a:moveTo>
                  <a:pt x="0" y="0"/>
                </a:moveTo>
                <a:lnTo>
                  <a:pt x="6716645" y="0"/>
                </a:lnTo>
                <a:lnTo>
                  <a:pt x="6716645" y="3286755"/>
                </a:lnTo>
                <a:lnTo>
                  <a:pt x="0" y="3286755"/>
                </a:lnTo>
                <a:lnTo>
                  <a:pt x="0" y="0"/>
                </a:lnTo>
                <a:close/>
              </a:path>
            </a:pathLst>
          </a:custGeom>
          <a:blipFill>
            <a:blip r:embed="rId3"/>
            <a:stretch>
              <a:fillRect t="-6448"/>
            </a:stretch>
          </a:blipFill>
        </p:spPr>
      </p:sp>
      <p:sp>
        <p:nvSpPr>
          <p:cNvPr id="4" name="Freeform 4"/>
          <p:cNvSpPr/>
          <p:nvPr/>
        </p:nvSpPr>
        <p:spPr>
          <a:xfrm>
            <a:off x="1011136" y="6746144"/>
            <a:ext cx="6591615" cy="2869291"/>
          </a:xfrm>
          <a:custGeom>
            <a:avLst/>
            <a:gdLst/>
            <a:ahLst/>
            <a:cxnLst/>
            <a:rect l="l" t="t" r="r" b="b"/>
            <a:pathLst>
              <a:path w="6591615" h="2869291">
                <a:moveTo>
                  <a:pt x="0" y="0"/>
                </a:moveTo>
                <a:lnTo>
                  <a:pt x="6591614" y="0"/>
                </a:lnTo>
                <a:lnTo>
                  <a:pt x="6591614" y="2869291"/>
                </a:lnTo>
                <a:lnTo>
                  <a:pt x="0" y="2869291"/>
                </a:lnTo>
                <a:lnTo>
                  <a:pt x="0" y="0"/>
                </a:lnTo>
                <a:close/>
              </a:path>
            </a:pathLst>
          </a:custGeom>
          <a:blipFill>
            <a:blip r:embed="rId4"/>
            <a:stretch>
              <a:fillRect/>
            </a:stretch>
          </a:blipFill>
        </p:spPr>
      </p:sp>
      <p:sp>
        <p:nvSpPr>
          <p:cNvPr id="5" name="Freeform 5"/>
          <p:cNvSpPr/>
          <p:nvPr/>
        </p:nvSpPr>
        <p:spPr>
          <a:xfrm>
            <a:off x="11006018" y="6550934"/>
            <a:ext cx="6025528" cy="3259712"/>
          </a:xfrm>
          <a:custGeom>
            <a:avLst/>
            <a:gdLst/>
            <a:ahLst/>
            <a:cxnLst/>
            <a:rect l="l" t="t" r="r" b="b"/>
            <a:pathLst>
              <a:path w="6025528" h="3259712">
                <a:moveTo>
                  <a:pt x="0" y="0"/>
                </a:moveTo>
                <a:lnTo>
                  <a:pt x="6025527" y="0"/>
                </a:lnTo>
                <a:lnTo>
                  <a:pt x="6025527" y="3259712"/>
                </a:lnTo>
                <a:lnTo>
                  <a:pt x="0" y="3259712"/>
                </a:lnTo>
                <a:lnTo>
                  <a:pt x="0" y="0"/>
                </a:lnTo>
                <a:close/>
              </a:path>
            </a:pathLst>
          </a:custGeom>
          <a:blipFill>
            <a:blip r:embed="rId5"/>
            <a:stretch>
              <a:fillRect/>
            </a:stretch>
          </a:blipFill>
        </p:spPr>
      </p:sp>
      <p:sp>
        <p:nvSpPr>
          <p:cNvPr id="6" name="TextBox 6"/>
          <p:cNvSpPr txBox="1"/>
          <p:nvPr/>
        </p:nvSpPr>
        <p:spPr>
          <a:xfrm>
            <a:off x="6485650" y="380964"/>
            <a:ext cx="4880727" cy="1686889"/>
          </a:xfrm>
          <a:prstGeom prst="rect">
            <a:avLst/>
          </a:prstGeom>
        </p:spPr>
        <p:txBody>
          <a:bodyPr lIns="0" tIns="0" rIns="0" bIns="0" rtlCol="0" anchor="t">
            <a:spAutoFit/>
          </a:bodyPr>
          <a:lstStyle/>
          <a:p>
            <a:pPr algn="ctr">
              <a:lnSpc>
                <a:spcPts val="6709"/>
              </a:lnSpc>
            </a:pPr>
            <a:r>
              <a:rPr lang="en-US" sz="5160" b="1">
                <a:solidFill>
                  <a:srgbClr val="000000"/>
                </a:solidFill>
                <a:latin typeface="Public Sans Bold"/>
                <a:ea typeface="Public Sans Bold"/>
                <a:cs typeface="Public Sans Bold"/>
                <a:sym typeface="Public Sans Bold"/>
              </a:rPr>
              <a:t>KIẾN TRÚC ETL</a:t>
            </a:r>
          </a:p>
          <a:p>
            <a:pPr algn="ctr">
              <a:lnSpc>
                <a:spcPts val="6709"/>
              </a:lnSpc>
              <a:spcBef>
                <a:spcPct val="0"/>
              </a:spcBef>
            </a:pPr>
            <a:endParaRPr lang="en-US" sz="5160" b="1">
              <a:solidFill>
                <a:srgbClr val="000000"/>
              </a:solidFill>
              <a:latin typeface="Public Sans Bold"/>
              <a:ea typeface="Public Sans Bold"/>
              <a:cs typeface="Public Sans Bold"/>
              <a:sym typeface="Public Sans Bold"/>
            </a:endParaRPr>
          </a:p>
        </p:txBody>
      </p:sp>
      <p:sp>
        <p:nvSpPr>
          <p:cNvPr id="7" name="TextBox 7"/>
          <p:cNvSpPr txBox="1"/>
          <p:nvPr/>
        </p:nvSpPr>
        <p:spPr>
          <a:xfrm>
            <a:off x="621744" y="1490682"/>
            <a:ext cx="6087189" cy="424675"/>
          </a:xfrm>
          <a:prstGeom prst="rect">
            <a:avLst/>
          </a:prstGeom>
        </p:spPr>
        <p:txBody>
          <a:bodyPr lIns="0" tIns="0" rIns="0" bIns="0" rtlCol="0" anchor="t">
            <a:spAutoFit/>
          </a:bodyPr>
          <a:lstStyle/>
          <a:p>
            <a:pPr algn="ctr">
              <a:lnSpc>
                <a:spcPts val="3329"/>
              </a:lnSpc>
              <a:spcBef>
                <a:spcPct val="0"/>
              </a:spcBef>
            </a:pPr>
            <a:r>
              <a:rPr lang="en-US" sz="2560">
                <a:solidFill>
                  <a:srgbClr val="000000"/>
                </a:solidFill>
                <a:latin typeface="Public Sans"/>
                <a:ea typeface="Public Sans"/>
                <a:cs typeface="Public Sans"/>
                <a:sym typeface="Public Sans"/>
              </a:rPr>
              <a:t>Sử dụng vùng trung gian (Staging Area):</a:t>
            </a:r>
          </a:p>
        </p:txBody>
      </p:sp>
      <p:sp>
        <p:nvSpPr>
          <p:cNvPr id="8" name="TextBox 8"/>
          <p:cNvSpPr txBox="1"/>
          <p:nvPr/>
        </p:nvSpPr>
        <p:spPr>
          <a:xfrm>
            <a:off x="10241643" y="1653323"/>
            <a:ext cx="7554278" cy="424675"/>
          </a:xfrm>
          <a:prstGeom prst="rect">
            <a:avLst/>
          </a:prstGeom>
        </p:spPr>
        <p:txBody>
          <a:bodyPr lIns="0" tIns="0" rIns="0" bIns="0" rtlCol="0" anchor="t">
            <a:spAutoFit/>
          </a:bodyPr>
          <a:lstStyle/>
          <a:p>
            <a:pPr algn="ctr">
              <a:lnSpc>
                <a:spcPts val="3329"/>
              </a:lnSpc>
              <a:spcBef>
                <a:spcPct val="0"/>
              </a:spcBef>
            </a:pPr>
            <a:r>
              <a:rPr lang="en-US" sz="2560">
                <a:solidFill>
                  <a:srgbClr val="000000"/>
                </a:solidFill>
                <a:latin typeface="Public Sans"/>
                <a:ea typeface="Public Sans"/>
                <a:cs typeface="Public Sans"/>
                <a:sym typeface="Public Sans"/>
              </a:rPr>
              <a:t>Biến đổi trong bộ nhớ (In-Memory Transformation)</a:t>
            </a:r>
          </a:p>
        </p:txBody>
      </p:sp>
      <p:sp>
        <p:nvSpPr>
          <p:cNvPr id="9" name="TextBox 9"/>
          <p:cNvSpPr txBox="1"/>
          <p:nvPr/>
        </p:nvSpPr>
        <p:spPr>
          <a:xfrm>
            <a:off x="1331000" y="5955304"/>
            <a:ext cx="5387816" cy="433705"/>
          </a:xfrm>
          <a:prstGeom prst="rect">
            <a:avLst/>
          </a:prstGeom>
        </p:spPr>
        <p:txBody>
          <a:bodyPr lIns="0" tIns="0" rIns="0" bIns="0" rtlCol="0" anchor="t">
            <a:spAutoFit/>
          </a:bodyPr>
          <a:lstStyle/>
          <a:p>
            <a:pPr algn="ctr">
              <a:lnSpc>
                <a:spcPts val="3380"/>
              </a:lnSpc>
              <a:spcBef>
                <a:spcPct val="0"/>
              </a:spcBef>
            </a:pPr>
            <a:r>
              <a:rPr lang="en-US" sz="2600">
                <a:solidFill>
                  <a:srgbClr val="000000"/>
                </a:solidFill>
                <a:latin typeface="Public Sans"/>
                <a:ea typeface="Public Sans"/>
                <a:cs typeface="Public Sans"/>
                <a:sym typeface="Public Sans"/>
              </a:rPr>
              <a:t>Tập trung (Centralized ETL Server):</a:t>
            </a:r>
          </a:p>
        </p:txBody>
      </p:sp>
      <p:sp>
        <p:nvSpPr>
          <p:cNvPr id="10" name="TextBox 10"/>
          <p:cNvSpPr txBox="1"/>
          <p:nvPr/>
        </p:nvSpPr>
        <p:spPr>
          <a:xfrm>
            <a:off x="11734979" y="5955304"/>
            <a:ext cx="4192429" cy="433705"/>
          </a:xfrm>
          <a:prstGeom prst="rect">
            <a:avLst/>
          </a:prstGeom>
        </p:spPr>
        <p:txBody>
          <a:bodyPr lIns="0" tIns="0" rIns="0" bIns="0" rtlCol="0" anchor="t">
            <a:spAutoFit/>
          </a:bodyPr>
          <a:lstStyle/>
          <a:p>
            <a:pPr algn="ctr">
              <a:lnSpc>
                <a:spcPts val="3380"/>
              </a:lnSpc>
              <a:spcBef>
                <a:spcPct val="0"/>
              </a:spcBef>
            </a:pPr>
            <a:r>
              <a:rPr lang="en-US" sz="2600">
                <a:solidFill>
                  <a:srgbClr val="000000"/>
                </a:solidFill>
                <a:latin typeface="Public Sans"/>
                <a:ea typeface="Public Sans"/>
                <a:cs typeface="Public Sans"/>
                <a:sym typeface="Public Sans"/>
              </a:rPr>
              <a:t> Phân tán (Distributed ETL):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grpSp>
        <p:nvGrpSpPr>
          <p:cNvPr id="2" name="Group 2"/>
          <p:cNvGrpSpPr/>
          <p:nvPr/>
        </p:nvGrpSpPr>
        <p:grpSpPr>
          <a:xfrm>
            <a:off x="17496740" y="-339268"/>
            <a:ext cx="1083983" cy="11003283"/>
            <a:chOff x="0" y="0"/>
            <a:chExt cx="10534021" cy="106928664"/>
          </a:xfrm>
        </p:grpSpPr>
        <p:sp>
          <p:nvSpPr>
            <p:cNvPr id="3" name="Freeform 3"/>
            <p:cNvSpPr/>
            <p:nvPr/>
          </p:nvSpPr>
          <p:spPr>
            <a:xfrm>
              <a:off x="72390" y="72390"/>
              <a:ext cx="10389241" cy="106783885"/>
            </a:xfrm>
            <a:custGeom>
              <a:avLst/>
              <a:gdLst/>
              <a:ahLst/>
              <a:cxnLst/>
              <a:rect l="l" t="t" r="r" b="b"/>
              <a:pathLst>
                <a:path w="10389241" h="106783885">
                  <a:moveTo>
                    <a:pt x="0" y="0"/>
                  </a:moveTo>
                  <a:lnTo>
                    <a:pt x="10389241" y="0"/>
                  </a:lnTo>
                  <a:lnTo>
                    <a:pt x="10389241" y="106783885"/>
                  </a:lnTo>
                  <a:lnTo>
                    <a:pt x="0" y="106783885"/>
                  </a:lnTo>
                  <a:lnTo>
                    <a:pt x="0" y="0"/>
                  </a:lnTo>
                  <a:close/>
                </a:path>
              </a:pathLst>
            </a:custGeom>
            <a:solidFill>
              <a:srgbClr val="FFFFFF"/>
            </a:solidFill>
          </p:spPr>
        </p:sp>
        <p:sp>
          <p:nvSpPr>
            <p:cNvPr id="4" name="Freeform 4"/>
            <p:cNvSpPr/>
            <p:nvPr/>
          </p:nvSpPr>
          <p:spPr>
            <a:xfrm>
              <a:off x="0" y="0"/>
              <a:ext cx="10534021" cy="106928667"/>
            </a:xfrm>
            <a:custGeom>
              <a:avLst/>
              <a:gdLst/>
              <a:ahLst/>
              <a:cxnLst/>
              <a:rect l="l" t="t" r="r" b="b"/>
              <a:pathLst>
                <a:path w="10534021" h="106928667">
                  <a:moveTo>
                    <a:pt x="10389241" y="106783882"/>
                  </a:moveTo>
                  <a:lnTo>
                    <a:pt x="10534021" y="106783882"/>
                  </a:lnTo>
                  <a:lnTo>
                    <a:pt x="10534021" y="106928667"/>
                  </a:lnTo>
                  <a:lnTo>
                    <a:pt x="10389241" y="106928667"/>
                  </a:lnTo>
                  <a:lnTo>
                    <a:pt x="10389241" y="106783882"/>
                  </a:lnTo>
                  <a:close/>
                  <a:moveTo>
                    <a:pt x="0" y="144780"/>
                  </a:moveTo>
                  <a:lnTo>
                    <a:pt x="144780" y="144780"/>
                  </a:lnTo>
                  <a:lnTo>
                    <a:pt x="144780" y="106783882"/>
                  </a:lnTo>
                  <a:lnTo>
                    <a:pt x="0" y="106783882"/>
                  </a:lnTo>
                  <a:lnTo>
                    <a:pt x="0" y="144780"/>
                  </a:lnTo>
                  <a:close/>
                  <a:moveTo>
                    <a:pt x="0" y="106783882"/>
                  </a:moveTo>
                  <a:lnTo>
                    <a:pt x="144780" y="106783882"/>
                  </a:lnTo>
                  <a:lnTo>
                    <a:pt x="144780" y="106928667"/>
                  </a:lnTo>
                  <a:lnTo>
                    <a:pt x="0" y="106928667"/>
                  </a:lnTo>
                  <a:lnTo>
                    <a:pt x="0" y="106783882"/>
                  </a:lnTo>
                  <a:close/>
                  <a:moveTo>
                    <a:pt x="10389241" y="144780"/>
                  </a:moveTo>
                  <a:lnTo>
                    <a:pt x="10534021" y="144780"/>
                  </a:lnTo>
                  <a:lnTo>
                    <a:pt x="10534021" y="106783882"/>
                  </a:lnTo>
                  <a:lnTo>
                    <a:pt x="10389241" y="106783882"/>
                  </a:lnTo>
                  <a:lnTo>
                    <a:pt x="10389241" y="144780"/>
                  </a:lnTo>
                  <a:close/>
                  <a:moveTo>
                    <a:pt x="144780" y="106783882"/>
                  </a:moveTo>
                  <a:lnTo>
                    <a:pt x="10389241" y="106783882"/>
                  </a:lnTo>
                  <a:lnTo>
                    <a:pt x="10389241" y="106928667"/>
                  </a:lnTo>
                  <a:lnTo>
                    <a:pt x="144780" y="106928667"/>
                  </a:lnTo>
                  <a:lnTo>
                    <a:pt x="144780" y="106783882"/>
                  </a:lnTo>
                  <a:close/>
                  <a:moveTo>
                    <a:pt x="10389241" y="0"/>
                  </a:moveTo>
                  <a:lnTo>
                    <a:pt x="10534021" y="0"/>
                  </a:lnTo>
                  <a:lnTo>
                    <a:pt x="10534021" y="144780"/>
                  </a:lnTo>
                  <a:lnTo>
                    <a:pt x="10389241" y="144780"/>
                  </a:lnTo>
                  <a:lnTo>
                    <a:pt x="10389241" y="0"/>
                  </a:lnTo>
                  <a:close/>
                  <a:moveTo>
                    <a:pt x="0" y="0"/>
                  </a:moveTo>
                  <a:lnTo>
                    <a:pt x="144780" y="0"/>
                  </a:lnTo>
                  <a:lnTo>
                    <a:pt x="144780" y="144780"/>
                  </a:lnTo>
                  <a:lnTo>
                    <a:pt x="0" y="144780"/>
                  </a:lnTo>
                  <a:lnTo>
                    <a:pt x="0" y="0"/>
                  </a:lnTo>
                  <a:close/>
                  <a:moveTo>
                    <a:pt x="144780" y="0"/>
                  </a:moveTo>
                  <a:lnTo>
                    <a:pt x="10389241" y="0"/>
                  </a:lnTo>
                  <a:lnTo>
                    <a:pt x="10389241" y="144780"/>
                  </a:lnTo>
                  <a:lnTo>
                    <a:pt x="144780" y="144780"/>
                  </a:lnTo>
                  <a:lnTo>
                    <a:pt x="144780" y="0"/>
                  </a:lnTo>
                  <a:close/>
                </a:path>
              </a:pathLst>
            </a:custGeom>
            <a:solidFill>
              <a:srgbClr val="242424"/>
            </a:solidFill>
          </p:spPr>
        </p:sp>
      </p:grpSp>
      <p:sp>
        <p:nvSpPr>
          <p:cNvPr id="5" name="Freeform 5"/>
          <p:cNvSpPr/>
          <p:nvPr/>
        </p:nvSpPr>
        <p:spPr>
          <a:xfrm>
            <a:off x="6749967" y="942238"/>
            <a:ext cx="851512" cy="1061977"/>
          </a:xfrm>
          <a:custGeom>
            <a:avLst/>
            <a:gdLst/>
            <a:ahLst/>
            <a:cxnLst/>
            <a:rect l="l" t="t" r="r" b="b"/>
            <a:pathLst>
              <a:path w="851512" h="1061977">
                <a:moveTo>
                  <a:pt x="0" y="0"/>
                </a:moveTo>
                <a:lnTo>
                  <a:pt x="851512" y="0"/>
                </a:lnTo>
                <a:lnTo>
                  <a:pt x="851512" y="1061976"/>
                </a:lnTo>
                <a:lnTo>
                  <a:pt x="0" y="1061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749967" y="3328586"/>
            <a:ext cx="741238" cy="924447"/>
          </a:xfrm>
          <a:custGeom>
            <a:avLst/>
            <a:gdLst/>
            <a:ahLst/>
            <a:cxnLst/>
            <a:rect l="l" t="t" r="r" b="b"/>
            <a:pathLst>
              <a:path w="741238" h="924447">
                <a:moveTo>
                  <a:pt x="0" y="0"/>
                </a:moveTo>
                <a:lnTo>
                  <a:pt x="741238" y="0"/>
                </a:lnTo>
                <a:lnTo>
                  <a:pt x="741238" y="924447"/>
                </a:lnTo>
                <a:lnTo>
                  <a:pt x="0" y="924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6749967" y="5445760"/>
            <a:ext cx="851512" cy="1061977"/>
          </a:xfrm>
          <a:custGeom>
            <a:avLst/>
            <a:gdLst/>
            <a:ahLst/>
            <a:cxnLst/>
            <a:rect l="l" t="t" r="r" b="b"/>
            <a:pathLst>
              <a:path w="851512" h="1061977">
                <a:moveTo>
                  <a:pt x="0" y="0"/>
                </a:moveTo>
                <a:lnTo>
                  <a:pt x="851512" y="0"/>
                </a:lnTo>
                <a:lnTo>
                  <a:pt x="851512" y="1061976"/>
                </a:lnTo>
                <a:lnTo>
                  <a:pt x="0" y="1061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446011" y="2885938"/>
            <a:ext cx="5909027" cy="4216551"/>
          </a:xfrm>
          <a:prstGeom prst="rect">
            <a:avLst/>
          </a:prstGeom>
        </p:spPr>
        <p:txBody>
          <a:bodyPr lIns="0" tIns="0" rIns="0" bIns="0" rtlCol="0" anchor="t">
            <a:spAutoFit/>
          </a:bodyPr>
          <a:lstStyle/>
          <a:p>
            <a:pPr algn="l">
              <a:lnSpc>
                <a:spcPts val="5521"/>
              </a:lnSpc>
            </a:pPr>
            <a:r>
              <a:rPr lang="en-US" sz="4600" b="1">
                <a:solidFill>
                  <a:srgbClr val="000000"/>
                </a:solidFill>
                <a:latin typeface="Public Sans Bold"/>
                <a:ea typeface="Public Sans Bold"/>
                <a:cs typeface="Public Sans Bold"/>
                <a:sym typeface="Public Sans Bold"/>
              </a:rPr>
              <a:t>CÁC PHƯƠNG PHÁP TRÍCH XUẤT DỮ LIỆU ETL (TRÍCH, XUẤT, CHUYỂN ĐỔI, TẢI):</a:t>
            </a:r>
          </a:p>
          <a:p>
            <a:pPr algn="l">
              <a:lnSpc>
                <a:spcPts val="5521"/>
              </a:lnSpc>
            </a:pPr>
            <a:endParaRPr lang="en-US" sz="4600" b="1">
              <a:solidFill>
                <a:srgbClr val="000000"/>
              </a:solidFill>
              <a:latin typeface="Public Sans Bold"/>
              <a:ea typeface="Public Sans Bold"/>
              <a:cs typeface="Public Sans Bold"/>
              <a:sym typeface="Public Sans Bold"/>
            </a:endParaRPr>
          </a:p>
        </p:txBody>
      </p:sp>
      <p:grpSp>
        <p:nvGrpSpPr>
          <p:cNvPr id="9" name="Group 9"/>
          <p:cNvGrpSpPr/>
          <p:nvPr/>
        </p:nvGrpSpPr>
        <p:grpSpPr>
          <a:xfrm>
            <a:off x="8434180" y="885331"/>
            <a:ext cx="8117029" cy="2237766"/>
            <a:chOff x="0" y="0"/>
            <a:chExt cx="10822706" cy="2983688"/>
          </a:xfrm>
        </p:grpSpPr>
        <p:sp>
          <p:nvSpPr>
            <p:cNvPr id="10" name="TextBox 10"/>
            <p:cNvSpPr txBox="1"/>
            <p:nvPr/>
          </p:nvSpPr>
          <p:spPr>
            <a:xfrm>
              <a:off x="0" y="1536985"/>
              <a:ext cx="10822706" cy="1448396"/>
            </a:xfrm>
            <a:prstGeom prst="rect">
              <a:avLst/>
            </a:prstGeom>
          </p:spPr>
          <p:txBody>
            <a:bodyPr lIns="0" tIns="0" rIns="0" bIns="0" rtlCol="0" anchor="t">
              <a:spAutoFit/>
            </a:bodyPr>
            <a:lstStyle/>
            <a:p>
              <a:pPr algn="l">
                <a:lnSpc>
                  <a:spcPts val="2859"/>
                </a:lnSpc>
              </a:pPr>
              <a:r>
                <a:rPr lang="en-US" sz="2199">
                  <a:solidFill>
                    <a:srgbClr val="000000"/>
                  </a:solidFill>
                  <a:latin typeface="Public Sans"/>
                  <a:ea typeface="Public Sans"/>
                  <a:cs typeface="Public Sans"/>
                  <a:sym typeface="Public Sans"/>
                </a:rPr>
                <a:t>Lấy toàn bộ dữ liệu từ bảng nguồn mỗi lần trích xuất, bất kể dữ liệu có thay đổi hay không.</a:t>
              </a:r>
            </a:p>
            <a:p>
              <a:pPr algn="l">
                <a:lnSpc>
                  <a:spcPts val="2859"/>
                </a:lnSpc>
              </a:pPr>
              <a:endParaRPr lang="en-US" sz="2199">
                <a:solidFill>
                  <a:srgbClr val="000000"/>
                </a:solidFill>
                <a:latin typeface="Public Sans"/>
                <a:ea typeface="Public Sans"/>
                <a:cs typeface="Public Sans"/>
                <a:sym typeface="Public Sans"/>
              </a:endParaRPr>
            </a:p>
          </p:txBody>
        </p:sp>
        <p:sp>
          <p:nvSpPr>
            <p:cNvPr id="11" name="TextBox 11"/>
            <p:cNvSpPr txBox="1"/>
            <p:nvPr/>
          </p:nvSpPr>
          <p:spPr>
            <a:xfrm>
              <a:off x="0" y="-41063"/>
              <a:ext cx="10822706" cy="1380913"/>
            </a:xfrm>
            <a:prstGeom prst="rect">
              <a:avLst/>
            </a:prstGeom>
          </p:spPr>
          <p:txBody>
            <a:bodyPr lIns="0" tIns="0" rIns="0" bIns="0" rtlCol="0" anchor="t">
              <a:spAutoFit/>
            </a:bodyPr>
            <a:lstStyle/>
            <a:p>
              <a:pPr algn="l">
                <a:lnSpc>
                  <a:spcPts val="4160"/>
                </a:lnSpc>
              </a:pPr>
              <a:r>
                <a:rPr lang="en-US" sz="3200" b="1">
                  <a:solidFill>
                    <a:srgbClr val="000000"/>
                  </a:solidFill>
                  <a:latin typeface="Public Sans Bold"/>
                  <a:ea typeface="Public Sans Bold"/>
                  <a:cs typeface="Public Sans Bold"/>
                  <a:sym typeface="Public Sans Bold"/>
                </a:rPr>
                <a:t>Truy xuất toàn bộ bảng (Full Table Extraction)</a:t>
              </a:r>
            </a:p>
          </p:txBody>
        </p:sp>
      </p:grpSp>
      <p:sp>
        <p:nvSpPr>
          <p:cNvPr id="12" name="TextBox 12"/>
          <p:cNvSpPr txBox="1"/>
          <p:nvPr/>
        </p:nvSpPr>
        <p:spPr>
          <a:xfrm rot="5400000">
            <a:off x="14770215" y="3315945"/>
            <a:ext cx="6179529" cy="433705"/>
          </a:xfrm>
          <a:prstGeom prst="rect">
            <a:avLst/>
          </a:prstGeom>
        </p:spPr>
        <p:txBody>
          <a:bodyPr lIns="0" tIns="0" rIns="0" bIns="0" rtlCol="0" anchor="t">
            <a:spAutoFit/>
          </a:bodyPr>
          <a:lstStyle/>
          <a:p>
            <a:pPr algn="l">
              <a:lnSpc>
                <a:spcPts val="3380"/>
              </a:lnSpc>
            </a:pPr>
            <a:r>
              <a:rPr lang="en-US" sz="2600" b="1">
                <a:solidFill>
                  <a:srgbClr val="000000"/>
                </a:solidFill>
                <a:latin typeface="Public Sans Bold"/>
                <a:ea typeface="Public Sans Bold"/>
                <a:cs typeface="Public Sans Bold"/>
                <a:sym typeface="Public Sans Bold"/>
              </a:rPr>
              <a:t>Nhóm 6</a:t>
            </a:r>
          </a:p>
        </p:txBody>
      </p:sp>
      <p:grpSp>
        <p:nvGrpSpPr>
          <p:cNvPr id="13" name="Group 13"/>
          <p:cNvGrpSpPr/>
          <p:nvPr/>
        </p:nvGrpSpPr>
        <p:grpSpPr>
          <a:xfrm>
            <a:off x="8434180" y="3123097"/>
            <a:ext cx="6716237" cy="1875878"/>
            <a:chOff x="0" y="0"/>
            <a:chExt cx="8954983" cy="2501171"/>
          </a:xfrm>
        </p:grpSpPr>
        <p:sp>
          <p:nvSpPr>
            <p:cNvPr id="14" name="TextBox 14"/>
            <p:cNvSpPr txBox="1"/>
            <p:nvPr/>
          </p:nvSpPr>
          <p:spPr>
            <a:xfrm>
              <a:off x="0" y="1536985"/>
              <a:ext cx="8954983" cy="965880"/>
            </a:xfrm>
            <a:prstGeom prst="rect">
              <a:avLst/>
            </a:prstGeom>
          </p:spPr>
          <p:txBody>
            <a:bodyPr lIns="0" tIns="0" rIns="0" bIns="0" rtlCol="0" anchor="t">
              <a:spAutoFit/>
            </a:bodyPr>
            <a:lstStyle/>
            <a:p>
              <a:pPr algn="l">
                <a:lnSpc>
                  <a:spcPts val="2859"/>
                </a:lnSpc>
              </a:pPr>
              <a:r>
                <a:rPr lang="en-US" sz="2199">
                  <a:solidFill>
                    <a:srgbClr val="000000"/>
                  </a:solidFill>
                  <a:latin typeface="Public Sans"/>
                  <a:ea typeface="Public Sans"/>
                  <a:cs typeface="Public Sans"/>
                  <a:sym typeface="Public Sans"/>
                </a:rPr>
                <a:t>Chỉ trích xuất dữ liệu đã thay đổi kể từ lần trích xuất trước (bao gồm thêm, sửa, hoặc xóa).</a:t>
              </a:r>
            </a:p>
          </p:txBody>
        </p:sp>
        <p:sp>
          <p:nvSpPr>
            <p:cNvPr id="15" name="TextBox 15"/>
            <p:cNvSpPr txBox="1"/>
            <p:nvPr/>
          </p:nvSpPr>
          <p:spPr>
            <a:xfrm>
              <a:off x="0" y="-41063"/>
              <a:ext cx="8954983" cy="1380913"/>
            </a:xfrm>
            <a:prstGeom prst="rect">
              <a:avLst/>
            </a:prstGeom>
          </p:spPr>
          <p:txBody>
            <a:bodyPr lIns="0" tIns="0" rIns="0" bIns="0" rtlCol="0" anchor="t">
              <a:spAutoFit/>
            </a:bodyPr>
            <a:lstStyle/>
            <a:p>
              <a:pPr algn="l">
                <a:lnSpc>
                  <a:spcPts val="4160"/>
                </a:lnSpc>
              </a:pPr>
              <a:r>
                <a:rPr lang="en-US" sz="3200" b="1">
                  <a:solidFill>
                    <a:srgbClr val="000000"/>
                  </a:solidFill>
                  <a:latin typeface="Public Sans Bold"/>
                  <a:ea typeface="Public Sans Bold"/>
                  <a:cs typeface="Public Sans Bold"/>
                  <a:sym typeface="Public Sans Bold"/>
                </a:rPr>
                <a:t>Truy xuất gia tăng (Incremental Extraction)</a:t>
              </a:r>
            </a:p>
          </p:txBody>
        </p:sp>
      </p:grpSp>
      <p:sp>
        <p:nvSpPr>
          <p:cNvPr id="16" name="Freeform 16"/>
          <p:cNvSpPr/>
          <p:nvPr/>
        </p:nvSpPr>
        <p:spPr>
          <a:xfrm>
            <a:off x="6749967" y="7613162"/>
            <a:ext cx="851512" cy="1061977"/>
          </a:xfrm>
          <a:custGeom>
            <a:avLst/>
            <a:gdLst/>
            <a:ahLst/>
            <a:cxnLst/>
            <a:rect l="l" t="t" r="r" b="b"/>
            <a:pathLst>
              <a:path w="851512" h="1061977">
                <a:moveTo>
                  <a:pt x="0" y="0"/>
                </a:moveTo>
                <a:lnTo>
                  <a:pt x="851512" y="0"/>
                </a:lnTo>
                <a:lnTo>
                  <a:pt x="851512" y="1061976"/>
                </a:lnTo>
                <a:lnTo>
                  <a:pt x="0" y="10619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7" name="Group 17"/>
          <p:cNvGrpSpPr/>
          <p:nvPr/>
        </p:nvGrpSpPr>
        <p:grpSpPr>
          <a:xfrm>
            <a:off x="8280968" y="5445760"/>
            <a:ext cx="8270241" cy="1713891"/>
            <a:chOff x="0" y="0"/>
            <a:chExt cx="11026988" cy="2285188"/>
          </a:xfrm>
        </p:grpSpPr>
        <p:sp>
          <p:nvSpPr>
            <p:cNvPr id="18" name="TextBox 18"/>
            <p:cNvSpPr txBox="1"/>
            <p:nvPr/>
          </p:nvSpPr>
          <p:spPr>
            <a:xfrm>
              <a:off x="0" y="838485"/>
              <a:ext cx="11026988" cy="1448396"/>
            </a:xfrm>
            <a:prstGeom prst="rect">
              <a:avLst/>
            </a:prstGeom>
          </p:spPr>
          <p:txBody>
            <a:bodyPr lIns="0" tIns="0" rIns="0" bIns="0" rtlCol="0" anchor="t">
              <a:spAutoFit/>
            </a:bodyPr>
            <a:lstStyle/>
            <a:p>
              <a:pPr algn="l">
                <a:lnSpc>
                  <a:spcPts val="2859"/>
                </a:lnSpc>
              </a:pPr>
              <a:r>
                <a:rPr lang="en-US" sz="2199">
                  <a:solidFill>
                    <a:srgbClr val="000000"/>
                  </a:solidFill>
                  <a:latin typeface="Public Sans"/>
                  <a:ea typeface="Public Sans"/>
                  <a:cs typeface="Public Sans"/>
                  <a:sym typeface="Public Sans"/>
                </a:rPr>
                <a:t>Trích xuất dữ liệu theo một phạm vi cố định (ví dụ: dữ liệu của 6 tháng gần nhất hoặc 100,000 bản ghi mới nhất).</a:t>
              </a:r>
            </a:p>
            <a:p>
              <a:pPr algn="l">
                <a:lnSpc>
                  <a:spcPts val="2859"/>
                </a:lnSpc>
              </a:pPr>
              <a:endParaRPr lang="en-US" sz="2199">
                <a:solidFill>
                  <a:srgbClr val="000000"/>
                </a:solidFill>
                <a:latin typeface="Public Sans"/>
                <a:ea typeface="Public Sans"/>
                <a:cs typeface="Public Sans"/>
                <a:sym typeface="Public Sans"/>
              </a:endParaRPr>
            </a:p>
          </p:txBody>
        </p:sp>
        <p:sp>
          <p:nvSpPr>
            <p:cNvPr id="19" name="TextBox 19"/>
            <p:cNvSpPr txBox="1"/>
            <p:nvPr/>
          </p:nvSpPr>
          <p:spPr>
            <a:xfrm>
              <a:off x="0" y="-41063"/>
              <a:ext cx="11026988" cy="682413"/>
            </a:xfrm>
            <a:prstGeom prst="rect">
              <a:avLst/>
            </a:prstGeom>
          </p:spPr>
          <p:txBody>
            <a:bodyPr lIns="0" tIns="0" rIns="0" bIns="0" rtlCol="0" anchor="t">
              <a:spAutoFit/>
            </a:bodyPr>
            <a:lstStyle/>
            <a:p>
              <a:pPr algn="l">
                <a:lnSpc>
                  <a:spcPts val="4160"/>
                </a:lnSpc>
              </a:pPr>
              <a:r>
                <a:rPr lang="en-US" sz="3200" b="1">
                  <a:solidFill>
                    <a:srgbClr val="000000"/>
                  </a:solidFill>
                  <a:latin typeface="Public Sans Bold"/>
                  <a:ea typeface="Public Sans Bold"/>
                  <a:cs typeface="Public Sans Bold"/>
                  <a:sym typeface="Public Sans Bold"/>
                </a:rPr>
                <a:t>Phạm vi cố định (Fixed Range Extraction)</a:t>
              </a:r>
            </a:p>
          </p:txBody>
        </p:sp>
      </p:grpSp>
      <p:grpSp>
        <p:nvGrpSpPr>
          <p:cNvPr id="20" name="Group 20"/>
          <p:cNvGrpSpPr/>
          <p:nvPr/>
        </p:nvGrpSpPr>
        <p:grpSpPr>
          <a:xfrm>
            <a:off x="8280968" y="7584662"/>
            <a:ext cx="8753774" cy="1706035"/>
            <a:chOff x="0" y="0"/>
            <a:chExt cx="11671698" cy="2274713"/>
          </a:xfrm>
        </p:grpSpPr>
        <p:sp>
          <p:nvSpPr>
            <p:cNvPr id="21" name="TextBox 21"/>
            <p:cNvSpPr txBox="1"/>
            <p:nvPr/>
          </p:nvSpPr>
          <p:spPr>
            <a:xfrm>
              <a:off x="0" y="834467"/>
              <a:ext cx="11671698" cy="1441932"/>
            </a:xfrm>
            <a:prstGeom prst="rect">
              <a:avLst/>
            </a:prstGeom>
          </p:spPr>
          <p:txBody>
            <a:bodyPr lIns="0" tIns="0" rIns="0" bIns="0" rtlCol="0" anchor="t">
              <a:spAutoFit/>
            </a:bodyPr>
            <a:lstStyle/>
            <a:p>
              <a:pPr algn="l">
                <a:lnSpc>
                  <a:spcPts val="2846"/>
                </a:lnSpc>
              </a:pPr>
              <a:r>
                <a:rPr lang="en-US" sz="2189">
                  <a:solidFill>
                    <a:srgbClr val="000000"/>
                  </a:solidFill>
                  <a:latin typeface="Public Sans"/>
                  <a:ea typeface="Public Sans"/>
                  <a:cs typeface="Public Sans"/>
                  <a:sym typeface="Public Sans"/>
                </a:rPr>
                <a:t>Dữ liệu được trích xuất và tải trực tiếp vào kho dữ liệu, sau đó thực hiện biến đổi ngay trong kho dữ liệu.</a:t>
              </a:r>
            </a:p>
            <a:p>
              <a:pPr algn="l">
                <a:lnSpc>
                  <a:spcPts val="2846"/>
                </a:lnSpc>
              </a:pPr>
              <a:endParaRPr lang="en-US" sz="2189">
                <a:solidFill>
                  <a:srgbClr val="000000"/>
                </a:solidFill>
                <a:latin typeface="Public Sans"/>
                <a:ea typeface="Public Sans"/>
                <a:cs typeface="Public Sans"/>
                <a:sym typeface="Public Sans"/>
              </a:endParaRPr>
            </a:p>
          </p:txBody>
        </p:sp>
        <p:sp>
          <p:nvSpPr>
            <p:cNvPr id="22" name="TextBox 22"/>
            <p:cNvSpPr txBox="1"/>
            <p:nvPr/>
          </p:nvSpPr>
          <p:spPr>
            <a:xfrm>
              <a:off x="0" y="-41050"/>
              <a:ext cx="11671698" cy="679460"/>
            </a:xfrm>
            <a:prstGeom prst="rect">
              <a:avLst/>
            </a:prstGeom>
          </p:spPr>
          <p:txBody>
            <a:bodyPr lIns="0" tIns="0" rIns="0" bIns="0" rtlCol="0" anchor="t">
              <a:spAutoFit/>
            </a:bodyPr>
            <a:lstStyle/>
            <a:p>
              <a:pPr algn="l">
                <a:lnSpc>
                  <a:spcPts val="4140"/>
                </a:lnSpc>
              </a:pPr>
              <a:r>
                <a:rPr lang="en-US" sz="3185" b="1">
                  <a:solidFill>
                    <a:srgbClr val="000000"/>
                  </a:solidFill>
                  <a:latin typeface="Public Sans Bold"/>
                  <a:ea typeface="Public Sans Bold"/>
                  <a:cs typeface="Public Sans Bold"/>
                  <a:sym typeface="Public Sans Bold"/>
                </a:rPr>
                <a:t>Extract, Load, Transform (ELT)</a:t>
              </a:r>
              <a:r>
                <a:rPr lang="en-US" sz="3185">
                  <a:solidFill>
                    <a:srgbClr val="000000"/>
                  </a:solidFill>
                  <a:latin typeface="Public Sans"/>
                  <a:ea typeface="Public Sans"/>
                  <a:cs typeface="Public Sans"/>
                  <a:sym typeface="Public Sans"/>
                </a:rPr>
                <a:t>:</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sp>
        <p:nvSpPr>
          <p:cNvPr id="2" name="TextBox 2"/>
          <p:cNvSpPr txBox="1"/>
          <p:nvPr/>
        </p:nvSpPr>
        <p:spPr>
          <a:xfrm>
            <a:off x="2779766" y="884520"/>
            <a:ext cx="13016393" cy="1533525"/>
          </a:xfrm>
          <a:prstGeom prst="rect">
            <a:avLst/>
          </a:prstGeom>
        </p:spPr>
        <p:txBody>
          <a:bodyPr lIns="0" tIns="0" rIns="0" bIns="0" rtlCol="0" anchor="t">
            <a:spAutoFit/>
          </a:bodyPr>
          <a:lstStyle/>
          <a:p>
            <a:pPr algn="l">
              <a:lnSpc>
                <a:spcPts val="6000"/>
              </a:lnSpc>
            </a:pPr>
            <a:r>
              <a:rPr lang="en-US" sz="5000" b="1">
                <a:solidFill>
                  <a:srgbClr val="000000"/>
                </a:solidFill>
                <a:latin typeface="Public Sans Bold"/>
                <a:ea typeface="Public Sans Bold"/>
                <a:cs typeface="Public Sans Bold"/>
                <a:sym typeface="Public Sans Bold"/>
              </a:rPr>
              <a:t>CÁC CÔNG CỤ VÀ KĨ THUẬT TRÍCH XUẤT</a:t>
            </a:r>
          </a:p>
          <a:p>
            <a:pPr algn="l">
              <a:lnSpc>
                <a:spcPts val="6000"/>
              </a:lnSpc>
            </a:pPr>
            <a:endParaRPr lang="en-US" sz="5000" b="1">
              <a:solidFill>
                <a:srgbClr val="000000"/>
              </a:solidFill>
              <a:latin typeface="Public Sans Bold"/>
              <a:ea typeface="Public Sans Bold"/>
              <a:cs typeface="Public Sans Bold"/>
              <a:sym typeface="Public Sans Bold"/>
            </a:endParaRPr>
          </a:p>
        </p:txBody>
      </p:sp>
      <p:sp>
        <p:nvSpPr>
          <p:cNvPr id="3" name="TextBox 3"/>
          <p:cNvSpPr txBox="1"/>
          <p:nvPr/>
        </p:nvSpPr>
        <p:spPr>
          <a:xfrm>
            <a:off x="574612" y="6997945"/>
            <a:ext cx="2472213" cy="2399931"/>
          </a:xfrm>
          <a:prstGeom prst="rect">
            <a:avLst/>
          </a:prstGeom>
        </p:spPr>
        <p:txBody>
          <a:bodyPr lIns="0" tIns="0" rIns="0" bIns="0" rtlCol="0" anchor="t">
            <a:spAutoFit/>
          </a:bodyPr>
          <a:lstStyle/>
          <a:p>
            <a:pPr algn="l">
              <a:lnSpc>
                <a:spcPts val="3790"/>
              </a:lnSpc>
            </a:pPr>
            <a:r>
              <a:rPr lang="en-US" sz="2916" b="1">
                <a:solidFill>
                  <a:srgbClr val="000000"/>
                </a:solidFill>
                <a:latin typeface="Public Sans Bold"/>
                <a:ea typeface="Public Sans Bold"/>
                <a:cs typeface="Public Sans Bold"/>
                <a:sym typeface="Public Sans Bold"/>
              </a:rPr>
              <a:t>SQL Server Integration Services (SSIS)</a:t>
            </a:r>
          </a:p>
          <a:p>
            <a:pPr algn="l">
              <a:lnSpc>
                <a:spcPts val="3790"/>
              </a:lnSpc>
            </a:pPr>
            <a:endParaRPr lang="en-US" sz="2916" b="1">
              <a:solidFill>
                <a:srgbClr val="000000"/>
              </a:solidFill>
              <a:latin typeface="Public Sans Bold"/>
              <a:ea typeface="Public Sans Bold"/>
              <a:cs typeface="Public Sans Bold"/>
              <a:sym typeface="Public Sans Bold"/>
            </a:endParaRPr>
          </a:p>
        </p:txBody>
      </p:sp>
      <p:sp>
        <p:nvSpPr>
          <p:cNvPr id="4" name="AutoShape 4"/>
          <p:cNvSpPr/>
          <p:nvPr/>
        </p:nvSpPr>
        <p:spPr>
          <a:xfrm>
            <a:off x="-634461" y="9812214"/>
            <a:ext cx="19556921" cy="0"/>
          </a:xfrm>
          <a:prstGeom prst="line">
            <a:avLst/>
          </a:prstGeom>
          <a:ln w="9525" cap="rnd">
            <a:solidFill>
              <a:srgbClr val="242424"/>
            </a:solidFill>
            <a:prstDash val="solid"/>
            <a:headEnd type="none" w="sm" len="sm"/>
            <a:tailEnd type="none" w="sm" len="sm"/>
          </a:ln>
        </p:spPr>
      </p:sp>
      <p:grpSp>
        <p:nvGrpSpPr>
          <p:cNvPr id="5" name="Group 5"/>
          <p:cNvGrpSpPr/>
          <p:nvPr/>
        </p:nvGrpSpPr>
        <p:grpSpPr>
          <a:xfrm>
            <a:off x="17780106" y="-339268"/>
            <a:ext cx="800617" cy="11003283"/>
            <a:chOff x="0" y="0"/>
            <a:chExt cx="7780303" cy="106928664"/>
          </a:xfrm>
        </p:grpSpPr>
        <p:sp>
          <p:nvSpPr>
            <p:cNvPr id="6" name="Freeform 6"/>
            <p:cNvSpPr/>
            <p:nvPr/>
          </p:nvSpPr>
          <p:spPr>
            <a:xfrm>
              <a:off x="72390" y="72390"/>
              <a:ext cx="7635523" cy="106783885"/>
            </a:xfrm>
            <a:custGeom>
              <a:avLst/>
              <a:gdLst/>
              <a:ahLst/>
              <a:cxnLst/>
              <a:rect l="l" t="t" r="r" b="b"/>
              <a:pathLst>
                <a:path w="7635523" h="106783885">
                  <a:moveTo>
                    <a:pt x="0" y="0"/>
                  </a:moveTo>
                  <a:lnTo>
                    <a:pt x="7635523" y="0"/>
                  </a:lnTo>
                  <a:lnTo>
                    <a:pt x="7635523" y="106783885"/>
                  </a:lnTo>
                  <a:lnTo>
                    <a:pt x="0" y="106783885"/>
                  </a:lnTo>
                  <a:lnTo>
                    <a:pt x="0" y="0"/>
                  </a:lnTo>
                  <a:close/>
                </a:path>
              </a:pathLst>
            </a:custGeom>
            <a:solidFill>
              <a:srgbClr val="FFFFFF"/>
            </a:solidFill>
          </p:spPr>
        </p:sp>
        <p:sp>
          <p:nvSpPr>
            <p:cNvPr id="7" name="Freeform 7"/>
            <p:cNvSpPr/>
            <p:nvPr/>
          </p:nvSpPr>
          <p:spPr>
            <a:xfrm>
              <a:off x="0" y="0"/>
              <a:ext cx="7780303" cy="106928667"/>
            </a:xfrm>
            <a:custGeom>
              <a:avLst/>
              <a:gdLst/>
              <a:ahLst/>
              <a:cxnLst/>
              <a:rect l="l" t="t" r="r" b="b"/>
              <a:pathLst>
                <a:path w="7780303" h="106928667">
                  <a:moveTo>
                    <a:pt x="7635523" y="106783882"/>
                  </a:moveTo>
                  <a:lnTo>
                    <a:pt x="7780303" y="106783882"/>
                  </a:lnTo>
                  <a:lnTo>
                    <a:pt x="7780303" y="106928667"/>
                  </a:lnTo>
                  <a:lnTo>
                    <a:pt x="7635523" y="106928667"/>
                  </a:lnTo>
                  <a:lnTo>
                    <a:pt x="7635523" y="106783882"/>
                  </a:lnTo>
                  <a:close/>
                  <a:moveTo>
                    <a:pt x="0" y="144780"/>
                  </a:moveTo>
                  <a:lnTo>
                    <a:pt x="144780" y="144780"/>
                  </a:lnTo>
                  <a:lnTo>
                    <a:pt x="144780" y="106783882"/>
                  </a:lnTo>
                  <a:lnTo>
                    <a:pt x="0" y="106783882"/>
                  </a:lnTo>
                  <a:lnTo>
                    <a:pt x="0" y="144780"/>
                  </a:lnTo>
                  <a:close/>
                  <a:moveTo>
                    <a:pt x="0" y="106783882"/>
                  </a:moveTo>
                  <a:lnTo>
                    <a:pt x="144780" y="106783882"/>
                  </a:lnTo>
                  <a:lnTo>
                    <a:pt x="144780" y="106928667"/>
                  </a:lnTo>
                  <a:lnTo>
                    <a:pt x="0" y="106928667"/>
                  </a:lnTo>
                  <a:lnTo>
                    <a:pt x="0" y="106783882"/>
                  </a:lnTo>
                  <a:close/>
                  <a:moveTo>
                    <a:pt x="7635523" y="144780"/>
                  </a:moveTo>
                  <a:lnTo>
                    <a:pt x="7780303" y="144780"/>
                  </a:lnTo>
                  <a:lnTo>
                    <a:pt x="7780303" y="106783882"/>
                  </a:lnTo>
                  <a:lnTo>
                    <a:pt x="7635523" y="106783882"/>
                  </a:lnTo>
                  <a:lnTo>
                    <a:pt x="7635523" y="144780"/>
                  </a:lnTo>
                  <a:close/>
                  <a:moveTo>
                    <a:pt x="144780" y="106783882"/>
                  </a:moveTo>
                  <a:lnTo>
                    <a:pt x="7635523" y="106783882"/>
                  </a:lnTo>
                  <a:lnTo>
                    <a:pt x="7635523" y="106928667"/>
                  </a:lnTo>
                  <a:lnTo>
                    <a:pt x="144780" y="106928667"/>
                  </a:lnTo>
                  <a:lnTo>
                    <a:pt x="144780" y="106783882"/>
                  </a:lnTo>
                  <a:close/>
                  <a:moveTo>
                    <a:pt x="7635523" y="0"/>
                  </a:moveTo>
                  <a:lnTo>
                    <a:pt x="7780303" y="0"/>
                  </a:lnTo>
                  <a:lnTo>
                    <a:pt x="7780303" y="144780"/>
                  </a:lnTo>
                  <a:lnTo>
                    <a:pt x="7635523" y="144780"/>
                  </a:lnTo>
                  <a:lnTo>
                    <a:pt x="7635523" y="0"/>
                  </a:lnTo>
                  <a:close/>
                  <a:moveTo>
                    <a:pt x="0" y="0"/>
                  </a:moveTo>
                  <a:lnTo>
                    <a:pt x="144780" y="0"/>
                  </a:lnTo>
                  <a:lnTo>
                    <a:pt x="144780" y="144780"/>
                  </a:lnTo>
                  <a:lnTo>
                    <a:pt x="0" y="144780"/>
                  </a:lnTo>
                  <a:lnTo>
                    <a:pt x="0" y="0"/>
                  </a:lnTo>
                  <a:close/>
                  <a:moveTo>
                    <a:pt x="144780" y="0"/>
                  </a:moveTo>
                  <a:lnTo>
                    <a:pt x="7635523" y="0"/>
                  </a:lnTo>
                  <a:lnTo>
                    <a:pt x="7635523" y="144780"/>
                  </a:lnTo>
                  <a:lnTo>
                    <a:pt x="144780" y="144780"/>
                  </a:lnTo>
                  <a:lnTo>
                    <a:pt x="144780" y="0"/>
                  </a:lnTo>
                  <a:close/>
                </a:path>
              </a:pathLst>
            </a:custGeom>
            <a:solidFill>
              <a:srgbClr val="242424"/>
            </a:solidFill>
          </p:spPr>
        </p:sp>
      </p:grpSp>
      <p:grpSp>
        <p:nvGrpSpPr>
          <p:cNvPr id="8" name="Group 8"/>
          <p:cNvGrpSpPr/>
          <p:nvPr/>
        </p:nvGrpSpPr>
        <p:grpSpPr>
          <a:xfrm rot="-10800000">
            <a:off x="127982" y="3065022"/>
            <a:ext cx="3128394" cy="3751948"/>
            <a:chOff x="0" y="0"/>
            <a:chExt cx="2041606" cy="2448541"/>
          </a:xfrm>
        </p:grpSpPr>
        <p:sp>
          <p:nvSpPr>
            <p:cNvPr id="9" name="Freeform 9"/>
            <p:cNvSpPr/>
            <p:nvPr/>
          </p:nvSpPr>
          <p:spPr>
            <a:xfrm>
              <a:off x="0" y="0"/>
              <a:ext cx="2041606" cy="2448541"/>
            </a:xfrm>
            <a:custGeom>
              <a:avLst/>
              <a:gdLst/>
              <a:ahLst/>
              <a:cxnLst/>
              <a:rect l="l" t="t" r="r" b="b"/>
              <a:pathLst>
                <a:path w="2041606" h="2448541">
                  <a:moveTo>
                    <a:pt x="79191" y="0"/>
                  </a:moveTo>
                  <a:lnTo>
                    <a:pt x="1962415" y="0"/>
                  </a:lnTo>
                  <a:cubicBezTo>
                    <a:pt x="2006151" y="0"/>
                    <a:pt x="2041606" y="35455"/>
                    <a:pt x="2041606" y="79191"/>
                  </a:cubicBezTo>
                  <a:lnTo>
                    <a:pt x="2041606" y="2369350"/>
                  </a:lnTo>
                  <a:cubicBezTo>
                    <a:pt x="2041606" y="2390353"/>
                    <a:pt x="2033263" y="2410495"/>
                    <a:pt x="2018411" y="2425347"/>
                  </a:cubicBezTo>
                  <a:cubicBezTo>
                    <a:pt x="2003560" y="2440198"/>
                    <a:pt x="1983418" y="2448541"/>
                    <a:pt x="1962415" y="2448541"/>
                  </a:cubicBezTo>
                  <a:lnTo>
                    <a:pt x="79191" y="2448541"/>
                  </a:lnTo>
                  <a:cubicBezTo>
                    <a:pt x="58188" y="2448541"/>
                    <a:pt x="38046" y="2440198"/>
                    <a:pt x="23195" y="2425347"/>
                  </a:cubicBezTo>
                  <a:cubicBezTo>
                    <a:pt x="8343" y="2410495"/>
                    <a:pt x="0" y="2390353"/>
                    <a:pt x="0" y="2369350"/>
                  </a:cubicBezTo>
                  <a:lnTo>
                    <a:pt x="0" y="79191"/>
                  </a:lnTo>
                  <a:cubicBezTo>
                    <a:pt x="0" y="58188"/>
                    <a:pt x="8343" y="38046"/>
                    <a:pt x="23195" y="23195"/>
                  </a:cubicBezTo>
                  <a:cubicBezTo>
                    <a:pt x="38046" y="8343"/>
                    <a:pt x="58188" y="0"/>
                    <a:pt x="79191" y="0"/>
                  </a:cubicBezTo>
                  <a:close/>
                </a:path>
              </a:pathLst>
            </a:custGeom>
            <a:solidFill>
              <a:srgbClr val="FFFFFF"/>
            </a:solidFill>
            <a:ln w="123825" cap="rnd">
              <a:solidFill>
                <a:srgbClr val="9397D8"/>
              </a:solidFill>
              <a:prstDash val="solid"/>
              <a:round/>
            </a:ln>
          </p:spPr>
        </p:sp>
        <p:sp>
          <p:nvSpPr>
            <p:cNvPr id="10" name="TextBox 10"/>
            <p:cNvSpPr txBox="1"/>
            <p:nvPr/>
          </p:nvSpPr>
          <p:spPr>
            <a:xfrm>
              <a:off x="0" y="-38100"/>
              <a:ext cx="2041606" cy="2486641"/>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1" name="Group 11"/>
          <p:cNvGrpSpPr/>
          <p:nvPr/>
        </p:nvGrpSpPr>
        <p:grpSpPr>
          <a:xfrm rot="-10800000">
            <a:off x="3523075" y="3065022"/>
            <a:ext cx="3128394" cy="3751948"/>
            <a:chOff x="0" y="0"/>
            <a:chExt cx="2041606" cy="2448541"/>
          </a:xfrm>
        </p:grpSpPr>
        <p:sp>
          <p:nvSpPr>
            <p:cNvPr id="12" name="Freeform 12"/>
            <p:cNvSpPr/>
            <p:nvPr/>
          </p:nvSpPr>
          <p:spPr>
            <a:xfrm>
              <a:off x="0" y="0"/>
              <a:ext cx="2041606" cy="2448541"/>
            </a:xfrm>
            <a:custGeom>
              <a:avLst/>
              <a:gdLst/>
              <a:ahLst/>
              <a:cxnLst/>
              <a:rect l="l" t="t" r="r" b="b"/>
              <a:pathLst>
                <a:path w="2041606" h="2448541">
                  <a:moveTo>
                    <a:pt x="79191" y="0"/>
                  </a:moveTo>
                  <a:lnTo>
                    <a:pt x="1962415" y="0"/>
                  </a:lnTo>
                  <a:cubicBezTo>
                    <a:pt x="2006151" y="0"/>
                    <a:pt x="2041606" y="35455"/>
                    <a:pt x="2041606" y="79191"/>
                  </a:cubicBezTo>
                  <a:lnTo>
                    <a:pt x="2041606" y="2369350"/>
                  </a:lnTo>
                  <a:cubicBezTo>
                    <a:pt x="2041606" y="2390353"/>
                    <a:pt x="2033263" y="2410495"/>
                    <a:pt x="2018411" y="2425347"/>
                  </a:cubicBezTo>
                  <a:cubicBezTo>
                    <a:pt x="2003560" y="2440198"/>
                    <a:pt x="1983418" y="2448541"/>
                    <a:pt x="1962415" y="2448541"/>
                  </a:cubicBezTo>
                  <a:lnTo>
                    <a:pt x="79191" y="2448541"/>
                  </a:lnTo>
                  <a:cubicBezTo>
                    <a:pt x="58188" y="2448541"/>
                    <a:pt x="38046" y="2440198"/>
                    <a:pt x="23195" y="2425347"/>
                  </a:cubicBezTo>
                  <a:cubicBezTo>
                    <a:pt x="8343" y="2410495"/>
                    <a:pt x="0" y="2390353"/>
                    <a:pt x="0" y="2369350"/>
                  </a:cubicBezTo>
                  <a:lnTo>
                    <a:pt x="0" y="79191"/>
                  </a:lnTo>
                  <a:cubicBezTo>
                    <a:pt x="0" y="58188"/>
                    <a:pt x="8343" y="38046"/>
                    <a:pt x="23195" y="23195"/>
                  </a:cubicBezTo>
                  <a:cubicBezTo>
                    <a:pt x="38046" y="8343"/>
                    <a:pt x="58188" y="0"/>
                    <a:pt x="79191" y="0"/>
                  </a:cubicBezTo>
                  <a:close/>
                </a:path>
              </a:pathLst>
            </a:custGeom>
            <a:solidFill>
              <a:srgbClr val="FFFFFF"/>
            </a:solidFill>
            <a:ln w="123825" cap="rnd">
              <a:solidFill>
                <a:srgbClr val="63B1DB"/>
              </a:solidFill>
              <a:prstDash val="solid"/>
              <a:round/>
            </a:ln>
          </p:spPr>
        </p:sp>
        <p:sp>
          <p:nvSpPr>
            <p:cNvPr id="13" name="TextBox 13"/>
            <p:cNvSpPr txBox="1"/>
            <p:nvPr/>
          </p:nvSpPr>
          <p:spPr>
            <a:xfrm>
              <a:off x="0" y="-38100"/>
              <a:ext cx="2041606" cy="2486641"/>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4" name="Group 14"/>
          <p:cNvGrpSpPr/>
          <p:nvPr/>
        </p:nvGrpSpPr>
        <p:grpSpPr>
          <a:xfrm rot="-10800000">
            <a:off x="6918413" y="3065022"/>
            <a:ext cx="3128394" cy="3751948"/>
            <a:chOff x="0" y="0"/>
            <a:chExt cx="2041606" cy="2448541"/>
          </a:xfrm>
        </p:grpSpPr>
        <p:sp>
          <p:nvSpPr>
            <p:cNvPr id="15" name="Freeform 15"/>
            <p:cNvSpPr/>
            <p:nvPr/>
          </p:nvSpPr>
          <p:spPr>
            <a:xfrm>
              <a:off x="0" y="0"/>
              <a:ext cx="2041606" cy="2448541"/>
            </a:xfrm>
            <a:custGeom>
              <a:avLst/>
              <a:gdLst/>
              <a:ahLst/>
              <a:cxnLst/>
              <a:rect l="l" t="t" r="r" b="b"/>
              <a:pathLst>
                <a:path w="2041606" h="2448541">
                  <a:moveTo>
                    <a:pt x="79191" y="0"/>
                  </a:moveTo>
                  <a:lnTo>
                    <a:pt x="1962415" y="0"/>
                  </a:lnTo>
                  <a:cubicBezTo>
                    <a:pt x="2006151" y="0"/>
                    <a:pt x="2041606" y="35455"/>
                    <a:pt x="2041606" y="79191"/>
                  </a:cubicBezTo>
                  <a:lnTo>
                    <a:pt x="2041606" y="2369350"/>
                  </a:lnTo>
                  <a:cubicBezTo>
                    <a:pt x="2041606" y="2390353"/>
                    <a:pt x="2033263" y="2410495"/>
                    <a:pt x="2018411" y="2425347"/>
                  </a:cubicBezTo>
                  <a:cubicBezTo>
                    <a:pt x="2003560" y="2440198"/>
                    <a:pt x="1983418" y="2448541"/>
                    <a:pt x="1962415" y="2448541"/>
                  </a:cubicBezTo>
                  <a:lnTo>
                    <a:pt x="79191" y="2448541"/>
                  </a:lnTo>
                  <a:cubicBezTo>
                    <a:pt x="58188" y="2448541"/>
                    <a:pt x="38046" y="2440198"/>
                    <a:pt x="23195" y="2425347"/>
                  </a:cubicBezTo>
                  <a:cubicBezTo>
                    <a:pt x="8343" y="2410495"/>
                    <a:pt x="0" y="2390353"/>
                    <a:pt x="0" y="2369350"/>
                  </a:cubicBezTo>
                  <a:lnTo>
                    <a:pt x="0" y="79191"/>
                  </a:lnTo>
                  <a:cubicBezTo>
                    <a:pt x="0" y="58188"/>
                    <a:pt x="8343" y="38046"/>
                    <a:pt x="23195" y="23195"/>
                  </a:cubicBezTo>
                  <a:cubicBezTo>
                    <a:pt x="38046" y="8343"/>
                    <a:pt x="58188" y="0"/>
                    <a:pt x="79191" y="0"/>
                  </a:cubicBezTo>
                  <a:close/>
                </a:path>
              </a:pathLst>
            </a:custGeom>
            <a:solidFill>
              <a:srgbClr val="FFFFFF"/>
            </a:solidFill>
            <a:ln w="123825" cap="rnd">
              <a:solidFill>
                <a:srgbClr val="8ED7E8"/>
              </a:solidFill>
              <a:prstDash val="solid"/>
              <a:round/>
            </a:ln>
          </p:spPr>
        </p:sp>
        <p:sp>
          <p:nvSpPr>
            <p:cNvPr id="16" name="TextBox 16"/>
            <p:cNvSpPr txBox="1"/>
            <p:nvPr/>
          </p:nvSpPr>
          <p:spPr>
            <a:xfrm>
              <a:off x="0" y="-38100"/>
              <a:ext cx="2041606" cy="2486641"/>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7" name="Group 17"/>
          <p:cNvGrpSpPr/>
          <p:nvPr/>
        </p:nvGrpSpPr>
        <p:grpSpPr>
          <a:xfrm rot="-10800000">
            <a:off x="10313751" y="3065022"/>
            <a:ext cx="3128394" cy="3751948"/>
            <a:chOff x="0" y="0"/>
            <a:chExt cx="2041606" cy="2448541"/>
          </a:xfrm>
        </p:grpSpPr>
        <p:sp>
          <p:nvSpPr>
            <p:cNvPr id="18" name="Freeform 18"/>
            <p:cNvSpPr/>
            <p:nvPr/>
          </p:nvSpPr>
          <p:spPr>
            <a:xfrm>
              <a:off x="0" y="0"/>
              <a:ext cx="2041606" cy="2448541"/>
            </a:xfrm>
            <a:custGeom>
              <a:avLst/>
              <a:gdLst/>
              <a:ahLst/>
              <a:cxnLst/>
              <a:rect l="l" t="t" r="r" b="b"/>
              <a:pathLst>
                <a:path w="2041606" h="2448541">
                  <a:moveTo>
                    <a:pt x="79191" y="0"/>
                  </a:moveTo>
                  <a:lnTo>
                    <a:pt x="1962415" y="0"/>
                  </a:lnTo>
                  <a:cubicBezTo>
                    <a:pt x="2006151" y="0"/>
                    <a:pt x="2041606" y="35455"/>
                    <a:pt x="2041606" y="79191"/>
                  </a:cubicBezTo>
                  <a:lnTo>
                    <a:pt x="2041606" y="2369350"/>
                  </a:lnTo>
                  <a:cubicBezTo>
                    <a:pt x="2041606" y="2390353"/>
                    <a:pt x="2033263" y="2410495"/>
                    <a:pt x="2018411" y="2425347"/>
                  </a:cubicBezTo>
                  <a:cubicBezTo>
                    <a:pt x="2003560" y="2440198"/>
                    <a:pt x="1983418" y="2448541"/>
                    <a:pt x="1962415" y="2448541"/>
                  </a:cubicBezTo>
                  <a:lnTo>
                    <a:pt x="79191" y="2448541"/>
                  </a:lnTo>
                  <a:cubicBezTo>
                    <a:pt x="58188" y="2448541"/>
                    <a:pt x="38046" y="2440198"/>
                    <a:pt x="23195" y="2425347"/>
                  </a:cubicBezTo>
                  <a:cubicBezTo>
                    <a:pt x="8343" y="2410495"/>
                    <a:pt x="0" y="2390353"/>
                    <a:pt x="0" y="2369350"/>
                  </a:cubicBezTo>
                  <a:lnTo>
                    <a:pt x="0" y="79191"/>
                  </a:lnTo>
                  <a:cubicBezTo>
                    <a:pt x="0" y="58188"/>
                    <a:pt x="8343" y="38046"/>
                    <a:pt x="23195" y="23195"/>
                  </a:cubicBezTo>
                  <a:cubicBezTo>
                    <a:pt x="38046" y="8343"/>
                    <a:pt x="58188" y="0"/>
                    <a:pt x="79191" y="0"/>
                  </a:cubicBezTo>
                  <a:close/>
                </a:path>
              </a:pathLst>
            </a:custGeom>
            <a:solidFill>
              <a:srgbClr val="FFFFFF"/>
            </a:solidFill>
            <a:ln w="123825" cap="rnd">
              <a:solidFill>
                <a:srgbClr val="91E1D5"/>
              </a:solidFill>
              <a:prstDash val="solid"/>
              <a:round/>
            </a:ln>
          </p:spPr>
        </p:sp>
        <p:sp>
          <p:nvSpPr>
            <p:cNvPr id="19" name="TextBox 19"/>
            <p:cNvSpPr txBox="1"/>
            <p:nvPr/>
          </p:nvSpPr>
          <p:spPr>
            <a:xfrm>
              <a:off x="0" y="-38100"/>
              <a:ext cx="2041606" cy="2486641"/>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20" name="Group 20"/>
          <p:cNvGrpSpPr/>
          <p:nvPr/>
        </p:nvGrpSpPr>
        <p:grpSpPr>
          <a:xfrm rot="-10800000">
            <a:off x="13708845" y="3037170"/>
            <a:ext cx="3128394" cy="3751948"/>
            <a:chOff x="0" y="0"/>
            <a:chExt cx="2041606" cy="2448541"/>
          </a:xfrm>
        </p:grpSpPr>
        <p:sp>
          <p:nvSpPr>
            <p:cNvPr id="21" name="Freeform 21"/>
            <p:cNvSpPr/>
            <p:nvPr/>
          </p:nvSpPr>
          <p:spPr>
            <a:xfrm>
              <a:off x="0" y="0"/>
              <a:ext cx="2041606" cy="2448541"/>
            </a:xfrm>
            <a:custGeom>
              <a:avLst/>
              <a:gdLst/>
              <a:ahLst/>
              <a:cxnLst/>
              <a:rect l="l" t="t" r="r" b="b"/>
              <a:pathLst>
                <a:path w="2041606" h="2448541">
                  <a:moveTo>
                    <a:pt x="79191" y="0"/>
                  </a:moveTo>
                  <a:lnTo>
                    <a:pt x="1962415" y="0"/>
                  </a:lnTo>
                  <a:cubicBezTo>
                    <a:pt x="2006151" y="0"/>
                    <a:pt x="2041606" y="35455"/>
                    <a:pt x="2041606" y="79191"/>
                  </a:cubicBezTo>
                  <a:lnTo>
                    <a:pt x="2041606" y="2369350"/>
                  </a:lnTo>
                  <a:cubicBezTo>
                    <a:pt x="2041606" y="2390353"/>
                    <a:pt x="2033263" y="2410495"/>
                    <a:pt x="2018411" y="2425347"/>
                  </a:cubicBezTo>
                  <a:cubicBezTo>
                    <a:pt x="2003560" y="2440198"/>
                    <a:pt x="1983418" y="2448541"/>
                    <a:pt x="1962415" y="2448541"/>
                  </a:cubicBezTo>
                  <a:lnTo>
                    <a:pt x="79191" y="2448541"/>
                  </a:lnTo>
                  <a:cubicBezTo>
                    <a:pt x="58188" y="2448541"/>
                    <a:pt x="38046" y="2440198"/>
                    <a:pt x="23195" y="2425347"/>
                  </a:cubicBezTo>
                  <a:cubicBezTo>
                    <a:pt x="8343" y="2410495"/>
                    <a:pt x="0" y="2390353"/>
                    <a:pt x="0" y="2369350"/>
                  </a:cubicBezTo>
                  <a:lnTo>
                    <a:pt x="0" y="79191"/>
                  </a:lnTo>
                  <a:cubicBezTo>
                    <a:pt x="0" y="58188"/>
                    <a:pt x="8343" y="38046"/>
                    <a:pt x="23195" y="23195"/>
                  </a:cubicBezTo>
                  <a:cubicBezTo>
                    <a:pt x="38046" y="8343"/>
                    <a:pt x="58188" y="0"/>
                    <a:pt x="79191" y="0"/>
                  </a:cubicBezTo>
                  <a:close/>
                </a:path>
              </a:pathLst>
            </a:custGeom>
            <a:solidFill>
              <a:srgbClr val="FFFFFF"/>
            </a:solidFill>
            <a:ln w="123825" cap="rnd">
              <a:solidFill>
                <a:srgbClr val="91DFB1"/>
              </a:solidFill>
              <a:prstDash val="solid"/>
              <a:round/>
            </a:ln>
          </p:spPr>
        </p:sp>
        <p:sp>
          <p:nvSpPr>
            <p:cNvPr id="22" name="TextBox 22"/>
            <p:cNvSpPr txBox="1"/>
            <p:nvPr/>
          </p:nvSpPr>
          <p:spPr>
            <a:xfrm>
              <a:off x="0" y="-38100"/>
              <a:ext cx="2041606" cy="2486641"/>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23" name="Freeform 23"/>
          <p:cNvSpPr/>
          <p:nvPr/>
        </p:nvSpPr>
        <p:spPr>
          <a:xfrm>
            <a:off x="3628539" y="3526312"/>
            <a:ext cx="2829367" cy="2829367"/>
          </a:xfrm>
          <a:custGeom>
            <a:avLst/>
            <a:gdLst/>
            <a:ahLst/>
            <a:cxnLst/>
            <a:rect l="l" t="t" r="r" b="b"/>
            <a:pathLst>
              <a:path w="2829367" h="2829367">
                <a:moveTo>
                  <a:pt x="0" y="0"/>
                </a:moveTo>
                <a:lnTo>
                  <a:pt x="2829367" y="0"/>
                </a:lnTo>
                <a:lnTo>
                  <a:pt x="2829367" y="2829367"/>
                </a:lnTo>
                <a:lnTo>
                  <a:pt x="0" y="2829367"/>
                </a:lnTo>
                <a:lnTo>
                  <a:pt x="0" y="0"/>
                </a:lnTo>
                <a:close/>
              </a:path>
            </a:pathLst>
          </a:custGeom>
          <a:blipFill>
            <a:blip r:embed="rId2"/>
            <a:stretch>
              <a:fillRect/>
            </a:stretch>
          </a:blipFill>
        </p:spPr>
      </p:sp>
      <p:sp>
        <p:nvSpPr>
          <p:cNvPr id="24" name="Freeform 24"/>
          <p:cNvSpPr/>
          <p:nvPr/>
        </p:nvSpPr>
        <p:spPr>
          <a:xfrm>
            <a:off x="7071886" y="3420506"/>
            <a:ext cx="2821449" cy="3040979"/>
          </a:xfrm>
          <a:custGeom>
            <a:avLst/>
            <a:gdLst/>
            <a:ahLst/>
            <a:cxnLst/>
            <a:rect l="l" t="t" r="r" b="b"/>
            <a:pathLst>
              <a:path w="2821449" h="3040979">
                <a:moveTo>
                  <a:pt x="0" y="0"/>
                </a:moveTo>
                <a:lnTo>
                  <a:pt x="2821449" y="0"/>
                </a:lnTo>
                <a:lnTo>
                  <a:pt x="2821449" y="3040979"/>
                </a:lnTo>
                <a:lnTo>
                  <a:pt x="0" y="3040979"/>
                </a:lnTo>
                <a:lnTo>
                  <a:pt x="0" y="0"/>
                </a:lnTo>
                <a:close/>
              </a:path>
            </a:pathLst>
          </a:custGeom>
          <a:blipFill>
            <a:blip r:embed="rId3"/>
            <a:stretch>
              <a:fillRect l="-3890" r="-3890"/>
            </a:stretch>
          </a:blipFill>
        </p:spPr>
      </p:sp>
      <p:sp>
        <p:nvSpPr>
          <p:cNvPr id="25" name="Freeform 25"/>
          <p:cNvSpPr/>
          <p:nvPr/>
        </p:nvSpPr>
        <p:spPr>
          <a:xfrm>
            <a:off x="10523345" y="3747484"/>
            <a:ext cx="2709206" cy="2608195"/>
          </a:xfrm>
          <a:custGeom>
            <a:avLst/>
            <a:gdLst/>
            <a:ahLst/>
            <a:cxnLst/>
            <a:rect l="l" t="t" r="r" b="b"/>
            <a:pathLst>
              <a:path w="2709206" h="2608195">
                <a:moveTo>
                  <a:pt x="0" y="0"/>
                </a:moveTo>
                <a:lnTo>
                  <a:pt x="2709206" y="0"/>
                </a:lnTo>
                <a:lnTo>
                  <a:pt x="2709206" y="2608195"/>
                </a:lnTo>
                <a:lnTo>
                  <a:pt x="0" y="2608195"/>
                </a:lnTo>
                <a:lnTo>
                  <a:pt x="0" y="0"/>
                </a:lnTo>
                <a:close/>
              </a:path>
            </a:pathLst>
          </a:custGeom>
          <a:blipFill>
            <a:blip r:embed="rId4"/>
            <a:stretch>
              <a:fillRect l="-10169" r="-10169"/>
            </a:stretch>
          </a:blipFill>
        </p:spPr>
      </p:sp>
      <p:sp>
        <p:nvSpPr>
          <p:cNvPr id="26" name="Freeform 26"/>
          <p:cNvSpPr/>
          <p:nvPr/>
        </p:nvSpPr>
        <p:spPr>
          <a:xfrm>
            <a:off x="13708845" y="3450359"/>
            <a:ext cx="2835156" cy="3172202"/>
          </a:xfrm>
          <a:custGeom>
            <a:avLst/>
            <a:gdLst/>
            <a:ahLst/>
            <a:cxnLst/>
            <a:rect l="l" t="t" r="r" b="b"/>
            <a:pathLst>
              <a:path w="2835156" h="3172202">
                <a:moveTo>
                  <a:pt x="0" y="0"/>
                </a:moveTo>
                <a:lnTo>
                  <a:pt x="2835156" y="0"/>
                </a:lnTo>
                <a:lnTo>
                  <a:pt x="2835156" y="3172203"/>
                </a:lnTo>
                <a:lnTo>
                  <a:pt x="0" y="3172203"/>
                </a:lnTo>
                <a:lnTo>
                  <a:pt x="0" y="0"/>
                </a:lnTo>
                <a:close/>
              </a:path>
            </a:pathLst>
          </a:custGeom>
          <a:blipFill>
            <a:blip r:embed="rId5"/>
            <a:stretch>
              <a:fillRect/>
            </a:stretch>
          </a:blipFill>
        </p:spPr>
      </p:sp>
      <p:sp>
        <p:nvSpPr>
          <p:cNvPr id="27" name="Freeform 27"/>
          <p:cNvSpPr/>
          <p:nvPr/>
        </p:nvSpPr>
        <p:spPr>
          <a:xfrm>
            <a:off x="286132" y="3532797"/>
            <a:ext cx="2760694" cy="2760694"/>
          </a:xfrm>
          <a:custGeom>
            <a:avLst/>
            <a:gdLst/>
            <a:ahLst/>
            <a:cxnLst/>
            <a:rect l="l" t="t" r="r" b="b"/>
            <a:pathLst>
              <a:path w="2760694" h="2760694">
                <a:moveTo>
                  <a:pt x="0" y="0"/>
                </a:moveTo>
                <a:lnTo>
                  <a:pt x="2760693" y="0"/>
                </a:lnTo>
                <a:lnTo>
                  <a:pt x="2760693" y="2760694"/>
                </a:lnTo>
                <a:lnTo>
                  <a:pt x="0" y="2760694"/>
                </a:lnTo>
                <a:lnTo>
                  <a:pt x="0" y="0"/>
                </a:lnTo>
                <a:close/>
              </a:path>
            </a:pathLst>
          </a:custGeom>
          <a:blipFill>
            <a:blip r:embed="rId6"/>
            <a:stretch>
              <a:fillRect/>
            </a:stretch>
          </a:blipFill>
        </p:spPr>
      </p:sp>
      <p:sp>
        <p:nvSpPr>
          <p:cNvPr id="28" name="TextBox 28"/>
          <p:cNvSpPr txBox="1"/>
          <p:nvPr/>
        </p:nvSpPr>
        <p:spPr>
          <a:xfrm>
            <a:off x="3628539" y="6866362"/>
            <a:ext cx="2829367" cy="877645"/>
          </a:xfrm>
          <a:prstGeom prst="rect">
            <a:avLst/>
          </a:prstGeom>
        </p:spPr>
        <p:txBody>
          <a:bodyPr lIns="0" tIns="0" rIns="0" bIns="0" rtlCol="0" anchor="t">
            <a:spAutoFit/>
          </a:bodyPr>
          <a:lstStyle/>
          <a:p>
            <a:pPr algn="l">
              <a:lnSpc>
                <a:spcPts val="3410"/>
              </a:lnSpc>
            </a:pPr>
            <a:r>
              <a:rPr lang="en-US" sz="2623" b="1">
                <a:solidFill>
                  <a:srgbClr val="000000"/>
                </a:solidFill>
                <a:latin typeface="Public Sans Bold"/>
                <a:ea typeface="Public Sans Bold"/>
                <a:cs typeface="Public Sans Bold"/>
                <a:sym typeface="Public Sans Bold"/>
              </a:rPr>
              <a:t>Apache Kafka</a:t>
            </a:r>
            <a:r>
              <a:rPr lang="en-US" sz="2623">
                <a:solidFill>
                  <a:srgbClr val="000000"/>
                </a:solidFill>
                <a:latin typeface="Public Sans"/>
                <a:ea typeface="Public Sans"/>
                <a:cs typeface="Public Sans"/>
                <a:sym typeface="Public Sans"/>
              </a:rPr>
              <a:t>:</a:t>
            </a:r>
          </a:p>
          <a:p>
            <a:pPr algn="l">
              <a:lnSpc>
                <a:spcPts val="3410"/>
              </a:lnSpc>
            </a:pPr>
            <a:endParaRPr lang="en-US" sz="2623">
              <a:solidFill>
                <a:srgbClr val="000000"/>
              </a:solidFill>
              <a:latin typeface="Public Sans"/>
              <a:ea typeface="Public Sans"/>
              <a:cs typeface="Public Sans"/>
              <a:sym typeface="Public Sans"/>
            </a:endParaRPr>
          </a:p>
        </p:txBody>
      </p:sp>
      <p:sp>
        <p:nvSpPr>
          <p:cNvPr id="29" name="TextBox 29"/>
          <p:cNvSpPr txBox="1"/>
          <p:nvPr/>
        </p:nvSpPr>
        <p:spPr>
          <a:xfrm>
            <a:off x="7038931" y="6902081"/>
            <a:ext cx="3144113" cy="426916"/>
          </a:xfrm>
          <a:prstGeom prst="rect">
            <a:avLst/>
          </a:prstGeom>
        </p:spPr>
        <p:txBody>
          <a:bodyPr lIns="0" tIns="0" rIns="0" bIns="0" rtlCol="0" anchor="t">
            <a:spAutoFit/>
          </a:bodyPr>
          <a:lstStyle/>
          <a:p>
            <a:pPr algn="l">
              <a:lnSpc>
                <a:spcPts val="3329"/>
              </a:lnSpc>
            </a:pPr>
            <a:r>
              <a:rPr lang="en-US" sz="2560" b="1">
                <a:solidFill>
                  <a:srgbClr val="000000"/>
                </a:solidFill>
                <a:latin typeface="Public Sans Bold"/>
                <a:ea typeface="Public Sans Bold"/>
                <a:cs typeface="Public Sans Bold"/>
                <a:sym typeface="Public Sans Bold"/>
              </a:rPr>
              <a:t>Talend Open Studio</a:t>
            </a:r>
            <a:r>
              <a:rPr lang="en-US" sz="2560">
                <a:solidFill>
                  <a:srgbClr val="000000"/>
                </a:solidFill>
                <a:latin typeface="Public Sans"/>
                <a:ea typeface="Public Sans"/>
                <a:cs typeface="Public Sans"/>
                <a:sym typeface="Public Sans"/>
              </a:rPr>
              <a:t> </a:t>
            </a:r>
          </a:p>
        </p:txBody>
      </p:sp>
      <p:sp>
        <p:nvSpPr>
          <p:cNvPr id="30" name="TextBox 30"/>
          <p:cNvSpPr txBox="1"/>
          <p:nvPr/>
        </p:nvSpPr>
        <p:spPr>
          <a:xfrm>
            <a:off x="10846270" y="6997945"/>
            <a:ext cx="2063357" cy="848257"/>
          </a:xfrm>
          <a:prstGeom prst="rect">
            <a:avLst/>
          </a:prstGeom>
        </p:spPr>
        <p:txBody>
          <a:bodyPr lIns="0" tIns="0" rIns="0" bIns="0" rtlCol="0" anchor="t">
            <a:spAutoFit/>
          </a:bodyPr>
          <a:lstStyle/>
          <a:p>
            <a:pPr algn="l">
              <a:lnSpc>
                <a:spcPts val="3329"/>
              </a:lnSpc>
            </a:pPr>
            <a:r>
              <a:rPr lang="en-US" sz="2560" b="1">
                <a:solidFill>
                  <a:srgbClr val="000000"/>
                </a:solidFill>
                <a:latin typeface="Public Sans Bold"/>
                <a:ea typeface="Public Sans Bold"/>
                <a:cs typeface="Public Sans Bold"/>
                <a:sym typeface="Public Sans Bold"/>
              </a:rPr>
              <a:t>Informatica</a:t>
            </a:r>
          </a:p>
          <a:p>
            <a:pPr algn="l">
              <a:lnSpc>
                <a:spcPts val="3329"/>
              </a:lnSpc>
            </a:pPr>
            <a:r>
              <a:rPr lang="en-US" sz="2560">
                <a:solidFill>
                  <a:srgbClr val="000000"/>
                </a:solidFill>
                <a:latin typeface="Public Sans"/>
                <a:ea typeface="Public Sans"/>
                <a:cs typeface="Public Sans"/>
                <a:sym typeface="Public Sans"/>
              </a:rPr>
              <a:t> </a:t>
            </a:r>
          </a:p>
        </p:txBody>
      </p:sp>
      <p:sp>
        <p:nvSpPr>
          <p:cNvPr id="31" name="TextBox 31"/>
          <p:cNvSpPr txBox="1"/>
          <p:nvPr/>
        </p:nvSpPr>
        <p:spPr>
          <a:xfrm>
            <a:off x="14041074" y="6902081"/>
            <a:ext cx="2170698" cy="426916"/>
          </a:xfrm>
          <a:prstGeom prst="rect">
            <a:avLst/>
          </a:prstGeom>
        </p:spPr>
        <p:txBody>
          <a:bodyPr lIns="0" tIns="0" rIns="0" bIns="0" rtlCol="0" anchor="t">
            <a:spAutoFit/>
          </a:bodyPr>
          <a:lstStyle/>
          <a:p>
            <a:pPr algn="l">
              <a:lnSpc>
                <a:spcPts val="3329"/>
              </a:lnSpc>
            </a:pPr>
            <a:r>
              <a:rPr lang="en-US" sz="2560" b="1">
                <a:solidFill>
                  <a:srgbClr val="000000"/>
                </a:solidFill>
                <a:latin typeface="Public Sans Bold"/>
                <a:ea typeface="Public Sans Bold"/>
                <a:cs typeface="Public Sans Bold"/>
                <a:sym typeface="Public Sans Bold"/>
              </a:rPr>
              <a:t>Incremental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sp>
        <p:nvSpPr>
          <p:cNvPr id="2" name="TextBox 2"/>
          <p:cNvSpPr txBox="1"/>
          <p:nvPr/>
        </p:nvSpPr>
        <p:spPr>
          <a:xfrm>
            <a:off x="2731028" y="643222"/>
            <a:ext cx="12083116" cy="2552449"/>
          </a:xfrm>
          <a:prstGeom prst="rect">
            <a:avLst/>
          </a:prstGeom>
        </p:spPr>
        <p:txBody>
          <a:bodyPr lIns="0" tIns="0" rIns="0" bIns="0" rtlCol="0" anchor="t">
            <a:spAutoFit/>
          </a:bodyPr>
          <a:lstStyle/>
          <a:p>
            <a:pPr algn="ctr">
              <a:lnSpc>
                <a:spcPts val="6720"/>
              </a:lnSpc>
            </a:pPr>
            <a:r>
              <a:rPr lang="en-US" sz="5600" b="1">
                <a:solidFill>
                  <a:srgbClr val="000000"/>
                </a:solidFill>
                <a:latin typeface="Public Sans Bold"/>
                <a:ea typeface="Public Sans Bold"/>
                <a:cs typeface="Public Sans Bold"/>
                <a:sym typeface="Public Sans Bold"/>
              </a:rPr>
              <a:t>CÁC VẤN ĐỀ VÀ THÁCH THỨC TRONG TRÍCH XUẤT DỮ LIỆU</a:t>
            </a:r>
          </a:p>
          <a:p>
            <a:pPr algn="l">
              <a:lnSpc>
                <a:spcPts val="6720"/>
              </a:lnSpc>
            </a:pPr>
            <a:endParaRPr lang="en-US" sz="5600" b="1">
              <a:solidFill>
                <a:srgbClr val="000000"/>
              </a:solidFill>
              <a:latin typeface="Public Sans Bold"/>
              <a:ea typeface="Public Sans Bold"/>
              <a:cs typeface="Public Sans Bold"/>
              <a:sym typeface="Public Sans Bold"/>
            </a:endParaRPr>
          </a:p>
        </p:txBody>
      </p:sp>
      <p:sp>
        <p:nvSpPr>
          <p:cNvPr id="3" name="TextBox 3"/>
          <p:cNvSpPr txBox="1"/>
          <p:nvPr/>
        </p:nvSpPr>
        <p:spPr>
          <a:xfrm>
            <a:off x="1271353" y="3154848"/>
            <a:ext cx="6959033" cy="4951481"/>
          </a:xfrm>
          <a:prstGeom prst="rect">
            <a:avLst/>
          </a:prstGeom>
        </p:spPr>
        <p:txBody>
          <a:bodyPr lIns="0" tIns="0" rIns="0" bIns="0" rtlCol="0" anchor="t">
            <a:spAutoFit/>
          </a:bodyPr>
          <a:lstStyle/>
          <a:p>
            <a:pPr algn="l">
              <a:lnSpc>
                <a:spcPts val="6624"/>
              </a:lnSpc>
            </a:pPr>
            <a:r>
              <a:rPr lang="en-US" sz="3200" b="1">
                <a:solidFill>
                  <a:srgbClr val="000000"/>
                </a:solidFill>
                <a:latin typeface="Public Sans Bold"/>
                <a:ea typeface="Public Sans Bold"/>
                <a:cs typeface="Public Sans Bold"/>
                <a:sym typeface="Public Sans Bold"/>
              </a:rPr>
              <a:t>Rò Rỉ Dữ Liệu:</a:t>
            </a:r>
          </a:p>
          <a:p>
            <a:pPr marL="690881" lvl="1" indent="-345440" algn="l">
              <a:lnSpc>
                <a:spcPts val="6624"/>
              </a:lnSpc>
              <a:buFont typeface="Arial"/>
              <a:buChar char="•"/>
            </a:pPr>
            <a:r>
              <a:rPr lang="en-US" sz="3200">
                <a:solidFill>
                  <a:srgbClr val="000000"/>
                </a:solidFill>
                <a:latin typeface="Public Sans"/>
                <a:ea typeface="Public Sans"/>
                <a:cs typeface="Public Sans"/>
                <a:sym typeface="Public Sans"/>
              </a:rPr>
              <a:t>Dữ liệu nhạy cảm bị truy cập hoặc tiết lộ trái phép</a:t>
            </a:r>
          </a:p>
          <a:p>
            <a:pPr marL="690881" lvl="1" indent="-345440" algn="l">
              <a:lnSpc>
                <a:spcPts val="6624"/>
              </a:lnSpc>
              <a:buFont typeface="Arial"/>
              <a:buChar char="•"/>
            </a:pPr>
            <a:r>
              <a:rPr lang="en-US" sz="3200">
                <a:solidFill>
                  <a:srgbClr val="000000"/>
                </a:solidFill>
                <a:latin typeface="Public Sans"/>
                <a:ea typeface="Public Sans"/>
                <a:cs typeface="Public Sans"/>
                <a:sym typeface="Public Sans"/>
              </a:rPr>
              <a:t>Dẫn đến vi phạm bảo mật và mất mát thông tin</a:t>
            </a:r>
          </a:p>
          <a:p>
            <a:pPr algn="l">
              <a:lnSpc>
                <a:spcPts val="6624"/>
              </a:lnSpc>
            </a:pPr>
            <a:endParaRPr lang="en-US" sz="3200">
              <a:solidFill>
                <a:srgbClr val="000000"/>
              </a:solidFill>
              <a:latin typeface="Public Sans"/>
              <a:ea typeface="Public Sans"/>
              <a:cs typeface="Public Sans"/>
              <a:sym typeface="Public Sans"/>
            </a:endParaRPr>
          </a:p>
        </p:txBody>
      </p:sp>
      <p:sp>
        <p:nvSpPr>
          <p:cNvPr id="4" name="Freeform 4"/>
          <p:cNvSpPr/>
          <p:nvPr/>
        </p:nvSpPr>
        <p:spPr>
          <a:xfrm rot="1088961">
            <a:off x="109347" y="8503456"/>
            <a:ext cx="2324013" cy="1073271"/>
          </a:xfrm>
          <a:custGeom>
            <a:avLst/>
            <a:gdLst/>
            <a:ahLst/>
            <a:cxnLst/>
            <a:rect l="l" t="t" r="r" b="b"/>
            <a:pathLst>
              <a:path w="2324013" h="1073271">
                <a:moveTo>
                  <a:pt x="0" y="0"/>
                </a:moveTo>
                <a:lnTo>
                  <a:pt x="2324013" y="0"/>
                </a:lnTo>
                <a:lnTo>
                  <a:pt x="2324013" y="1073272"/>
                </a:lnTo>
                <a:lnTo>
                  <a:pt x="0" y="10732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839374" y="3357956"/>
            <a:ext cx="7419926" cy="4113343"/>
          </a:xfrm>
          <a:prstGeom prst="rect">
            <a:avLst/>
          </a:prstGeom>
        </p:spPr>
        <p:txBody>
          <a:bodyPr lIns="0" tIns="0" rIns="0" bIns="0" rtlCol="0" anchor="t">
            <a:spAutoFit/>
          </a:bodyPr>
          <a:lstStyle/>
          <a:p>
            <a:pPr algn="l">
              <a:lnSpc>
                <a:spcPts val="6624"/>
              </a:lnSpc>
            </a:pPr>
            <a:r>
              <a:rPr lang="en-US" sz="3200" b="1">
                <a:solidFill>
                  <a:srgbClr val="000000"/>
                </a:solidFill>
                <a:latin typeface="Public Sans Bold"/>
                <a:ea typeface="Public Sans Bold"/>
                <a:cs typeface="Public Sans Bold"/>
                <a:sym typeface="Public Sans Bold"/>
              </a:rPr>
              <a:t>Ảnh Hưởng Đến Hệ Thống Nguồn:</a:t>
            </a:r>
          </a:p>
          <a:p>
            <a:pPr marL="690881" lvl="1" indent="-345440" algn="l">
              <a:lnSpc>
                <a:spcPts val="6624"/>
              </a:lnSpc>
              <a:buFont typeface="Arial"/>
              <a:buChar char="•"/>
            </a:pPr>
            <a:r>
              <a:rPr lang="en-US" sz="3200">
                <a:solidFill>
                  <a:srgbClr val="000000"/>
                </a:solidFill>
                <a:latin typeface="Public Sans"/>
                <a:ea typeface="Public Sans"/>
                <a:cs typeface="Public Sans"/>
                <a:sym typeface="Public Sans"/>
              </a:rPr>
              <a:t>Tải nặng gây giảm hiệu suất</a:t>
            </a:r>
          </a:p>
          <a:p>
            <a:pPr marL="690881" lvl="1" indent="-345440" algn="l">
              <a:lnSpc>
                <a:spcPts val="6624"/>
              </a:lnSpc>
              <a:buFont typeface="Arial"/>
              <a:buChar char="•"/>
            </a:pPr>
            <a:r>
              <a:rPr lang="en-US" sz="3200">
                <a:solidFill>
                  <a:srgbClr val="000000"/>
                </a:solidFill>
                <a:latin typeface="Public Sans"/>
                <a:ea typeface="Public Sans"/>
                <a:cs typeface="Public Sans"/>
                <a:sym typeface="Public Sans"/>
              </a:rPr>
              <a:t>Ảnh hưởng đến hoạt động của các ứng dụng khác</a:t>
            </a:r>
          </a:p>
          <a:p>
            <a:pPr algn="l">
              <a:lnSpc>
                <a:spcPts val="6624"/>
              </a:lnSpc>
            </a:pPr>
            <a:endParaRPr lang="en-US" sz="3200">
              <a:solidFill>
                <a:srgbClr val="000000"/>
              </a:solidFill>
              <a:latin typeface="Public Sans"/>
              <a:ea typeface="Public Sans"/>
              <a:cs typeface="Public Sans"/>
              <a:sym typeface="Public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sp>
        <p:nvSpPr>
          <p:cNvPr id="2" name="TextBox 2"/>
          <p:cNvSpPr txBox="1"/>
          <p:nvPr/>
        </p:nvSpPr>
        <p:spPr>
          <a:xfrm>
            <a:off x="2469990" y="1216717"/>
            <a:ext cx="13348020" cy="1047666"/>
          </a:xfrm>
          <a:prstGeom prst="rect">
            <a:avLst/>
          </a:prstGeom>
        </p:spPr>
        <p:txBody>
          <a:bodyPr lIns="0" tIns="0" rIns="0" bIns="0" rtlCol="0" anchor="t">
            <a:spAutoFit/>
          </a:bodyPr>
          <a:lstStyle/>
          <a:p>
            <a:pPr algn="l">
              <a:lnSpc>
                <a:spcPts val="8190"/>
              </a:lnSpc>
            </a:pPr>
            <a:r>
              <a:rPr lang="en-US" sz="6825" b="1">
                <a:solidFill>
                  <a:srgbClr val="000000"/>
                </a:solidFill>
                <a:latin typeface="Public Sans Bold"/>
                <a:ea typeface="Public Sans Bold"/>
                <a:cs typeface="Public Sans Bold"/>
                <a:sym typeface="Public Sans Bold"/>
              </a:rPr>
              <a:t>CÔNG CỤ VÀ VÍ DỤ THỰC TIỄN</a:t>
            </a:r>
          </a:p>
        </p:txBody>
      </p:sp>
      <p:grpSp>
        <p:nvGrpSpPr>
          <p:cNvPr id="3" name="Group 3"/>
          <p:cNvGrpSpPr/>
          <p:nvPr/>
        </p:nvGrpSpPr>
        <p:grpSpPr>
          <a:xfrm>
            <a:off x="17496740" y="-339268"/>
            <a:ext cx="1104616" cy="11003283"/>
            <a:chOff x="0" y="0"/>
            <a:chExt cx="10734537" cy="106928664"/>
          </a:xfrm>
        </p:grpSpPr>
        <p:sp>
          <p:nvSpPr>
            <p:cNvPr id="4" name="Freeform 4"/>
            <p:cNvSpPr/>
            <p:nvPr/>
          </p:nvSpPr>
          <p:spPr>
            <a:xfrm>
              <a:off x="72390" y="72390"/>
              <a:ext cx="10589757" cy="106783885"/>
            </a:xfrm>
            <a:custGeom>
              <a:avLst/>
              <a:gdLst/>
              <a:ahLst/>
              <a:cxnLst/>
              <a:rect l="l" t="t" r="r" b="b"/>
              <a:pathLst>
                <a:path w="10589757" h="106783885">
                  <a:moveTo>
                    <a:pt x="0" y="0"/>
                  </a:moveTo>
                  <a:lnTo>
                    <a:pt x="10589757" y="0"/>
                  </a:lnTo>
                  <a:lnTo>
                    <a:pt x="10589757" y="106783885"/>
                  </a:lnTo>
                  <a:lnTo>
                    <a:pt x="0" y="106783885"/>
                  </a:lnTo>
                  <a:lnTo>
                    <a:pt x="0" y="0"/>
                  </a:lnTo>
                  <a:close/>
                </a:path>
              </a:pathLst>
            </a:custGeom>
            <a:solidFill>
              <a:srgbClr val="FFFFFF"/>
            </a:solidFill>
          </p:spPr>
        </p:sp>
        <p:sp>
          <p:nvSpPr>
            <p:cNvPr id="5" name="Freeform 5"/>
            <p:cNvSpPr/>
            <p:nvPr/>
          </p:nvSpPr>
          <p:spPr>
            <a:xfrm>
              <a:off x="0" y="0"/>
              <a:ext cx="10734536" cy="106928667"/>
            </a:xfrm>
            <a:custGeom>
              <a:avLst/>
              <a:gdLst/>
              <a:ahLst/>
              <a:cxnLst/>
              <a:rect l="l" t="t" r="r" b="b"/>
              <a:pathLst>
                <a:path w="10734536" h="106928667">
                  <a:moveTo>
                    <a:pt x="10589757" y="106783882"/>
                  </a:moveTo>
                  <a:lnTo>
                    <a:pt x="10734536" y="106783882"/>
                  </a:lnTo>
                  <a:lnTo>
                    <a:pt x="10734536" y="106928667"/>
                  </a:lnTo>
                  <a:lnTo>
                    <a:pt x="10589757" y="106928667"/>
                  </a:lnTo>
                  <a:lnTo>
                    <a:pt x="10589757" y="106783882"/>
                  </a:lnTo>
                  <a:close/>
                  <a:moveTo>
                    <a:pt x="0" y="144780"/>
                  </a:moveTo>
                  <a:lnTo>
                    <a:pt x="144780" y="144780"/>
                  </a:lnTo>
                  <a:lnTo>
                    <a:pt x="144780" y="106783882"/>
                  </a:lnTo>
                  <a:lnTo>
                    <a:pt x="0" y="106783882"/>
                  </a:lnTo>
                  <a:lnTo>
                    <a:pt x="0" y="144780"/>
                  </a:lnTo>
                  <a:close/>
                  <a:moveTo>
                    <a:pt x="0" y="106783882"/>
                  </a:moveTo>
                  <a:lnTo>
                    <a:pt x="144780" y="106783882"/>
                  </a:lnTo>
                  <a:lnTo>
                    <a:pt x="144780" y="106928667"/>
                  </a:lnTo>
                  <a:lnTo>
                    <a:pt x="0" y="106928667"/>
                  </a:lnTo>
                  <a:lnTo>
                    <a:pt x="0" y="106783882"/>
                  </a:lnTo>
                  <a:close/>
                  <a:moveTo>
                    <a:pt x="10589757" y="144780"/>
                  </a:moveTo>
                  <a:lnTo>
                    <a:pt x="10734536" y="144780"/>
                  </a:lnTo>
                  <a:lnTo>
                    <a:pt x="10734536" y="106783882"/>
                  </a:lnTo>
                  <a:lnTo>
                    <a:pt x="10589757" y="106783882"/>
                  </a:lnTo>
                  <a:lnTo>
                    <a:pt x="10589757" y="144780"/>
                  </a:lnTo>
                  <a:close/>
                  <a:moveTo>
                    <a:pt x="144780" y="106783882"/>
                  </a:moveTo>
                  <a:lnTo>
                    <a:pt x="10589757" y="106783882"/>
                  </a:lnTo>
                  <a:lnTo>
                    <a:pt x="10589757" y="106928667"/>
                  </a:lnTo>
                  <a:lnTo>
                    <a:pt x="144780" y="106928667"/>
                  </a:lnTo>
                  <a:lnTo>
                    <a:pt x="144780" y="106783882"/>
                  </a:lnTo>
                  <a:close/>
                  <a:moveTo>
                    <a:pt x="10589757" y="0"/>
                  </a:moveTo>
                  <a:lnTo>
                    <a:pt x="10734536" y="0"/>
                  </a:lnTo>
                  <a:lnTo>
                    <a:pt x="10734536" y="144780"/>
                  </a:lnTo>
                  <a:lnTo>
                    <a:pt x="10589757" y="144780"/>
                  </a:lnTo>
                  <a:lnTo>
                    <a:pt x="10589757" y="0"/>
                  </a:lnTo>
                  <a:close/>
                  <a:moveTo>
                    <a:pt x="0" y="0"/>
                  </a:moveTo>
                  <a:lnTo>
                    <a:pt x="144780" y="0"/>
                  </a:lnTo>
                  <a:lnTo>
                    <a:pt x="144780" y="144780"/>
                  </a:lnTo>
                  <a:lnTo>
                    <a:pt x="0" y="144780"/>
                  </a:lnTo>
                  <a:lnTo>
                    <a:pt x="0" y="0"/>
                  </a:lnTo>
                  <a:close/>
                  <a:moveTo>
                    <a:pt x="144780" y="0"/>
                  </a:moveTo>
                  <a:lnTo>
                    <a:pt x="10589757" y="0"/>
                  </a:lnTo>
                  <a:lnTo>
                    <a:pt x="10589757" y="144780"/>
                  </a:lnTo>
                  <a:lnTo>
                    <a:pt x="144780" y="144780"/>
                  </a:lnTo>
                  <a:lnTo>
                    <a:pt x="144780" y="0"/>
                  </a:lnTo>
                  <a:close/>
                </a:path>
              </a:pathLst>
            </a:custGeom>
            <a:solidFill>
              <a:srgbClr val="242424"/>
            </a:solidFill>
          </p:spPr>
        </p:sp>
      </p:grpSp>
      <p:sp>
        <p:nvSpPr>
          <p:cNvPr id="6" name="TextBox 6"/>
          <p:cNvSpPr txBox="1"/>
          <p:nvPr/>
        </p:nvSpPr>
        <p:spPr>
          <a:xfrm rot="5400000">
            <a:off x="14780532" y="3378671"/>
            <a:ext cx="6179529" cy="433705"/>
          </a:xfrm>
          <a:prstGeom prst="rect">
            <a:avLst/>
          </a:prstGeom>
        </p:spPr>
        <p:txBody>
          <a:bodyPr lIns="0" tIns="0" rIns="0" bIns="0" rtlCol="0" anchor="t">
            <a:spAutoFit/>
          </a:bodyPr>
          <a:lstStyle/>
          <a:p>
            <a:pPr algn="l">
              <a:lnSpc>
                <a:spcPts val="3380"/>
              </a:lnSpc>
            </a:pPr>
            <a:r>
              <a:rPr lang="en-US" sz="2600" b="1">
                <a:solidFill>
                  <a:srgbClr val="000000"/>
                </a:solidFill>
                <a:latin typeface="Public Sans Bold"/>
                <a:ea typeface="Public Sans Bold"/>
                <a:cs typeface="Public Sans Bold"/>
                <a:sym typeface="Public Sans Bold"/>
              </a:rPr>
              <a:t>Nhóm 6</a:t>
            </a:r>
          </a:p>
        </p:txBody>
      </p:sp>
      <p:sp>
        <p:nvSpPr>
          <p:cNvPr id="7" name="Freeform 7"/>
          <p:cNvSpPr/>
          <p:nvPr/>
        </p:nvSpPr>
        <p:spPr>
          <a:xfrm>
            <a:off x="654231" y="3336582"/>
            <a:ext cx="16605069" cy="4877739"/>
          </a:xfrm>
          <a:custGeom>
            <a:avLst/>
            <a:gdLst/>
            <a:ahLst/>
            <a:cxnLst/>
            <a:rect l="l" t="t" r="r" b="b"/>
            <a:pathLst>
              <a:path w="16605069" h="4877739">
                <a:moveTo>
                  <a:pt x="0" y="0"/>
                </a:moveTo>
                <a:lnTo>
                  <a:pt x="16605069" y="0"/>
                </a:lnTo>
                <a:lnTo>
                  <a:pt x="16605069" y="4877739"/>
                </a:lnTo>
                <a:lnTo>
                  <a:pt x="0" y="4877739"/>
                </a:lnTo>
                <a:lnTo>
                  <a:pt x="0" y="0"/>
                </a:lnTo>
                <a:close/>
              </a:path>
            </a:pathLst>
          </a:custGeom>
          <a:blipFill>
            <a:blip r:embed="rId2"/>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sp>
        <p:nvSpPr>
          <p:cNvPr id="2" name="TextBox 2"/>
          <p:cNvSpPr txBox="1"/>
          <p:nvPr/>
        </p:nvSpPr>
        <p:spPr>
          <a:xfrm>
            <a:off x="198530" y="561975"/>
            <a:ext cx="5901545" cy="4581525"/>
          </a:xfrm>
          <a:prstGeom prst="rect">
            <a:avLst/>
          </a:prstGeom>
        </p:spPr>
        <p:txBody>
          <a:bodyPr lIns="0" tIns="0" rIns="0" bIns="0" rtlCol="0" anchor="t">
            <a:spAutoFit/>
          </a:bodyPr>
          <a:lstStyle/>
          <a:p>
            <a:pPr algn="ctr">
              <a:lnSpc>
                <a:spcPts val="6000"/>
              </a:lnSpc>
            </a:pPr>
            <a:r>
              <a:rPr lang="en-US" sz="5000" b="1">
                <a:solidFill>
                  <a:srgbClr val="000000"/>
                </a:solidFill>
                <a:latin typeface="Public Sans Bold"/>
                <a:ea typeface="Public Sans Bold"/>
                <a:cs typeface="Public Sans Bold"/>
                <a:sym typeface="Public Sans Bold"/>
              </a:rPr>
              <a:t>ĐÁNH GIÁ ƯU VÀ NHƯỢC ĐIỂM CỦA PHƯƠNG PHÁP TRÍCH XUẤT DỮ LIỆU</a:t>
            </a:r>
          </a:p>
          <a:p>
            <a:pPr algn="ctr">
              <a:lnSpc>
                <a:spcPts val="6000"/>
              </a:lnSpc>
            </a:pPr>
            <a:endParaRPr lang="en-US" sz="5000" b="1">
              <a:solidFill>
                <a:srgbClr val="000000"/>
              </a:solidFill>
              <a:latin typeface="Public Sans Bold"/>
              <a:ea typeface="Public Sans Bold"/>
              <a:cs typeface="Public Sans Bold"/>
              <a:sym typeface="Public Sans Bold"/>
            </a:endParaRPr>
          </a:p>
        </p:txBody>
      </p:sp>
      <p:grpSp>
        <p:nvGrpSpPr>
          <p:cNvPr id="3" name="Group 3"/>
          <p:cNvGrpSpPr/>
          <p:nvPr/>
        </p:nvGrpSpPr>
        <p:grpSpPr>
          <a:xfrm>
            <a:off x="17480230" y="-339268"/>
            <a:ext cx="1121126" cy="11003283"/>
            <a:chOff x="0" y="0"/>
            <a:chExt cx="10894979" cy="106928664"/>
          </a:xfrm>
        </p:grpSpPr>
        <p:sp>
          <p:nvSpPr>
            <p:cNvPr id="4" name="Freeform 4"/>
            <p:cNvSpPr/>
            <p:nvPr/>
          </p:nvSpPr>
          <p:spPr>
            <a:xfrm>
              <a:off x="72390" y="72390"/>
              <a:ext cx="10750199" cy="106783885"/>
            </a:xfrm>
            <a:custGeom>
              <a:avLst/>
              <a:gdLst/>
              <a:ahLst/>
              <a:cxnLst/>
              <a:rect l="l" t="t" r="r" b="b"/>
              <a:pathLst>
                <a:path w="10750199" h="106783885">
                  <a:moveTo>
                    <a:pt x="0" y="0"/>
                  </a:moveTo>
                  <a:lnTo>
                    <a:pt x="10750199" y="0"/>
                  </a:lnTo>
                  <a:lnTo>
                    <a:pt x="10750199" y="106783885"/>
                  </a:lnTo>
                  <a:lnTo>
                    <a:pt x="0" y="106783885"/>
                  </a:lnTo>
                  <a:lnTo>
                    <a:pt x="0" y="0"/>
                  </a:lnTo>
                  <a:close/>
                </a:path>
              </a:pathLst>
            </a:custGeom>
            <a:solidFill>
              <a:srgbClr val="FFFFFF"/>
            </a:solidFill>
          </p:spPr>
        </p:sp>
        <p:sp>
          <p:nvSpPr>
            <p:cNvPr id="5" name="Freeform 5"/>
            <p:cNvSpPr/>
            <p:nvPr/>
          </p:nvSpPr>
          <p:spPr>
            <a:xfrm>
              <a:off x="0" y="0"/>
              <a:ext cx="10894979" cy="106928667"/>
            </a:xfrm>
            <a:custGeom>
              <a:avLst/>
              <a:gdLst/>
              <a:ahLst/>
              <a:cxnLst/>
              <a:rect l="l" t="t" r="r" b="b"/>
              <a:pathLst>
                <a:path w="10894979" h="106928667">
                  <a:moveTo>
                    <a:pt x="10750199" y="106783882"/>
                  </a:moveTo>
                  <a:lnTo>
                    <a:pt x="10894979" y="106783882"/>
                  </a:lnTo>
                  <a:lnTo>
                    <a:pt x="10894979" y="106928667"/>
                  </a:lnTo>
                  <a:lnTo>
                    <a:pt x="10750199" y="106928667"/>
                  </a:lnTo>
                  <a:lnTo>
                    <a:pt x="10750199" y="106783882"/>
                  </a:lnTo>
                  <a:close/>
                  <a:moveTo>
                    <a:pt x="0" y="144780"/>
                  </a:moveTo>
                  <a:lnTo>
                    <a:pt x="144780" y="144780"/>
                  </a:lnTo>
                  <a:lnTo>
                    <a:pt x="144780" y="106783882"/>
                  </a:lnTo>
                  <a:lnTo>
                    <a:pt x="0" y="106783882"/>
                  </a:lnTo>
                  <a:lnTo>
                    <a:pt x="0" y="144780"/>
                  </a:lnTo>
                  <a:close/>
                  <a:moveTo>
                    <a:pt x="0" y="106783882"/>
                  </a:moveTo>
                  <a:lnTo>
                    <a:pt x="144780" y="106783882"/>
                  </a:lnTo>
                  <a:lnTo>
                    <a:pt x="144780" y="106928667"/>
                  </a:lnTo>
                  <a:lnTo>
                    <a:pt x="0" y="106928667"/>
                  </a:lnTo>
                  <a:lnTo>
                    <a:pt x="0" y="106783882"/>
                  </a:lnTo>
                  <a:close/>
                  <a:moveTo>
                    <a:pt x="10750199" y="144780"/>
                  </a:moveTo>
                  <a:lnTo>
                    <a:pt x="10894979" y="144780"/>
                  </a:lnTo>
                  <a:lnTo>
                    <a:pt x="10894979" y="106783882"/>
                  </a:lnTo>
                  <a:lnTo>
                    <a:pt x="10750199" y="106783882"/>
                  </a:lnTo>
                  <a:lnTo>
                    <a:pt x="10750199" y="144780"/>
                  </a:lnTo>
                  <a:close/>
                  <a:moveTo>
                    <a:pt x="144780" y="106783882"/>
                  </a:moveTo>
                  <a:lnTo>
                    <a:pt x="10750199" y="106783882"/>
                  </a:lnTo>
                  <a:lnTo>
                    <a:pt x="10750199" y="106928667"/>
                  </a:lnTo>
                  <a:lnTo>
                    <a:pt x="144780" y="106928667"/>
                  </a:lnTo>
                  <a:lnTo>
                    <a:pt x="144780" y="106783882"/>
                  </a:lnTo>
                  <a:close/>
                  <a:moveTo>
                    <a:pt x="10750199" y="0"/>
                  </a:moveTo>
                  <a:lnTo>
                    <a:pt x="10894979" y="0"/>
                  </a:lnTo>
                  <a:lnTo>
                    <a:pt x="10894979" y="144780"/>
                  </a:lnTo>
                  <a:lnTo>
                    <a:pt x="10750199" y="144780"/>
                  </a:lnTo>
                  <a:lnTo>
                    <a:pt x="10750199" y="0"/>
                  </a:lnTo>
                  <a:close/>
                  <a:moveTo>
                    <a:pt x="0" y="0"/>
                  </a:moveTo>
                  <a:lnTo>
                    <a:pt x="144780" y="0"/>
                  </a:lnTo>
                  <a:lnTo>
                    <a:pt x="144780" y="144780"/>
                  </a:lnTo>
                  <a:lnTo>
                    <a:pt x="0" y="144780"/>
                  </a:lnTo>
                  <a:lnTo>
                    <a:pt x="0" y="0"/>
                  </a:lnTo>
                  <a:close/>
                  <a:moveTo>
                    <a:pt x="144780" y="0"/>
                  </a:moveTo>
                  <a:lnTo>
                    <a:pt x="10750199" y="0"/>
                  </a:lnTo>
                  <a:lnTo>
                    <a:pt x="10750199" y="144780"/>
                  </a:lnTo>
                  <a:lnTo>
                    <a:pt x="144780" y="144780"/>
                  </a:lnTo>
                  <a:lnTo>
                    <a:pt x="144780" y="0"/>
                  </a:lnTo>
                  <a:close/>
                </a:path>
              </a:pathLst>
            </a:custGeom>
            <a:solidFill>
              <a:srgbClr val="242424"/>
            </a:solidFill>
          </p:spPr>
        </p:sp>
      </p:grpSp>
      <p:sp>
        <p:nvSpPr>
          <p:cNvPr id="6" name="TextBox 6"/>
          <p:cNvSpPr txBox="1"/>
          <p:nvPr/>
        </p:nvSpPr>
        <p:spPr>
          <a:xfrm rot="5400000">
            <a:off x="14409516" y="3164359"/>
            <a:ext cx="6179529" cy="862330"/>
          </a:xfrm>
          <a:prstGeom prst="rect">
            <a:avLst/>
          </a:prstGeom>
        </p:spPr>
        <p:txBody>
          <a:bodyPr lIns="0" tIns="0" rIns="0" bIns="0" rtlCol="0" anchor="t">
            <a:spAutoFit/>
          </a:bodyPr>
          <a:lstStyle/>
          <a:p>
            <a:pPr algn="l">
              <a:lnSpc>
                <a:spcPts val="3380"/>
              </a:lnSpc>
            </a:pPr>
            <a:r>
              <a:rPr lang="en-US" sz="2600" b="1">
                <a:solidFill>
                  <a:srgbClr val="000000"/>
                </a:solidFill>
                <a:latin typeface="Public Sans Bold"/>
                <a:ea typeface="Public Sans Bold"/>
                <a:cs typeface="Public Sans Bold"/>
                <a:sym typeface="Public Sans Bold"/>
              </a:rPr>
              <a:t>Nhóm 6</a:t>
            </a:r>
          </a:p>
          <a:p>
            <a:pPr algn="l">
              <a:lnSpc>
                <a:spcPts val="3380"/>
              </a:lnSpc>
            </a:pPr>
            <a:endParaRPr lang="en-US" sz="2600" b="1">
              <a:solidFill>
                <a:srgbClr val="000000"/>
              </a:solidFill>
              <a:latin typeface="Public Sans Bold"/>
              <a:ea typeface="Public Sans Bold"/>
              <a:cs typeface="Public Sans Bold"/>
              <a:sym typeface="Public Sans Bold"/>
            </a:endParaRPr>
          </a:p>
        </p:txBody>
      </p:sp>
      <p:grpSp>
        <p:nvGrpSpPr>
          <p:cNvPr id="7" name="Group 7"/>
          <p:cNvGrpSpPr/>
          <p:nvPr/>
        </p:nvGrpSpPr>
        <p:grpSpPr>
          <a:xfrm>
            <a:off x="6611802" y="569974"/>
            <a:ext cx="9982590" cy="8688326"/>
            <a:chOff x="0" y="0"/>
            <a:chExt cx="13310120" cy="11584434"/>
          </a:xfrm>
        </p:grpSpPr>
        <p:sp>
          <p:nvSpPr>
            <p:cNvPr id="8" name="TextBox 8"/>
            <p:cNvSpPr txBox="1"/>
            <p:nvPr/>
          </p:nvSpPr>
          <p:spPr>
            <a:xfrm>
              <a:off x="0" y="1110838"/>
              <a:ext cx="13310120" cy="10473596"/>
            </a:xfrm>
            <a:prstGeom prst="rect">
              <a:avLst/>
            </a:prstGeom>
          </p:spPr>
          <p:txBody>
            <a:bodyPr lIns="0" tIns="0" rIns="0" bIns="0" rtlCol="0" anchor="t">
              <a:spAutoFit/>
            </a:bodyPr>
            <a:lstStyle/>
            <a:p>
              <a:pPr algn="just">
                <a:lnSpc>
                  <a:spcPts val="7880"/>
                </a:lnSpc>
              </a:pPr>
              <a:endParaRPr/>
            </a:p>
            <a:p>
              <a:pPr marL="917778" lvl="1" indent="-458889" algn="just">
                <a:lnSpc>
                  <a:spcPts val="6503"/>
                </a:lnSpc>
                <a:buFont typeface="Arial"/>
                <a:buChar char="•"/>
              </a:pPr>
              <a:r>
                <a:rPr lang="en-US" sz="4250">
                  <a:solidFill>
                    <a:srgbClr val="000000"/>
                  </a:solidFill>
                  <a:latin typeface="Public Sans"/>
                  <a:ea typeface="Public Sans"/>
                  <a:cs typeface="Public Sans"/>
                  <a:sym typeface="Public Sans"/>
                </a:rPr>
                <a:t>Tải Gia tăng</a:t>
              </a:r>
            </a:p>
            <a:p>
              <a:pPr marL="917778" lvl="1" indent="-458889" algn="just">
                <a:lnSpc>
                  <a:spcPts val="6503"/>
                </a:lnSpc>
                <a:buFont typeface="Arial"/>
                <a:buChar char="•"/>
              </a:pPr>
              <a:r>
                <a:rPr lang="en-US" sz="4250">
                  <a:solidFill>
                    <a:srgbClr val="000000"/>
                  </a:solidFill>
                  <a:latin typeface="Public Sans"/>
                  <a:ea typeface="Public Sans"/>
                  <a:cs typeface="Public Sans"/>
                  <a:sym typeface="Public Sans"/>
                </a:rPr>
                <a:t>Tự động hóa</a:t>
              </a:r>
            </a:p>
            <a:p>
              <a:pPr marL="917778" lvl="1" indent="-458889" algn="just">
                <a:lnSpc>
                  <a:spcPts val="6503"/>
                </a:lnSpc>
                <a:buFont typeface="Arial"/>
                <a:buChar char="•"/>
              </a:pPr>
              <a:r>
                <a:rPr lang="en-US" sz="4250">
                  <a:solidFill>
                    <a:srgbClr val="000000"/>
                  </a:solidFill>
                  <a:latin typeface="Public Sans"/>
                  <a:ea typeface="Public Sans"/>
                  <a:cs typeface="Public Sans"/>
                  <a:sym typeface="Public Sans"/>
                </a:rPr>
                <a:t>Khả năng mở rộng</a:t>
              </a:r>
            </a:p>
            <a:p>
              <a:pPr marL="917778" lvl="1" indent="-458889" algn="just">
                <a:lnSpc>
                  <a:spcPts val="6503"/>
                </a:lnSpc>
                <a:buFont typeface="Arial"/>
                <a:buChar char="•"/>
              </a:pPr>
              <a:r>
                <a:rPr lang="en-US" sz="4250">
                  <a:solidFill>
                    <a:srgbClr val="000000"/>
                  </a:solidFill>
                  <a:latin typeface="Public Sans"/>
                  <a:ea typeface="Public Sans"/>
                  <a:cs typeface="Public Sans"/>
                  <a:sym typeface="Public Sans"/>
                </a:rPr>
                <a:t>Khả năng tích hợp linh hoạt</a:t>
              </a:r>
            </a:p>
            <a:p>
              <a:pPr algn="l">
                <a:lnSpc>
                  <a:spcPts val="3750"/>
                </a:lnSpc>
              </a:pPr>
              <a:endParaRPr lang="en-US" sz="4250">
                <a:solidFill>
                  <a:srgbClr val="000000"/>
                </a:solidFill>
                <a:latin typeface="Public Sans"/>
                <a:ea typeface="Public Sans"/>
                <a:cs typeface="Public Sans"/>
                <a:sym typeface="Public Sans"/>
              </a:endParaRPr>
            </a:p>
            <a:p>
              <a:pPr algn="ctr">
                <a:lnSpc>
                  <a:spcPts val="3094"/>
                </a:lnSpc>
              </a:pPr>
              <a:endParaRPr lang="en-US" sz="4250">
                <a:solidFill>
                  <a:srgbClr val="000000"/>
                </a:solidFill>
                <a:latin typeface="Public Sans"/>
                <a:ea typeface="Public Sans"/>
                <a:cs typeface="Public Sans"/>
                <a:sym typeface="Public Sans"/>
              </a:endParaRPr>
            </a:p>
            <a:p>
              <a:pPr algn="ctr">
                <a:lnSpc>
                  <a:spcPts val="3094"/>
                </a:lnSpc>
              </a:pPr>
              <a:endParaRPr lang="en-US" sz="4250">
                <a:solidFill>
                  <a:srgbClr val="000000"/>
                </a:solidFill>
                <a:latin typeface="Public Sans"/>
                <a:ea typeface="Public Sans"/>
                <a:cs typeface="Public Sans"/>
                <a:sym typeface="Public Sans"/>
              </a:endParaRPr>
            </a:p>
            <a:p>
              <a:pPr algn="ctr">
                <a:lnSpc>
                  <a:spcPts val="3094"/>
                </a:lnSpc>
              </a:pPr>
              <a:endParaRPr lang="en-US" sz="4250">
                <a:solidFill>
                  <a:srgbClr val="000000"/>
                </a:solidFill>
                <a:latin typeface="Public Sans"/>
                <a:ea typeface="Public Sans"/>
                <a:cs typeface="Public Sans"/>
                <a:sym typeface="Public Sans"/>
              </a:endParaRPr>
            </a:p>
            <a:p>
              <a:pPr algn="ctr">
                <a:lnSpc>
                  <a:spcPts val="3094"/>
                </a:lnSpc>
              </a:pPr>
              <a:endParaRPr lang="en-US" sz="4250">
                <a:solidFill>
                  <a:srgbClr val="000000"/>
                </a:solidFill>
                <a:latin typeface="Public Sans"/>
                <a:ea typeface="Public Sans"/>
                <a:cs typeface="Public Sans"/>
                <a:sym typeface="Public Sans"/>
              </a:endParaRPr>
            </a:p>
            <a:p>
              <a:pPr algn="ctr">
                <a:lnSpc>
                  <a:spcPts val="3094"/>
                </a:lnSpc>
              </a:pPr>
              <a:endParaRPr lang="en-US" sz="4250">
                <a:solidFill>
                  <a:srgbClr val="000000"/>
                </a:solidFill>
                <a:latin typeface="Public Sans"/>
                <a:ea typeface="Public Sans"/>
                <a:cs typeface="Public Sans"/>
                <a:sym typeface="Public Sans"/>
              </a:endParaRPr>
            </a:p>
            <a:p>
              <a:pPr algn="ctr">
                <a:lnSpc>
                  <a:spcPts val="3094"/>
                </a:lnSpc>
              </a:pPr>
              <a:endParaRPr lang="en-US" sz="4250">
                <a:solidFill>
                  <a:srgbClr val="000000"/>
                </a:solidFill>
                <a:latin typeface="Public Sans"/>
                <a:ea typeface="Public Sans"/>
                <a:cs typeface="Public Sans"/>
                <a:sym typeface="Public Sans"/>
              </a:endParaRPr>
            </a:p>
            <a:p>
              <a:pPr algn="ctr">
                <a:lnSpc>
                  <a:spcPts val="3094"/>
                </a:lnSpc>
              </a:pPr>
              <a:endParaRPr lang="en-US" sz="4250">
                <a:solidFill>
                  <a:srgbClr val="000000"/>
                </a:solidFill>
                <a:latin typeface="Public Sans"/>
                <a:ea typeface="Public Sans"/>
                <a:cs typeface="Public Sans"/>
                <a:sym typeface="Public Sans"/>
              </a:endParaRPr>
            </a:p>
            <a:p>
              <a:pPr algn="ctr">
                <a:lnSpc>
                  <a:spcPts val="3094"/>
                </a:lnSpc>
              </a:pPr>
              <a:endParaRPr lang="en-US" sz="4250">
                <a:solidFill>
                  <a:srgbClr val="000000"/>
                </a:solidFill>
                <a:latin typeface="Public Sans"/>
                <a:ea typeface="Public Sans"/>
                <a:cs typeface="Public Sans"/>
                <a:sym typeface="Public Sans"/>
              </a:endParaRPr>
            </a:p>
          </p:txBody>
        </p:sp>
        <p:grpSp>
          <p:nvGrpSpPr>
            <p:cNvPr id="9" name="Group 9"/>
            <p:cNvGrpSpPr/>
            <p:nvPr/>
          </p:nvGrpSpPr>
          <p:grpSpPr>
            <a:xfrm>
              <a:off x="1908252" y="0"/>
              <a:ext cx="9527691" cy="1021669"/>
              <a:chOff x="0" y="0"/>
              <a:chExt cx="75542856" cy="8100574"/>
            </a:xfrm>
          </p:grpSpPr>
          <p:sp>
            <p:nvSpPr>
              <p:cNvPr id="10" name="Freeform 10"/>
              <p:cNvSpPr/>
              <p:nvPr/>
            </p:nvSpPr>
            <p:spPr>
              <a:xfrm>
                <a:off x="72390" y="72390"/>
                <a:ext cx="75398079" cy="7955794"/>
              </a:xfrm>
              <a:custGeom>
                <a:avLst/>
                <a:gdLst/>
                <a:ahLst/>
                <a:cxnLst/>
                <a:rect l="l" t="t" r="r" b="b"/>
                <a:pathLst>
                  <a:path w="75398079" h="7955794">
                    <a:moveTo>
                      <a:pt x="0" y="0"/>
                    </a:moveTo>
                    <a:lnTo>
                      <a:pt x="75398079" y="0"/>
                    </a:lnTo>
                    <a:lnTo>
                      <a:pt x="75398079" y="7955794"/>
                    </a:lnTo>
                    <a:lnTo>
                      <a:pt x="0" y="7955794"/>
                    </a:lnTo>
                    <a:lnTo>
                      <a:pt x="0" y="0"/>
                    </a:lnTo>
                    <a:close/>
                  </a:path>
                </a:pathLst>
              </a:custGeom>
              <a:solidFill>
                <a:srgbClr val="FFFFFF"/>
              </a:solidFill>
            </p:spPr>
          </p:sp>
          <p:sp>
            <p:nvSpPr>
              <p:cNvPr id="11" name="Freeform 11"/>
              <p:cNvSpPr/>
              <p:nvPr/>
            </p:nvSpPr>
            <p:spPr>
              <a:xfrm>
                <a:off x="0" y="0"/>
                <a:ext cx="75542856" cy="8100574"/>
              </a:xfrm>
              <a:custGeom>
                <a:avLst/>
                <a:gdLst/>
                <a:ahLst/>
                <a:cxnLst/>
                <a:rect l="l" t="t" r="r" b="b"/>
                <a:pathLst>
                  <a:path w="75542856" h="8100574">
                    <a:moveTo>
                      <a:pt x="75398077" y="7955794"/>
                    </a:moveTo>
                    <a:lnTo>
                      <a:pt x="75542856" y="7955794"/>
                    </a:lnTo>
                    <a:lnTo>
                      <a:pt x="75542856" y="8100574"/>
                    </a:lnTo>
                    <a:lnTo>
                      <a:pt x="75398077" y="8100574"/>
                    </a:lnTo>
                    <a:lnTo>
                      <a:pt x="75398077" y="7955794"/>
                    </a:lnTo>
                    <a:close/>
                    <a:moveTo>
                      <a:pt x="0" y="144780"/>
                    </a:moveTo>
                    <a:lnTo>
                      <a:pt x="144780" y="144780"/>
                    </a:lnTo>
                    <a:lnTo>
                      <a:pt x="144780" y="7955794"/>
                    </a:lnTo>
                    <a:lnTo>
                      <a:pt x="0" y="7955794"/>
                    </a:lnTo>
                    <a:lnTo>
                      <a:pt x="0" y="144780"/>
                    </a:lnTo>
                    <a:close/>
                    <a:moveTo>
                      <a:pt x="0" y="7955794"/>
                    </a:moveTo>
                    <a:lnTo>
                      <a:pt x="144780" y="7955794"/>
                    </a:lnTo>
                    <a:lnTo>
                      <a:pt x="144780" y="8100574"/>
                    </a:lnTo>
                    <a:lnTo>
                      <a:pt x="0" y="8100574"/>
                    </a:lnTo>
                    <a:lnTo>
                      <a:pt x="0" y="7955794"/>
                    </a:lnTo>
                    <a:close/>
                    <a:moveTo>
                      <a:pt x="75398077" y="144780"/>
                    </a:moveTo>
                    <a:lnTo>
                      <a:pt x="75542856" y="144780"/>
                    </a:lnTo>
                    <a:lnTo>
                      <a:pt x="75542856" y="7955794"/>
                    </a:lnTo>
                    <a:lnTo>
                      <a:pt x="75398077" y="7955794"/>
                    </a:lnTo>
                    <a:lnTo>
                      <a:pt x="75398077" y="144780"/>
                    </a:lnTo>
                    <a:close/>
                    <a:moveTo>
                      <a:pt x="144780" y="7955794"/>
                    </a:moveTo>
                    <a:lnTo>
                      <a:pt x="75398077" y="7955794"/>
                    </a:lnTo>
                    <a:lnTo>
                      <a:pt x="75398077" y="8100574"/>
                    </a:lnTo>
                    <a:lnTo>
                      <a:pt x="144780" y="8100574"/>
                    </a:lnTo>
                    <a:lnTo>
                      <a:pt x="144780" y="7955794"/>
                    </a:lnTo>
                    <a:close/>
                    <a:moveTo>
                      <a:pt x="75398077" y="0"/>
                    </a:moveTo>
                    <a:lnTo>
                      <a:pt x="75542856" y="0"/>
                    </a:lnTo>
                    <a:lnTo>
                      <a:pt x="75542856" y="144780"/>
                    </a:lnTo>
                    <a:lnTo>
                      <a:pt x="75398077" y="144780"/>
                    </a:lnTo>
                    <a:lnTo>
                      <a:pt x="75398077" y="0"/>
                    </a:lnTo>
                    <a:close/>
                    <a:moveTo>
                      <a:pt x="0" y="0"/>
                    </a:moveTo>
                    <a:lnTo>
                      <a:pt x="144780" y="0"/>
                    </a:lnTo>
                    <a:lnTo>
                      <a:pt x="144780" y="144780"/>
                    </a:lnTo>
                    <a:lnTo>
                      <a:pt x="0" y="144780"/>
                    </a:lnTo>
                    <a:lnTo>
                      <a:pt x="0" y="0"/>
                    </a:lnTo>
                    <a:close/>
                    <a:moveTo>
                      <a:pt x="144780" y="0"/>
                    </a:moveTo>
                    <a:lnTo>
                      <a:pt x="75398077" y="0"/>
                    </a:lnTo>
                    <a:lnTo>
                      <a:pt x="75398077" y="144780"/>
                    </a:lnTo>
                    <a:lnTo>
                      <a:pt x="144780" y="144780"/>
                    </a:lnTo>
                    <a:lnTo>
                      <a:pt x="144780" y="0"/>
                    </a:lnTo>
                    <a:close/>
                  </a:path>
                </a:pathLst>
              </a:custGeom>
              <a:solidFill>
                <a:srgbClr val="242424"/>
              </a:solidFill>
            </p:spPr>
          </p:sp>
        </p:grpSp>
        <p:sp>
          <p:nvSpPr>
            <p:cNvPr id="12" name="TextBox 12"/>
            <p:cNvSpPr txBox="1"/>
            <p:nvPr/>
          </p:nvSpPr>
          <p:spPr>
            <a:xfrm>
              <a:off x="2353260" y="187492"/>
              <a:ext cx="8637676" cy="858527"/>
            </a:xfrm>
            <a:prstGeom prst="rect">
              <a:avLst/>
            </a:prstGeom>
          </p:spPr>
          <p:txBody>
            <a:bodyPr lIns="0" tIns="0" rIns="0" bIns="0" rtlCol="0" anchor="t">
              <a:spAutoFit/>
            </a:bodyPr>
            <a:lstStyle/>
            <a:p>
              <a:pPr algn="ctr">
                <a:lnSpc>
                  <a:spcPts val="5264"/>
                </a:lnSpc>
              </a:pPr>
              <a:r>
                <a:rPr lang="en-US" sz="4049" b="1">
                  <a:solidFill>
                    <a:srgbClr val="000000"/>
                  </a:solidFill>
                  <a:latin typeface="Public Sans Bold"/>
                  <a:ea typeface="Public Sans Bold"/>
                  <a:cs typeface="Public Sans Bold"/>
                  <a:sym typeface="Public Sans Bold"/>
                </a:rPr>
                <a:t>ƯU ĐIỂM </a:t>
              </a:r>
            </a:p>
          </p:txBody>
        </p:sp>
      </p:grpSp>
      <p:sp>
        <p:nvSpPr>
          <p:cNvPr id="13" name="Freeform 13"/>
          <p:cNvSpPr/>
          <p:nvPr/>
        </p:nvSpPr>
        <p:spPr>
          <a:xfrm>
            <a:off x="1028700" y="5143500"/>
            <a:ext cx="4241205" cy="2945710"/>
          </a:xfrm>
          <a:custGeom>
            <a:avLst/>
            <a:gdLst/>
            <a:ahLst/>
            <a:cxnLst/>
            <a:rect l="l" t="t" r="r" b="b"/>
            <a:pathLst>
              <a:path w="4241205" h="2945710">
                <a:moveTo>
                  <a:pt x="0" y="0"/>
                </a:moveTo>
                <a:lnTo>
                  <a:pt x="4241205" y="0"/>
                </a:lnTo>
                <a:lnTo>
                  <a:pt x="4241205" y="2945710"/>
                </a:lnTo>
                <a:lnTo>
                  <a:pt x="0" y="29457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AutoShape 14"/>
          <p:cNvSpPr/>
          <p:nvPr/>
        </p:nvSpPr>
        <p:spPr>
          <a:xfrm flipV="1">
            <a:off x="6128553" y="-105918"/>
            <a:ext cx="0" cy="10769934"/>
          </a:xfrm>
          <a:prstGeom prst="line">
            <a:avLst/>
          </a:prstGeom>
          <a:ln w="19050" cap="rnd">
            <a:solidFill>
              <a:srgbClr val="242424"/>
            </a:solidFill>
            <a:prstDash val="solid"/>
            <a:headEnd type="none" w="sm" len="sm"/>
            <a:tailEnd type="none" w="sm" len="sm"/>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grpSp>
        <p:nvGrpSpPr>
          <p:cNvPr id="2" name="Group 2"/>
          <p:cNvGrpSpPr/>
          <p:nvPr/>
        </p:nvGrpSpPr>
        <p:grpSpPr>
          <a:xfrm>
            <a:off x="5953598" y="-172719"/>
            <a:ext cx="12675269" cy="10940557"/>
            <a:chOff x="0" y="0"/>
            <a:chExt cx="123176837" cy="106319096"/>
          </a:xfrm>
        </p:grpSpPr>
        <p:sp>
          <p:nvSpPr>
            <p:cNvPr id="3" name="Freeform 3"/>
            <p:cNvSpPr/>
            <p:nvPr/>
          </p:nvSpPr>
          <p:spPr>
            <a:xfrm>
              <a:off x="72390" y="72390"/>
              <a:ext cx="123032059" cy="106174322"/>
            </a:xfrm>
            <a:custGeom>
              <a:avLst/>
              <a:gdLst/>
              <a:ahLst/>
              <a:cxnLst/>
              <a:rect l="l" t="t" r="r" b="b"/>
              <a:pathLst>
                <a:path w="123032059" h="106174322">
                  <a:moveTo>
                    <a:pt x="0" y="0"/>
                  </a:moveTo>
                  <a:lnTo>
                    <a:pt x="123032059" y="0"/>
                  </a:lnTo>
                  <a:lnTo>
                    <a:pt x="123032059" y="106174322"/>
                  </a:lnTo>
                  <a:lnTo>
                    <a:pt x="0" y="106174322"/>
                  </a:lnTo>
                  <a:lnTo>
                    <a:pt x="0" y="0"/>
                  </a:lnTo>
                  <a:close/>
                </a:path>
              </a:pathLst>
            </a:custGeom>
            <a:solidFill>
              <a:srgbClr val="FFFFFF"/>
            </a:solidFill>
          </p:spPr>
        </p:sp>
        <p:sp>
          <p:nvSpPr>
            <p:cNvPr id="4" name="Freeform 4"/>
            <p:cNvSpPr/>
            <p:nvPr/>
          </p:nvSpPr>
          <p:spPr>
            <a:xfrm>
              <a:off x="0" y="0"/>
              <a:ext cx="123176841" cy="106319092"/>
            </a:xfrm>
            <a:custGeom>
              <a:avLst/>
              <a:gdLst/>
              <a:ahLst/>
              <a:cxnLst/>
              <a:rect l="l" t="t" r="r" b="b"/>
              <a:pathLst>
                <a:path w="123176841" h="106319092">
                  <a:moveTo>
                    <a:pt x="123032056" y="106174319"/>
                  </a:moveTo>
                  <a:lnTo>
                    <a:pt x="123176841" y="106174319"/>
                  </a:lnTo>
                  <a:lnTo>
                    <a:pt x="123176841" y="106319092"/>
                  </a:lnTo>
                  <a:lnTo>
                    <a:pt x="123032056" y="106319092"/>
                  </a:lnTo>
                  <a:lnTo>
                    <a:pt x="123032056" y="106174319"/>
                  </a:lnTo>
                  <a:close/>
                  <a:moveTo>
                    <a:pt x="0" y="144780"/>
                  </a:moveTo>
                  <a:lnTo>
                    <a:pt x="144780" y="144780"/>
                  </a:lnTo>
                  <a:lnTo>
                    <a:pt x="144780" y="106174319"/>
                  </a:lnTo>
                  <a:lnTo>
                    <a:pt x="0" y="106174319"/>
                  </a:lnTo>
                  <a:lnTo>
                    <a:pt x="0" y="144780"/>
                  </a:lnTo>
                  <a:close/>
                  <a:moveTo>
                    <a:pt x="0" y="106174319"/>
                  </a:moveTo>
                  <a:lnTo>
                    <a:pt x="144780" y="106174319"/>
                  </a:lnTo>
                  <a:lnTo>
                    <a:pt x="144780" y="106319092"/>
                  </a:lnTo>
                  <a:lnTo>
                    <a:pt x="0" y="106319092"/>
                  </a:lnTo>
                  <a:lnTo>
                    <a:pt x="0" y="106174319"/>
                  </a:lnTo>
                  <a:close/>
                  <a:moveTo>
                    <a:pt x="123032056" y="144780"/>
                  </a:moveTo>
                  <a:lnTo>
                    <a:pt x="123176841" y="144780"/>
                  </a:lnTo>
                  <a:lnTo>
                    <a:pt x="123176841" y="106174319"/>
                  </a:lnTo>
                  <a:lnTo>
                    <a:pt x="123032056" y="106174319"/>
                  </a:lnTo>
                  <a:lnTo>
                    <a:pt x="123032056" y="144780"/>
                  </a:lnTo>
                  <a:close/>
                  <a:moveTo>
                    <a:pt x="144780" y="106174319"/>
                  </a:moveTo>
                  <a:lnTo>
                    <a:pt x="123032056" y="106174319"/>
                  </a:lnTo>
                  <a:lnTo>
                    <a:pt x="123032056" y="106319092"/>
                  </a:lnTo>
                  <a:lnTo>
                    <a:pt x="144780" y="106319092"/>
                  </a:lnTo>
                  <a:lnTo>
                    <a:pt x="144780" y="106174319"/>
                  </a:lnTo>
                  <a:close/>
                  <a:moveTo>
                    <a:pt x="123032056" y="0"/>
                  </a:moveTo>
                  <a:lnTo>
                    <a:pt x="123176841" y="0"/>
                  </a:lnTo>
                  <a:lnTo>
                    <a:pt x="123176841" y="144780"/>
                  </a:lnTo>
                  <a:lnTo>
                    <a:pt x="123032056" y="144780"/>
                  </a:lnTo>
                  <a:lnTo>
                    <a:pt x="123032056" y="0"/>
                  </a:lnTo>
                  <a:close/>
                  <a:moveTo>
                    <a:pt x="0" y="0"/>
                  </a:moveTo>
                  <a:lnTo>
                    <a:pt x="144780" y="0"/>
                  </a:lnTo>
                  <a:lnTo>
                    <a:pt x="144780" y="144780"/>
                  </a:lnTo>
                  <a:lnTo>
                    <a:pt x="0" y="144780"/>
                  </a:lnTo>
                  <a:lnTo>
                    <a:pt x="0" y="0"/>
                  </a:lnTo>
                  <a:close/>
                  <a:moveTo>
                    <a:pt x="144780" y="0"/>
                  </a:moveTo>
                  <a:lnTo>
                    <a:pt x="123032056" y="0"/>
                  </a:lnTo>
                  <a:lnTo>
                    <a:pt x="123032056" y="144780"/>
                  </a:lnTo>
                  <a:lnTo>
                    <a:pt x="144780" y="144780"/>
                  </a:lnTo>
                  <a:lnTo>
                    <a:pt x="144780" y="0"/>
                  </a:lnTo>
                  <a:close/>
                </a:path>
              </a:pathLst>
            </a:custGeom>
            <a:solidFill>
              <a:srgbClr val="242424"/>
            </a:solidFill>
          </p:spPr>
        </p:sp>
      </p:grpSp>
      <p:sp>
        <p:nvSpPr>
          <p:cNvPr id="5" name="Freeform 5"/>
          <p:cNvSpPr/>
          <p:nvPr/>
        </p:nvSpPr>
        <p:spPr>
          <a:xfrm>
            <a:off x="1028700" y="737480"/>
            <a:ext cx="2605040" cy="2041404"/>
          </a:xfrm>
          <a:custGeom>
            <a:avLst/>
            <a:gdLst/>
            <a:ahLst/>
            <a:cxnLst/>
            <a:rect l="l" t="t" r="r" b="b"/>
            <a:pathLst>
              <a:path w="2605040" h="2041404">
                <a:moveTo>
                  <a:pt x="0" y="0"/>
                </a:moveTo>
                <a:lnTo>
                  <a:pt x="2605040" y="0"/>
                </a:lnTo>
                <a:lnTo>
                  <a:pt x="2605040" y="2041404"/>
                </a:lnTo>
                <a:lnTo>
                  <a:pt x="0" y="20414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17986" y="3577719"/>
            <a:ext cx="4876997" cy="4581525"/>
          </a:xfrm>
          <a:prstGeom prst="rect">
            <a:avLst/>
          </a:prstGeom>
        </p:spPr>
        <p:txBody>
          <a:bodyPr lIns="0" tIns="0" rIns="0" bIns="0" rtlCol="0" anchor="t">
            <a:spAutoFit/>
          </a:bodyPr>
          <a:lstStyle/>
          <a:p>
            <a:pPr algn="ctr">
              <a:lnSpc>
                <a:spcPts val="6000"/>
              </a:lnSpc>
            </a:pPr>
            <a:r>
              <a:rPr lang="en-US" sz="5000" b="1">
                <a:solidFill>
                  <a:srgbClr val="000000"/>
                </a:solidFill>
                <a:latin typeface="Public Sans Bold"/>
                <a:ea typeface="Public Sans Bold"/>
                <a:cs typeface="Public Sans Bold"/>
                <a:sym typeface="Public Sans Bold"/>
              </a:rPr>
              <a:t>ĐÁNH GIÁ ƯU VÀ NHƯỢC ĐIỂM CỦA PHƯƠNG PHÁP TRÍCH XUẤT DỮ LIỆU</a:t>
            </a:r>
          </a:p>
        </p:txBody>
      </p:sp>
      <p:grpSp>
        <p:nvGrpSpPr>
          <p:cNvPr id="7" name="Group 7"/>
          <p:cNvGrpSpPr/>
          <p:nvPr/>
        </p:nvGrpSpPr>
        <p:grpSpPr>
          <a:xfrm>
            <a:off x="6857182" y="2291129"/>
            <a:ext cx="10402118" cy="4859725"/>
            <a:chOff x="0" y="0"/>
            <a:chExt cx="13869491" cy="6479634"/>
          </a:xfrm>
        </p:grpSpPr>
        <p:sp>
          <p:nvSpPr>
            <p:cNvPr id="8" name="TextBox 8"/>
            <p:cNvSpPr txBox="1"/>
            <p:nvPr/>
          </p:nvSpPr>
          <p:spPr>
            <a:xfrm>
              <a:off x="0" y="1288618"/>
              <a:ext cx="13869491" cy="5191016"/>
            </a:xfrm>
            <a:prstGeom prst="rect">
              <a:avLst/>
            </a:prstGeom>
          </p:spPr>
          <p:txBody>
            <a:bodyPr lIns="0" tIns="0" rIns="0" bIns="0" rtlCol="0" anchor="t">
              <a:spAutoFit/>
            </a:bodyPr>
            <a:lstStyle/>
            <a:p>
              <a:pPr marL="700416" lvl="1" indent="-350208" algn="l">
                <a:lnSpc>
                  <a:spcPts val="8110"/>
                </a:lnSpc>
                <a:buFont typeface="Arial"/>
                <a:buChar char="•"/>
              </a:pPr>
              <a:r>
                <a:rPr lang="en-US" sz="3244">
                  <a:solidFill>
                    <a:srgbClr val="000000"/>
                  </a:solidFill>
                  <a:latin typeface="Public Sans"/>
                  <a:ea typeface="Public Sans"/>
                  <a:cs typeface="Public Sans"/>
                  <a:sym typeface="Public Sans"/>
                </a:rPr>
                <a:t>Tính phức tạp</a:t>
              </a:r>
            </a:p>
            <a:p>
              <a:pPr marL="700416" lvl="1" indent="-350208" algn="l">
                <a:lnSpc>
                  <a:spcPts val="8110"/>
                </a:lnSpc>
                <a:buFont typeface="Arial"/>
                <a:buChar char="•"/>
              </a:pPr>
              <a:r>
                <a:rPr lang="en-US" sz="3244">
                  <a:solidFill>
                    <a:srgbClr val="000000"/>
                  </a:solidFill>
                  <a:latin typeface="Public Sans"/>
                  <a:ea typeface="Public Sans"/>
                  <a:cs typeface="Public Sans"/>
                  <a:sym typeface="Public Sans"/>
                </a:rPr>
                <a:t>Phụ thuộc vào công cụ</a:t>
              </a:r>
            </a:p>
            <a:p>
              <a:pPr marL="700416" lvl="1" indent="-350208" algn="l">
                <a:lnSpc>
                  <a:spcPts val="8110"/>
                </a:lnSpc>
                <a:buFont typeface="Arial"/>
                <a:buChar char="•"/>
              </a:pPr>
              <a:r>
                <a:rPr lang="en-US" sz="3244">
                  <a:solidFill>
                    <a:srgbClr val="000000"/>
                  </a:solidFill>
                  <a:latin typeface="Public Sans"/>
                  <a:ea typeface="Public Sans"/>
                  <a:cs typeface="Public Sans"/>
                  <a:sym typeface="Public Sans"/>
                </a:rPr>
                <a:t>Hiệu suất giới hạn</a:t>
              </a:r>
            </a:p>
            <a:p>
              <a:pPr marL="700416" lvl="1" indent="-350208" algn="l">
                <a:lnSpc>
                  <a:spcPts val="8110"/>
                </a:lnSpc>
                <a:buFont typeface="Arial"/>
                <a:buChar char="•"/>
              </a:pPr>
              <a:r>
                <a:rPr lang="en-US" sz="3244">
                  <a:solidFill>
                    <a:srgbClr val="000000"/>
                  </a:solidFill>
                  <a:latin typeface="Public Sans"/>
                  <a:ea typeface="Public Sans"/>
                  <a:cs typeface="Public Sans"/>
                  <a:sym typeface="Public Sans"/>
                </a:rPr>
                <a:t>Rủi ro bỏ lởi dữ liệu</a:t>
              </a:r>
            </a:p>
          </p:txBody>
        </p:sp>
        <p:grpSp>
          <p:nvGrpSpPr>
            <p:cNvPr id="9" name="Group 9"/>
            <p:cNvGrpSpPr/>
            <p:nvPr/>
          </p:nvGrpSpPr>
          <p:grpSpPr>
            <a:xfrm>
              <a:off x="1988449" y="0"/>
              <a:ext cx="9928102" cy="1360631"/>
              <a:chOff x="0" y="0"/>
              <a:chExt cx="59107372" cy="8100574"/>
            </a:xfrm>
          </p:grpSpPr>
          <p:sp>
            <p:nvSpPr>
              <p:cNvPr id="10" name="Freeform 10"/>
              <p:cNvSpPr/>
              <p:nvPr/>
            </p:nvSpPr>
            <p:spPr>
              <a:xfrm>
                <a:off x="72390" y="72390"/>
                <a:ext cx="58962593" cy="7955794"/>
              </a:xfrm>
              <a:custGeom>
                <a:avLst/>
                <a:gdLst/>
                <a:ahLst/>
                <a:cxnLst/>
                <a:rect l="l" t="t" r="r" b="b"/>
                <a:pathLst>
                  <a:path w="58962593" h="7955794">
                    <a:moveTo>
                      <a:pt x="0" y="0"/>
                    </a:moveTo>
                    <a:lnTo>
                      <a:pt x="58962593" y="0"/>
                    </a:lnTo>
                    <a:lnTo>
                      <a:pt x="58962593" y="7955794"/>
                    </a:lnTo>
                    <a:lnTo>
                      <a:pt x="0" y="7955794"/>
                    </a:lnTo>
                    <a:lnTo>
                      <a:pt x="0" y="0"/>
                    </a:lnTo>
                    <a:close/>
                  </a:path>
                </a:pathLst>
              </a:custGeom>
              <a:solidFill>
                <a:srgbClr val="FFFFFF"/>
              </a:solidFill>
            </p:spPr>
          </p:sp>
          <p:sp>
            <p:nvSpPr>
              <p:cNvPr id="11" name="Freeform 11"/>
              <p:cNvSpPr/>
              <p:nvPr/>
            </p:nvSpPr>
            <p:spPr>
              <a:xfrm>
                <a:off x="0" y="0"/>
                <a:ext cx="59107375" cy="8100574"/>
              </a:xfrm>
              <a:custGeom>
                <a:avLst/>
                <a:gdLst/>
                <a:ahLst/>
                <a:cxnLst/>
                <a:rect l="l" t="t" r="r" b="b"/>
                <a:pathLst>
                  <a:path w="59107375" h="8100574">
                    <a:moveTo>
                      <a:pt x="58962590" y="7955794"/>
                    </a:moveTo>
                    <a:lnTo>
                      <a:pt x="59107375" y="7955794"/>
                    </a:lnTo>
                    <a:lnTo>
                      <a:pt x="59107375" y="8100574"/>
                    </a:lnTo>
                    <a:lnTo>
                      <a:pt x="58962590" y="8100574"/>
                    </a:lnTo>
                    <a:lnTo>
                      <a:pt x="58962590" y="7955794"/>
                    </a:lnTo>
                    <a:close/>
                    <a:moveTo>
                      <a:pt x="0" y="144780"/>
                    </a:moveTo>
                    <a:lnTo>
                      <a:pt x="144780" y="144780"/>
                    </a:lnTo>
                    <a:lnTo>
                      <a:pt x="144780" y="7955794"/>
                    </a:lnTo>
                    <a:lnTo>
                      <a:pt x="0" y="7955794"/>
                    </a:lnTo>
                    <a:lnTo>
                      <a:pt x="0" y="144780"/>
                    </a:lnTo>
                    <a:close/>
                    <a:moveTo>
                      <a:pt x="0" y="7955794"/>
                    </a:moveTo>
                    <a:lnTo>
                      <a:pt x="144780" y="7955794"/>
                    </a:lnTo>
                    <a:lnTo>
                      <a:pt x="144780" y="8100574"/>
                    </a:lnTo>
                    <a:lnTo>
                      <a:pt x="0" y="8100574"/>
                    </a:lnTo>
                    <a:lnTo>
                      <a:pt x="0" y="7955794"/>
                    </a:lnTo>
                    <a:close/>
                    <a:moveTo>
                      <a:pt x="58962590" y="144780"/>
                    </a:moveTo>
                    <a:lnTo>
                      <a:pt x="59107375" y="144780"/>
                    </a:lnTo>
                    <a:lnTo>
                      <a:pt x="59107375" y="7955794"/>
                    </a:lnTo>
                    <a:lnTo>
                      <a:pt x="58962590" y="7955794"/>
                    </a:lnTo>
                    <a:lnTo>
                      <a:pt x="58962590" y="144780"/>
                    </a:lnTo>
                    <a:close/>
                    <a:moveTo>
                      <a:pt x="144780" y="7955794"/>
                    </a:moveTo>
                    <a:lnTo>
                      <a:pt x="58962590" y="7955794"/>
                    </a:lnTo>
                    <a:lnTo>
                      <a:pt x="58962590" y="8100574"/>
                    </a:lnTo>
                    <a:lnTo>
                      <a:pt x="144780" y="8100574"/>
                    </a:lnTo>
                    <a:lnTo>
                      <a:pt x="144780" y="7955794"/>
                    </a:lnTo>
                    <a:close/>
                    <a:moveTo>
                      <a:pt x="58962590" y="0"/>
                    </a:moveTo>
                    <a:lnTo>
                      <a:pt x="59107375" y="0"/>
                    </a:lnTo>
                    <a:lnTo>
                      <a:pt x="59107375" y="144780"/>
                    </a:lnTo>
                    <a:lnTo>
                      <a:pt x="58962590" y="144780"/>
                    </a:lnTo>
                    <a:lnTo>
                      <a:pt x="58962590" y="0"/>
                    </a:lnTo>
                    <a:close/>
                    <a:moveTo>
                      <a:pt x="0" y="0"/>
                    </a:moveTo>
                    <a:lnTo>
                      <a:pt x="144780" y="0"/>
                    </a:lnTo>
                    <a:lnTo>
                      <a:pt x="144780" y="144780"/>
                    </a:lnTo>
                    <a:lnTo>
                      <a:pt x="0" y="144780"/>
                    </a:lnTo>
                    <a:lnTo>
                      <a:pt x="0" y="0"/>
                    </a:lnTo>
                    <a:close/>
                    <a:moveTo>
                      <a:pt x="144780" y="0"/>
                    </a:moveTo>
                    <a:lnTo>
                      <a:pt x="58962590" y="0"/>
                    </a:lnTo>
                    <a:lnTo>
                      <a:pt x="58962590" y="144780"/>
                    </a:lnTo>
                    <a:lnTo>
                      <a:pt x="144780" y="144780"/>
                    </a:lnTo>
                    <a:lnTo>
                      <a:pt x="144780" y="0"/>
                    </a:lnTo>
                    <a:close/>
                  </a:path>
                </a:pathLst>
              </a:custGeom>
              <a:solidFill>
                <a:srgbClr val="242424"/>
              </a:solidFill>
            </p:spPr>
          </p:sp>
        </p:grpSp>
        <p:sp>
          <p:nvSpPr>
            <p:cNvPr id="12" name="TextBox 12"/>
            <p:cNvSpPr txBox="1"/>
            <p:nvPr/>
          </p:nvSpPr>
          <p:spPr>
            <a:xfrm>
              <a:off x="2452158" y="238301"/>
              <a:ext cx="9000683" cy="832133"/>
            </a:xfrm>
            <a:prstGeom prst="rect">
              <a:avLst/>
            </a:prstGeom>
          </p:spPr>
          <p:txBody>
            <a:bodyPr lIns="0" tIns="0" rIns="0" bIns="0" rtlCol="0" anchor="t">
              <a:spAutoFit/>
            </a:bodyPr>
            <a:lstStyle/>
            <a:p>
              <a:pPr algn="ctr">
                <a:lnSpc>
                  <a:spcPts val="5092"/>
                </a:lnSpc>
              </a:pPr>
              <a:r>
                <a:rPr lang="en-US" sz="3917" b="1">
                  <a:solidFill>
                    <a:srgbClr val="000000"/>
                  </a:solidFill>
                  <a:latin typeface="Public Sans Bold"/>
                  <a:ea typeface="Public Sans Bold"/>
                  <a:cs typeface="Public Sans Bold"/>
                  <a:sym typeface="Public Sans Bold"/>
                </a:rPr>
                <a:t>NHƯỢC ĐIỂM</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grpSp>
        <p:nvGrpSpPr>
          <p:cNvPr id="2" name="Group 2"/>
          <p:cNvGrpSpPr/>
          <p:nvPr/>
        </p:nvGrpSpPr>
        <p:grpSpPr>
          <a:xfrm>
            <a:off x="17470555" y="-339268"/>
            <a:ext cx="1219734" cy="11003283"/>
            <a:chOff x="0" y="0"/>
            <a:chExt cx="11853239" cy="106928664"/>
          </a:xfrm>
        </p:grpSpPr>
        <p:sp>
          <p:nvSpPr>
            <p:cNvPr id="3" name="Freeform 3"/>
            <p:cNvSpPr/>
            <p:nvPr/>
          </p:nvSpPr>
          <p:spPr>
            <a:xfrm>
              <a:off x="72390" y="72390"/>
              <a:ext cx="11708459" cy="106783885"/>
            </a:xfrm>
            <a:custGeom>
              <a:avLst/>
              <a:gdLst/>
              <a:ahLst/>
              <a:cxnLst/>
              <a:rect l="l" t="t" r="r" b="b"/>
              <a:pathLst>
                <a:path w="11708459" h="106783885">
                  <a:moveTo>
                    <a:pt x="0" y="0"/>
                  </a:moveTo>
                  <a:lnTo>
                    <a:pt x="11708459" y="0"/>
                  </a:lnTo>
                  <a:lnTo>
                    <a:pt x="11708459" y="106783885"/>
                  </a:lnTo>
                  <a:lnTo>
                    <a:pt x="0" y="106783885"/>
                  </a:lnTo>
                  <a:lnTo>
                    <a:pt x="0" y="0"/>
                  </a:lnTo>
                  <a:close/>
                </a:path>
              </a:pathLst>
            </a:custGeom>
            <a:solidFill>
              <a:srgbClr val="FFFFFF"/>
            </a:solidFill>
          </p:spPr>
        </p:sp>
        <p:sp>
          <p:nvSpPr>
            <p:cNvPr id="4" name="Freeform 4"/>
            <p:cNvSpPr/>
            <p:nvPr/>
          </p:nvSpPr>
          <p:spPr>
            <a:xfrm>
              <a:off x="0" y="0"/>
              <a:ext cx="11853239" cy="106928667"/>
            </a:xfrm>
            <a:custGeom>
              <a:avLst/>
              <a:gdLst/>
              <a:ahLst/>
              <a:cxnLst/>
              <a:rect l="l" t="t" r="r" b="b"/>
              <a:pathLst>
                <a:path w="11853239" h="106928667">
                  <a:moveTo>
                    <a:pt x="11708459" y="106783882"/>
                  </a:moveTo>
                  <a:lnTo>
                    <a:pt x="11853239" y="106783882"/>
                  </a:lnTo>
                  <a:lnTo>
                    <a:pt x="11853239" y="106928667"/>
                  </a:lnTo>
                  <a:lnTo>
                    <a:pt x="11708459" y="106928667"/>
                  </a:lnTo>
                  <a:lnTo>
                    <a:pt x="11708459" y="106783882"/>
                  </a:lnTo>
                  <a:close/>
                  <a:moveTo>
                    <a:pt x="0" y="144780"/>
                  </a:moveTo>
                  <a:lnTo>
                    <a:pt x="144780" y="144780"/>
                  </a:lnTo>
                  <a:lnTo>
                    <a:pt x="144780" y="106783882"/>
                  </a:lnTo>
                  <a:lnTo>
                    <a:pt x="0" y="106783882"/>
                  </a:lnTo>
                  <a:lnTo>
                    <a:pt x="0" y="144780"/>
                  </a:lnTo>
                  <a:close/>
                  <a:moveTo>
                    <a:pt x="0" y="106783882"/>
                  </a:moveTo>
                  <a:lnTo>
                    <a:pt x="144780" y="106783882"/>
                  </a:lnTo>
                  <a:lnTo>
                    <a:pt x="144780" y="106928667"/>
                  </a:lnTo>
                  <a:lnTo>
                    <a:pt x="0" y="106928667"/>
                  </a:lnTo>
                  <a:lnTo>
                    <a:pt x="0" y="106783882"/>
                  </a:lnTo>
                  <a:close/>
                  <a:moveTo>
                    <a:pt x="11708459" y="144780"/>
                  </a:moveTo>
                  <a:lnTo>
                    <a:pt x="11853239" y="144780"/>
                  </a:lnTo>
                  <a:lnTo>
                    <a:pt x="11853239" y="106783882"/>
                  </a:lnTo>
                  <a:lnTo>
                    <a:pt x="11708459" y="106783882"/>
                  </a:lnTo>
                  <a:lnTo>
                    <a:pt x="11708459" y="144780"/>
                  </a:lnTo>
                  <a:close/>
                  <a:moveTo>
                    <a:pt x="144780" y="106783882"/>
                  </a:moveTo>
                  <a:lnTo>
                    <a:pt x="11708459" y="106783882"/>
                  </a:lnTo>
                  <a:lnTo>
                    <a:pt x="11708459" y="106928667"/>
                  </a:lnTo>
                  <a:lnTo>
                    <a:pt x="144780" y="106928667"/>
                  </a:lnTo>
                  <a:lnTo>
                    <a:pt x="144780" y="106783882"/>
                  </a:lnTo>
                  <a:close/>
                  <a:moveTo>
                    <a:pt x="11708459" y="0"/>
                  </a:moveTo>
                  <a:lnTo>
                    <a:pt x="11853239" y="0"/>
                  </a:lnTo>
                  <a:lnTo>
                    <a:pt x="11853239" y="144780"/>
                  </a:lnTo>
                  <a:lnTo>
                    <a:pt x="11708459" y="144780"/>
                  </a:lnTo>
                  <a:lnTo>
                    <a:pt x="11708459" y="0"/>
                  </a:lnTo>
                  <a:close/>
                  <a:moveTo>
                    <a:pt x="0" y="0"/>
                  </a:moveTo>
                  <a:lnTo>
                    <a:pt x="144780" y="0"/>
                  </a:lnTo>
                  <a:lnTo>
                    <a:pt x="144780" y="144780"/>
                  </a:lnTo>
                  <a:lnTo>
                    <a:pt x="0" y="144780"/>
                  </a:lnTo>
                  <a:lnTo>
                    <a:pt x="0" y="0"/>
                  </a:lnTo>
                  <a:close/>
                  <a:moveTo>
                    <a:pt x="144780" y="0"/>
                  </a:moveTo>
                  <a:lnTo>
                    <a:pt x="11708459" y="0"/>
                  </a:lnTo>
                  <a:lnTo>
                    <a:pt x="11708459" y="144780"/>
                  </a:lnTo>
                  <a:lnTo>
                    <a:pt x="144780" y="144780"/>
                  </a:lnTo>
                  <a:lnTo>
                    <a:pt x="144780" y="0"/>
                  </a:lnTo>
                  <a:close/>
                </a:path>
              </a:pathLst>
            </a:custGeom>
            <a:solidFill>
              <a:srgbClr val="242424"/>
            </a:solidFill>
          </p:spPr>
        </p:sp>
      </p:grpSp>
      <p:sp>
        <p:nvSpPr>
          <p:cNvPr id="5" name="AutoShape 5"/>
          <p:cNvSpPr/>
          <p:nvPr/>
        </p:nvSpPr>
        <p:spPr>
          <a:xfrm>
            <a:off x="-617236" y="9133562"/>
            <a:ext cx="19556921" cy="0"/>
          </a:xfrm>
          <a:prstGeom prst="line">
            <a:avLst/>
          </a:prstGeom>
          <a:ln w="9525" cap="rnd">
            <a:solidFill>
              <a:srgbClr val="242424"/>
            </a:solidFill>
            <a:prstDash val="solid"/>
            <a:headEnd type="none" w="sm" len="sm"/>
            <a:tailEnd type="none" w="sm" len="sm"/>
          </a:ln>
        </p:spPr>
      </p:sp>
      <p:sp>
        <p:nvSpPr>
          <p:cNvPr id="6" name="Freeform 6"/>
          <p:cNvSpPr/>
          <p:nvPr/>
        </p:nvSpPr>
        <p:spPr>
          <a:xfrm>
            <a:off x="868792" y="5075229"/>
            <a:ext cx="14931917" cy="3782985"/>
          </a:xfrm>
          <a:custGeom>
            <a:avLst/>
            <a:gdLst/>
            <a:ahLst/>
            <a:cxnLst/>
            <a:rect l="l" t="t" r="r" b="b"/>
            <a:pathLst>
              <a:path w="14931917" h="3782985">
                <a:moveTo>
                  <a:pt x="0" y="0"/>
                </a:moveTo>
                <a:lnTo>
                  <a:pt x="14931917" y="0"/>
                </a:lnTo>
                <a:lnTo>
                  <a:pt x="14931917" y="3782986"/>
                </a:lnTo>
                <a:lnTo>
                  <a:pt x="0" y="3782986"/>
                </a:lnTo>
                <a:lnTo>
                  <a:pt x="0" y="0"/>
                </a:lnTo>
                <a:close/>
              </a:path>
            </a:pathLst>
          </a:custGeom>
          <a:blipFill>
            <a:blip r:embed="rId2"/>
            <a:stretch>
              <a:fillRect t="-5396" b="-189"/>
            </a:stretch>
          </a:blipFill>
        </p:spPr>
      </p:sp>
      <p:sp>
        <p:nvSpPr>
          <p:cNvPr id="7" name="TextBox 7"/>
          <p:cNvSpPr txBox="1"/>
          <p:nvPr/>
        </p:nvSpPr>
        <p:spPr>
          <a:xfrm>
            <a:off x="6054537" y="494097"/>
            <a:ext cx="8503694" cy="1238187"/>
          </a:xfrm>
          <a:prstGeom prst="rect">
            <a:avLst/>
          </a:prstGeom>
        </p:spPr>
        <p:txBody>
          <a:bodyPr lIns="0" tIns="0" rIns="0" bIns="0" rtlCol="0" anchor="t">
            <a:spAutoFit/>
          </a:bodyPr>
          <a:lstStyle/>
          <a:p>
            <a:pPr algn="l">
              <a:lnSpc>
                <a:spcPts val="9600"/>
              </a:lnSpc>
            </a:pPr>
            <a:r>
              <a:rPr lang="en-US" sz="8000" b="1">
                <a:solidFill>
                  <a:srgbClr val="000000"/>
                </a:solidFill>
                <a:latin typeface="Public Sans Bold"/>
                <a:ea typeface="Public Sans Bold"/>
                <a:cs typeface="Public Sans Bold"/>
                <a:sym typeface="Public Sans Bold"/>
              </a:rPr>
              <a:t>KẾT LUẬN</a:t>
            </a:r>
          </a:p>
        </p:txBody>
      </p:sp>
      <p:sp>
        <p:nvSpPr>
          <p:cNvPr id="8" name="TextBox 8"/>
          <p:cNvSpPr txBox="1"/>
          <p:nvPr/>
        </p:nvSpPr>
        <p:spPr>
          <a:xfrm rot="5400000">
            <a:off x="14399841" y="3174484"/>
            <a:ext cx="6179529" cy="862330"/>
          </a:xfrm>
          <a:prstGeom prst="rect">
            <a:avLst/>
          </a:prstGeom>
        </p:spPr>
        <p:txBody>
          <a:bodyPr lIns="0" tIns="0" rIns="0" bIns="0" rtlCol="0" anchor="t">
            <a:spAutoFit/>
          </a:bodyPr>
          <a:lstStyle/>
          <a:p>
            <a:pPr algn="l">
              <a:lnSpc>
                <a:spcPts val="3380"/>
              </a:lnSpc>
            </a:pPr>
            <a:r>
              <a:rPr lang="en-US" sz="2600" b="1">
                <a:solidFill>
                  <a:srgbClr val="000000"/>
                </a:solidFill>
                <a:latin typeface="Public Sans Bold"/>
                <a:ea typeface="Public Sans Bold"/>
                <a:cs typeface="Public Sans Bold"/>
                <a:sym typeface="Public Sans Bold"/>
              </a:rPr>
              <a:t>Nhóm 6</a:t>
            </a:r>
          </a:p>
          <a:p>
            <a:pPr algn="l">
              <a:lnSpc>
                <a:spcPts val="3380"/>
              </a:lnSpc>
            </a:pPr>
            <a:endParaRPr lang="en-US" sz="2600" b="1">
              <a:solidFill>
                <a:srgbClr val="000000"/>
              </a:solidFill>
              <a:latin typeface="Public Sans Bold"/>
              <a:ea typeface="Public Sans Bold"/>
              <a:cs typeface="Public Sans Bold"/>
              <a:sym typeface="Public Sans Bold"/>
            </a:endParaRPr>
          </a:p>
        </p:txBody>
      </p:sp>
      <p:sp>
        <p:nvSpPr>
          <p:cNvPr id="9" name="TextBox 9"/>
          <p:cNvSpPr txBox="1"/>
          <p:nvPr/>
        </p:nvSpPr>
        <p:spPr>
          <a:xfrm>
            <a:off x="325375" y="2132334"/>
            <a:ext cx="16548010" cy="2485696"/>
          </a:xfrm>
          <a:prstGeom prst="rect">
            <a:avLst/>
          </a:prstGeom>
        </p:spPr>
        <p:txBody>
          <a:bodyPr lIns="0" tIns="0" rIns="0" bIns="0" rtlCol="0" anchor="t">
            <a:spAutoFit/>
          </a:bodyPr>
          <a:lstStyle/>
          <a:p>
            <a:pPr algn="l">
              <a:lnSpc>
                <a:spcPts val="4908"/>
              </a:lnSpc>
            </a:pPr>
            <a:r>
              <a:rPr lang="en-US" sz="3775">
                <a:solidFill>
                  <a:srgbClr val="000000"/>
                </a:solidFill>
                <a:latin typeface="Public Sans"/>
                <a:ea typeface="Public Sans"/>
                <a:cs typeface="Public Sans"/>
                <a:sym typeface="Public Sans"/>
              </a:rPr>
              <a:t>Trích xuất dữ liệu là bước cốt lõi trong quy trình ETL, đòi hỏi đầu tư về công nghệ, kỹ năng, và quy trình bài bản. Những phương pháp trích xuất khác nhau mang đến đồng thời các ưu điểm và nhược điểm, đòi hỏi người thực hiện phải cân nhắc tùy theo nhu cầu và hạ tầng của hệ thống.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8281040" cy="942891"/>
          </a:xfrm>
          <a:prstGeom prst="rect">
            <a:avLst/>
          </a:prstGeom>
        </p:spPr>
        <p:txBody>
          <a:bodyPr lIns="0" tIns="0" rIns="0" bIns="0" rtlCol="0" anchor="t">
            <a:spAutoFit/>
          </a:bodyPr>
          <a:lstStyle/>
          <a:p>
            <a:pPr algn="l">
              <a:lnSpc>
                <a:spcPts val="7470"/>
              </a:lnSpc>
            </a:pPr>
            <a:r>
              <a:rPr lang="en-US" sz="6225" b="1">
                <a:solidFill>
                  <a:srgbClr val="000000"/>
                </a:solidFill>
                <a:latin typeface="Public Sans Bold"/>
                <a:ea typeface="Public Sans Bold"/>
                <a:cs typeface="Public Sans Bold"/>
                <a:sym typeface="Public Sans Bold"/>
              </a:rPr>
              <a:t>NGUỒN THAM KHẢO</a:t>
            </a:r>
          </a:p>
        </p:txBody>
      </p:sp>
      <p:grpSp>
        <p:nvGrpSpPr>
          <p:cNvPr id="3" name="Group 3"/>
          <p:cNvGrpSpPr/>
          <p:nvPr/>
        </p:nvGrpSpPr>
        <p:grpSpPr>
          <a:xfrm>
            <a:off x="1028700" y="2621624"/>
            <a:ext cx="10249218" cy="1874748"/>
            <a:chOff x="0" y="0"/>
            <a:chExt cx="99600747" cy="18218588"/>
          </a:xfrm>
        </p:grpSpPr>
        <p:sp>
          <p:nvSpPr>
            <p:cNvPr id="4" name="Freeform 4"/>
            <p:cNvSpPr/>
            <p:nvPr/>
          </p:nvSpPr>
          <p:spPr>
            <a:xfrm>
              <a:off x="72390" y="72390"/>
              <a:ext cx="99455966" cy="18073808"/>
            </a:xfrm>
            <a:custGeom>
              <a:avLst/>
              <a:gdLst/>
              <a:ahLst/>
              <a:cxnLst/>
              <a:rect l="l" t="t" r="r" b="b"/>
              <a:pathLst>
                <a:path w="99455966" h="18073808">
                  <a:moveTo>
                    <a:pt x="0" y="0"/>
                  </a:moveTo>
                  <a:lnTo>
                    <a:pt x="99455966" y="0"/>
                  </a:lnTo>
                  <a:lnTo>
                    <a:pt x="99455966" y="18073808"/>
                  </a:lnTo>
                  <a:lnTo>
                    <a:pt x="0" y="18073808"/>
                  </a:lnTo>
                  <a:lnTo>
                    <a:pt x="0" y="0"/>
                  </a:lnTo>
                  <a:close/>
                </a:path>
              </a:pathLst>
            </a:custGeom>
            <a:solidFill>
              <a:srgbClr val="FFFFFF"/>
            </a:solidFill>
          </p:spPr>
        </p:sp>
        <p:sp>
          <p:nvSpPr>
            <p:cNvPr id="5" name="Freeform 5"/>
            <p:cNvSpPr/>
            <p:nvPr/>
          </p:nvSpPr>
          <p:spPr>
            <a:xfrm>
              <a:off x="0" y="0"/>
              <a:ext cx="99600748" cy="18218587"/>
            </a:xfrm>
            <a:custGeom>
              <a:avLst/>
              <a:gdLst/>
              <a:ahLst/>
              <a:cxnLst/>
              <a:rect l="l" t="t" r="r" b="b"/>
              <a:pathLst>
                <a:path w="99600748" h="18218587">
                  <a:moveTo>
                    <a:pt x="99455970" y="18073808"/>
                  </a:moveTo>
                  <a:lnTo>
                    <a:pt x="99600748" y="18073808"/>
                  </a:lnTo>
                  <a:lnTo>
                    <a:pt x="99600748" y="18218587"/>
                  </a:lnTo>
                  <a:lnTo>
                    <a:pt x="99455970" y="18218587"/>
                  </a:lnTo>
                  <a:lnTo>
                    <a:pt x="99455970" y="18073808"/>
                  </a:lnTo>
                  <a:close/>
                  <a:moveTo>
                    <a:pt x="0" y="144780"/>
                  </a:moveTo>
                  <a:lnTo>
                    <a:pt x="144780" y="144780"/>
                  </a:lnTo>
                  <a:lnTo>
                    <a:pt x="144780" y="18073808"/>
                  </a:lnTo>
                  <a:lnTo>
                    <a:pt x="0" y="18073808"/>
                  </a:lnTo>
                  <a:lnTo>
                    <a:pt x="0" y="144780"/>
                  </a:lnTo>
                  <a:close/>
                  <a:moveTo>
                    <a:pt x="0" y="18073808"/>
                  </a:moveTo>
                  <a:lnTo>
                    <a:pt x="144780" y="18073808"/>
                  </a:lnTo>
                  <a:lnTo>
                    <a:pt x="144780" y="18218587"/>
                  </a:lnTo>
                  <a:lnTo>
                    <a:pt x="0" y="18218587"/>
                  </a:lnTo>
                  <a:lnTo>
                    <a:pt x="0" y="18073808"/>
                  </a:lnTo>
                  <a:close/>
                  <a:moveTo>
                    <a:pt x="99455970" y="144780"/>
                  </a:moveTo>
                  <a:lnTo>
                    <a:pt x="99600748" y="144780"/>
                  </a:lnTo>
                  <a:lnTo>
                    <a:pt x="99600748" y="18073808"/>
                  </a:lnTo>
                  <a:lnTo>
                    <a:pt x="99455970" y="18073808"/>
                  </a:lnTo>
                  <a:lnTo>
                    <a:pt x="99455970" y="144780"/>
                  </a:lnTo>
                  <a:close/>
                  <a:moveTo>
                    <a:pt x="144780" y="18073808"/>
                  </a:moveTo>
                  <a:lnTo>
                    <a:pt x="99455970" y="18073808"/>
                  </a:lnTo>
                  <a:lnTo>
                    <a:pt x="99455970" y="18218587"/>
                  </a:lnTo>
                  <a:lnTo>
                    <a:pt x="144780" y="18218587"/>
                  </a:lnTo>
                  <a:lnTo>
                    <a:pt x="144780" y="18073808"/>
                  </a:lnTo>
                  <a:close/>
                  <a:moveTo>
                    <a:pt x="99455970" y="0"/>
                  </a:moveTo>
                  <a:lnTo>
                    <a:pt x="99600748" y="0"/>
                  </a:lnTo>
                  <a:lnTo>
                    <a:pt x="99600748" y="144780"/>
                  </a:lnTo>
                  <a:lnTo>
                    <a:pt x="99455970" y="144780"/>
                  </a:lnTo>
                  <a:lnTo>
                    <a:pt x="99455970" y="0"/>
                  </a:lnTo>
                  <a:close/>
                  <a:moveTo>
                    <a:pt x="0" y="0"/>
                  </a:moveTo>
                  <a:lnTo>
                    <a:pt x="144780" y="0"/>
                  </a:lnTo>
                  <a:lnTo>
                    <a:pt x="144780" y="144780"/>
                  </a:lnTo>
                  <a:lnTo>
                    <a:pt x="0" y="144780"/>
                  </a:lnTo>
                  <a:lnTo>
                    <a:pt x="0" y="0"/>
                  </a:lnTo>
                  <a:close/>
                  <a:moveTo>
                    <a:pt x="144780" y="0"/>
                  </a:moveTo>
                  <a:lnTo>
                    <a:pt x="99455970" y="0"/>
                  </a:lnTo>
                  <a:lnTo>
                    <a:pt x="99455970" y="144780"/>
                  </a:lnTo>
                  <a:lnTo>
                    <a:pt x="144780" y="144780"/>
                  </a:lnTo>
                  <a:lnTo>
                    <a:pt x="144780" y="0"/>
                  </a:lnTo>
                  <a:close/>
                </a:path>
              </a:pathLst>
            </a:custGeom>
            <a:solidFill>
              <a:srgbClr val="242424"/>
            </a:solidFill>
          </p:spPr>
        </p:sp>
      </p:grpSp>
      <p:sp>
        <p:nvSpPr>
          <p:cNvPr id="6" name="TextBox 6"/>
          <p:cNvSpPr txBox="1"/>
          <p:nvPr/>
        </p:nvSpPr>
        <p:spPr>
          <a:xfrm>
            <a:off x="1296566" y="2800948"/>
            <a:ext cx="496752" cy="394335"/>
          </a:xfrm>
          <a:prstGeom prst="rect">
            <a:avLst/>
          </a:prstGeom>
        </p:spPr>
        <p:txBody>
          <a:bodyPr lIns="0" tIns="0" rIns="0" bIns="0" rtlCol="0" anchor="t">
            <a:spAutoFit/>
          </a:bodyPr>
          <a:lstStyle/>
          <a:p>
            <a:pPr marL="0" lvl="0" indent="0" algn="ctr">
              <a:lnSpc>
                <a:spcPts val="3120"/>
              </a:lnSpc>
              <a:spcBef>
                <a:spcPct val="0"/>
              </a:spcBef>
            </a:pPr>
            <a:r>
              <a:rPr lang="en-US" sz="2400" b="1">
                <a:solidFill>
                  <a:srgbClr val="000000"/>
                </a:solidFill>
                <a:latin typeface="Muli Semi-Bold"/>
                <a:ea typeface="Muli Semi-Bold"/>
                <a:cs typeface="Muli Semi-Bold"/>
                <a:sym typeface="Muli Semi-Bold"/>
              </a:rPr>
              <a:t>01</a:t>
            </a:r>
          </a:p>
        </p:txBody>
      </p:sp>
      <p:sp>
        <p:nvSpPr>
          <p:cNvPr id="7" name="TextBox 7"/>
          <p:cNvSpPr txBox="1"/>
          <p:nvPr/>
        </p:nvSpPr>
        <p:spPr>
          <a:xfrm>
            <a:off x="2022495" y="2800948"/>
            <a:ext cx="8831701" cy="2015167"/>
          </a:xfrm>
          <a:prstGeom prst="rect">
            <a:avLst/>
          </a:prstGeom>
        </p:spPr>
        <p:txBody>
          <a:bodyPr lIns="0" tIns="0" rIns="0" bIns="0" rtlCol="0" anchor="t">
            <a:spAutoFit/>
          </a:bodyPr>
          <a:lstStyle/>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Schmidt, L., Finnerty Mutlu, A. N., Elmore, R.,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Olorisade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B. K., Thomas, J., &amp; Higgins, J. P. T. (2021). Data extraction methods for systematic review (semi)automation: Update of a living systematic review. </a:t>
            </a:r>
            <a:r>
              <a:rPr lang="en-US" sz="2400" u="sng" kern="100" dirty="0">
                <a:effectLst/>
                <a:latin typeface="Calibri" panose="020F0502020204030204" pitchFamily="34" charset="0"/>
                <a:ea typeface="Calibri" panose="020F0502020204030204" pitchFamily="34" charset="0"/>
                <a:cs typeface="Times New Roman" panose="02020603050405020304" pitchFamily="18" charset="0"/>
              </a:rPr>
              <a:t>doi.org/10.12688/f1000research.51117.2</a:t>
            </a:r>
          </a:p>
          <a:p>
            <a:pPr algn="l">
              <a:lnSpc>
                <a:spcPts val="2762"/>
              </a:lnSpc>
            </a:pPr>
            <a:endParaRPr lang="en-US" sz="2124" u="sng" dirty="0">
              <a:solidFill>
                <a:srgbClr val="000000"/>
              </a:solidFill>
              <a:latin typeface="Public Sans"/>
              <a:ea typeface="Public Sans"/>
              <a:cs typeface="Public Sans"/>
              <a:sym typeface="Public Sans"/>
              <a:hlinkClick r:id="rId2" tooltip="https://doi.org/10.12688/f1000research.51117.2"/>
            </a:endParaRPr>
          </a:p>
        </p:txBody>
      </p:sp>
      <p:grpSp>
        <p:nvGrpSpPr>
          <p:cNvPr id="8" name="Group 8"/>
          <p:cNvGrpSpPr/>
          <p:nvPr/>
        </p:nvGrpSpPr>
        <p:grpSpPr>
          <a:xfrm>
            <a:off x="1028700" y="6880635"/>
            <a:ext cx="10249218" cy="2002408"/>
            <a:chOff x="0" y="0"/>
            <a:chExt cx="99600747" cy="19459180"/>
          </a:xfrm>
        </p:grpSpPr>
        <p:sp>
          <p:nvSpPr>
            <p:cNvPr id="9" name="Freeform 9"/>
            <p:cNvSpPr/>
            <p:nvPr/>
          </p:nvSpPr>
          <p:spPr>
            <a:xfrm>
              <a:off x="72390" y="72390"/>
              <a:ext cx="99455966" cy="19314400"/>
            </a:xfrm>
            <a:custGeom>
              <a:avLst/>
              <a:gdLst/>
              <a:ahLst/>
              <a:cxnLst/>
              <a:rect l="l" t="t" r="r" b="b"/>
              <a:pathLst>
                <a:path w="99455966" h="19314400">
                  <a:moveTo>
                    <a:pt x="0" y="0"/>
                  </a:moveTo>
                  <a:lnTo>
                    <a:pt x="99455966" y="0"/>
                  </a:lnTo>
                  <a:lnTo>
                    <a:pt x="99455966" y="19314400"/>
                  </a:lnTo>
                  <a:lnTo>
                    <a:pt x="0" y="19314400"/>
                  </a:lnTo>
                  <a:lnTo>
                    <a:pt x="0" y="0"/>
                  </a:lnTo>
                  <a:close/>
                </a:path>
              </a:pathLst>
            </a:custGeom>
            <a:solidFill>
              <a:srgbClr val="FFFFFF"/>
            </a:solidFill>
          </p:spPr>
        </p:sp>
        <p:sp>
          <p:nvSpPr>
            <p:cNvPr id="10" name="Freeform 10"/>
            <p:cNvSpPr/>
            <p:nvPr/>
          </p:nvSpPr>
          <p:spPr>
            <a:xfrm>
              <a:off x="0" y="0"/>
              <a:ext cx="99600748" cy="19459180"/>
            </a:xfrm>
            <a:custGeom>
              <a:avLst/>
              <a:gdLst/>
              <a:ahLst/>
              <a:cxnLst/>
              <a:rect l="l" t="t" r="r" b="b"/>
              <a:pathLst>
                <a:path w="99600748" h="19459180">
                  <a:moveTo>
                    <a:pt x="99455970" y="19314399"/>
                  </a:moveTo>
                  <a:lnTo>
                    <a:pt x="99600748" y="19314399"/>
                  </a:lnTo>
                  <a:lnTo>
                    <a:pt x="99600748" y="19459180"/>
                  </a:lnTo>
                  <a:lnTo>
                    <a:pt x="99455970" y="19459180"/>
                  </a:lnTo>
                  <a:lnTo>
                    <a:pt x="99455970" y="19314399"/>
                  </a:lnTo>
                  <a:close/>
                  <a:moveTo>
                    <a:pt x="0" y="144780"/>
                  </a:moveTo>
                  <a:lnTo>
                    <a:pt x="144780" y="144780"/>
                  </a:lnTo>
                  <a:lnTo>
                    <a:pt x="144780" y="19314399"/>
                  </a:lnTo>
                  <a:lnTo>
                    <a:pt x="0" y="19314399"/>
                  </a:lnTo>
                  <a:lnTo>
                    <a:pt x="0" y="144780"/>
                  </a:lnTo>
                  <a:close/>
                  <a:moveTo>
                    <a:pt x="0" y="19314399"/>
                  </a:moveTo>
                  <a:lnTo>
                    <a:pt x="144780" y="19314399"/>
                  </a:lnTo>
                  <a:lnTo>
                    <a:pt x="144780" y="19459180"/>
                  </a:lnTo>
                  <a:lnTo>
                    <a:pt x="0" y="19459180"/>
                  </a:lnTo>
                  <a:lnTo>
                    <a:pt x="0" y="19314399"/>
                  </a:lnTo>
                  <a:close/>
                  <a:moveTo>
                    <a:pt x="99455970" y="144780"/>
                  </a:moveTo>
                  <a:lnTo>
                    <a:pt x="99600748" y="144780"/>
                  </a:lnTo>
                  <a:lnTo>
                    <a:pt x="99600748" y="19314399"/>
                  </a:lnTo>
                  <a:lnTo>
                    <a:pt x="99455970" y="19314399"/>
                  </a:lnTo>
                  <a:lnTo>
                    <a:pt x="99455970" y="144780"/>
                  </a:lnTo>
                  <a:close/>
                  <a:moveTo>
                    <a:pt x="144780" y="19314399"/>
                  </a:moveTo>
                  <a:lnTo>
                    <a:pt x="99455970" y="19314399"/>
                  </a:lnTo>
                  <a:lnTo>
                    <a:pt x="99455970" y="19459180"/>
                  </a:lnTo>
                  <a:lnTo>
                    <a:pt x="144780" y="19459180"/>
                  </a:lnTo>
                  <a:lnTo>
                    <a:pt x="144780" y="19314399"/>
                  </a:lnTo>
                  <a:close/>
                  <a:moveTo>
                    <a:pt x="99455970" y="0"/>
                  </a:moveTo>
                  <a:lnTo>
                    <a:pt x="99600748" y="0"/>
                  </a:lnTo>
                  <a:lnTo>
                    <a:pt x="99600748" y="144780"/>
                  </a:lnTo>
                  <a:lnTo>
                    <a:pt x="99455970" y="144780"/>
                  </a:lnTo>
                  <a:lnTo>
                    <a:pt x="99455970" y="0"/>
                  </a:lnTo>
                  <a:close/>
                  <a:moveTo>
                    <a:pt x="0" y="0"/>
                  </a:moveTo>
                  <a:lnTo>
                    <a:pt x="144780" y="0"/>
                  </a:lnTo>
                  <a:lnTo>
                    <a:pt x="144780" y="144780"/>
                  </a:lnTo>
                  <a:lnTo>
                    <a:pt x="0" y="144780"/>
                  </a:lnTo>
                  <a:lnTo>
                    <a:pt x="0" y="0"/>
                  </a:lnTo>
                  <a:close/>
                  <a:moveTo>
                    <a:pt x="144780" y="0"/>
                  </a:moveTo>
                  <a:lnTo>
                    <a:pt x="99455970" y="0"/>
                  </a:lnTo>
                  <a:lnTo>
                    <a:pt x="99455970" y="144780"/>
                  </a:lnTo>
                  <a:lnTo>
                    <a:pt x="144780" y="144780"/>
                  </a:lnTo>
                  <a:lnTo>
                    <a:pt x="144780" y="0"/>
                  </a:lnTo>
                  <a:close/>
                </a:path>
              </a:pathLst>
            </a:custGeom>
            <a:solidFill>
              <a:srgbClr val="242424"/>
            </a:solidFill>
          </p:spPr>
        </p:sp>
      </p:grpSp>
      <p:sp>
        <p:nvSpPr>
          <p:cNvPr id="11" name="TextBox 11"/>
          <p:cNvSpPr txBox="1"/>
          <p:nvPr/>
        </p:nvSpPr>
        <p:spPr>
          <a:xfrm>
            <a:off x="1296566" y="7181000"/>
            <a:ext cx="496752" cy="394335"/>
          </a:xfrm>
          <a:prstGeom prst="rect">
            <a:avLst/>
          </a:prstGeom>
        </p:spPr>
        <p:txBody>
          <a:bodyPr lIns="0" tIns="0" rIns="0" bIns="0" rtlCol="0" anchor="t">
            <a:spAutoFit/>
          </a:bodyPr>
          <a:lstStyle/>
          <a:p>
            <a:pPr marL="0" lvl="0" indent="0" algn="ctr">
              <a:lnSpc>
                <a:spcPts val="3120"/>
              </a:lnSpc>
              <a:spcBef>
                <a:spcPct val="0"/>
              </a:spcBef>
            </a:pPr>
            <a:r>
              <a:rPr lang="en-US" sz="2400" b="1">
                <a:solidFill>
                  <a:srgbClr val="000000"/>
                </a:solidFill>
                <a:latin typeface="Muli Semi-Bold"/>
                <a:ea typeface="Muli Semi-Bold"/>
                <a:cs typeface="Muli Semi-Bold"/>
                <a:sym typeface="Muli Semi-Bold"/>
              </a:rPr>
              <a:t>02</a:t>
            </a:r>
          </a:p>
        </p:txBody>
      </p:sp>
      <p:sp>
        <p:nvSpPr>
          <p:cNvPr id="12" name="TextBox 12"/>
          <p:cNvSpPr txBox="1"/>
          <p:nvPr/>
        </p:nvSpPr>
        <p:spPr>
          <a:xfrm>
            <a:off x="2116817" y="7181000"/>
            <a:ext cx="9066779" cy="1563185"/>
          </a:xfrm>
          <a:prstGeom prst="rect">
            <a:avLst/>
          </a:prstGeom>
        </p:spPr>
        <p:txBody>
          <a:bodyPr lIns="0" tIns="0" rIns="0" bIns="0" rtlCol="0" anchor="t">
            <a:spAutoFit/>
          </a:bodyPr>
          <a:lstStyle/>
          <a:p>
            <a:pPr marL="0" marR="0">
              <a:lnSpc>
                <a:spcPct val="107000"/>
              </a:lnSpc>
              <a:spcAft>
                <a:spcPts val="800"/>
              </a:spcAft>
            </a:pP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Mykowiecka</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 Marciniak, M., &amp;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Kupść</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 (2009). Rule-based information extraction from patients’ clinical data. Journal of Biomedical Informatics, 1 42(6), 1021–1032. </a:t>
            </a:r>
            <a:r>
              <a:rPr lang="en-US" sz="2400" u="sng" kern="100" dirty="0">
                <a:effectLst/>
                <a:latin typeface="Calibri" panose="020F0502020204030204" pitchFamily="34" charset="0"/>
                <a:ea typeface="Calibri" panose="020F0502020204030204" pitchFamily="34" charset="0"/>
                <a:cs typeface="Times New Roman" panose="02020603050405020304" pitchFamily="18" charset="0"/>
              </a:rPr>
              <a:t>https://doi.org/10.1016/j.jbi.2009.07.007</a:t>
            </a:r>
          </a:p>
        </p:txBody>
      </p:sp>
      <p:sp>
        <p:nvSpPr>
          <p:cNvPr id="13" name="Freeform 13"/>
          <p:cNvSpPr/>
          <p:nvPr/>
        </p:nvSpPr>
        <p:spPr>
          <a:xfrm>
            <a:off x="12662906" y="1860361"/>
            <a:ext cx="4596394" cy="6566277"/>
          </a:xfrm>
          <a:custGeom>
            <a:avLst/>
            <a:gdLst/>
            <a:ahLst/>
            <a:cxnLst/>
            <a:rect l="l" t="t" r="r" b="b"/>
            <a:pathLst>
              <a:path w="4596394" h="6566277">
                <a:moveTo>
                  <a:pt x="0" y="0"/>
                </a:moveTo>
                <a:lnTo>
                  <a:pt x="4596394" y="0"/>
                </a:lnTo>
                <a:lnTo>
                  <a:pt x="4596394" y="6566278"/>
                </a:lnTo>
                <a:lnTo>
                  <a:pt x="0" y="65662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grpSp>
        <p:nvGrpSpPr>
          <p:cNvPr id="2" name="Group 2"/>
          <p:cNvGrpSpPr/>
          <p:nvPr/>
        </p:nvGrpSpPr>
        <p:grpSpPr>
          <a:xfrm>
            <a:off x="-488329" y="8072994"/>
            <a:ext cx="19178618" cy="2591021"/>
            <a:chOff x="0" y="0"/>
            <a:chExt cx="186375649" cy="25179248"/>
          </a:xfrm>
        </p:grpSpPr>
        <p:sp>
          <p:nvSpPr>
            <p:cNvPr id="3" name="Freeform 3"/>
            <p:cNvSpPr/>
            <p:nvPr/>
          </p:nvSpPr>
          <p:spPr>
            <a:xfrm>
              <a:off x="72390" y="72390"/>
              <a:ext cx="186230868" cy="25034468"/>
            </a:xfrm>
            <a:custGeom>
              <a:avLst/>
              <a:gdLst/>
              <a:ahLst/>
              <a:cxnLst/>
              <a:rect l="l" t="t" r="r" b="b"/>
              <a:pathLst>
                <a:path w="186230868" h="25034468">
                  <a:moveTo>
                    <a:pt x="0" y="0"/>
                  </a:moveTo>
                  <a:lnTo>
                    <a:pt x="186230868" y="0"/>
                  </a:lnTo>
                  <a:lnTo>
                    <a:pt x="186230868" y="25034468"/>
                  </a:lnTo>
                  <a:lnTo>
                    <a:pt x="0" y="25034468"/>
                  </a:lnTo>
                  <a:lnTo>
                    <a:pt x="0" y="0"/>
                  </a:lnTo>
                  <a:close/>
                </a:path>
              </a:pathLst>
            </a:custGeom>
            <a:solidFill>
              <a:srgbClr val="FFFFFF"/>
            </a:solidFill>
          </p:spPr>
        </p:sp>
        <p:sp>
          <p:nvSpPr>
            <p:cNvPr id="4" name="Freeform 4"/>
            <p:cNvSpPr/>
            <p:nvPr/>
          </p:nvSpPr>
          <p:spPr>
            <a:xfrm>
              <a:off x="0" y="0"/>
              <a:ext cx="186375650" cy="25179249"/>
            </a:xfrm>
            <a:custGeom>
              <a:avLst/>
              <a:gdLst/>
              <a:ahLst/>
              <a:cxnLst/>
              <a:rect l="l" t="t" r="r" b="b"/>
              <a:pathLst>
                <a:path w="186375650" h="25179249">
                  <a:moveTo>
                    <a:pt x="186230865" y="25034469"/>
                  </a:moveTo>
                  <a:lnTo>
                    <a:pt x="186375650" y="25034469"/>
                  </a:lnTo>
                  <a:lnTo>
                    <a:pt x="186375650" y="25179249"/>
                  </a:lnTo>
                  <a:lnTo>
                    <a:pt x="186230865" y="25179249"/>
                  </a:lnTo>
                  <a:lnTo>
                    <a:pt x="186230865" y="25034469"/>
                  </a:lnTo>
                  <a:close/>
                  <a:moveTo>
                    <a:pt x="0" y="144780"/>
                  </a:moveTo>
                  <a:lnTo>
                    <a:pt x="144780" y="144780"/>
                  </a:lnTo>
                  <a:lnTo>
                    <a:pt x="144780" y="25034469"/>
                  </a:lnTo>
                  <a:lnTo>
                    <a:pt x="0" y="25034469"/>
                  </a:lnTo>
                  <a:lnTo>
                    <a:pt x="0" y="144780"/>
                  </a:lnTo>
                  <a:close/>
                  <a:moveTo>
                    <a:pt x="0" y="25034469"/>
                  </a:moveTo>
                  <a:lnTo>
                    <a:pt x="144780" y="25034469"/>
                  </a:lnTo>
                  <a:lnTo>
                    <a:pt x="144780" y="25179249"/>
                  </a:lnTo>
                  <a:lnTo>
                    <a:pt x="0" y="25179249"/>
                  </a:lnTo>
                  <a:lnTo>
                    <a:pt x="0" y="25034469"/>
                  </a:lnTo>
                  <a:close/>
                  <a:moveTo>
                    <a:pt x="186230865" y="144780"/>
                  </a:moveTo>
                  <a:lnTo>
                    <a:pt x="186375650" y="144780"/>
                  </a:lnTo>
                  <a:lnTo>
                    <a:pt x="186375650" y="25034469"/>
                  </a:lnTo>
                  <a:lnTo>
                    <a:pt x="186230865" y="25034469"/>
                  </a:lnTo>
                  <a:lnTo>
                    <a:pt x="186230865" y="144780"/>
                  </a:lnTo>
                  <a:close/>
                  <a:moveTo>
                    <a:pt x="144780" y="25034469"/>
                  </a:moveTo>
                  <a:lnTo>
                    <a:pt x="186230865" y="25034469"/>
                  </a:lnTo>
                  <a:lnTo>
                    <a:pt x="186230865" y="25179249"/>
                  </a:lnTo>
                  <a:lnTo>
                    <a:pt x="144780" y="25179249"/>
                  </a:lnTo>
                  <a:lnTo>
                    <a:pt x="144780" y="25034469"/>
                  </a:lnTo>
                  <a:close/>
                  <a:moveTo>
                    <a:pt x="186230865" y="0"/>
                  </a:moveTo>
                  <a:lnTo>
                    <a:pt x="186375650" y="0"/>
                  </a:lnTo>
                  <a:lnTo>
                    <a:pt x="186375650" y="144780"/>
                  </a:lnTo>
                  <a:lnTo>
                    <a:pt x="186230865" y="144780"/>
                  </a:lnTo>
                  <a:lnTo>
                    <a:pt x="186230865" y="0"/>
                  </a:lnTo>
                  <a:close/>
                  <a:moveTo>
                    <a:pt x="0" y="0"/>
                  </a:moveTo>
                  <a:lnTo>
                    <a:pt x="144780" y="0"/>
                  </a:lnTo>
                  <a:lnTo>
                    <a:pt x="144780" y="144780"/>
                  </a:lnTo>
                  <a:lnTo>
                    <a:pt x="0" y="144780"/>
                  </a:lnTo>
                  <a:lnTo>
                    <a:pt x="0" y="0"/>
                  </a:lnTo>
                  <a:close/>
                  <a:moveTo>
                    <a:pt x="144780" y="0"/>
                  </a:moveTo>
                  <a:lnTo>
                    <a:pt x="186230865" y="0"/>
                  </a:lnTo>
                  <a:lnTo>
                    <a:pt x="186230865" y="144780"/>
                  </a:lnTo>
                  <a:lnTo>
                    <a:pt x="144780" y="144780"/>
                  </a:lnTo>
                  <a:lnTo>
                    <a:pt x="144780" y="0"/>
                  </a:lnTo>
                  <a:close/>
                </a:path>
              </a:pathLst>
            </a:custGeom>
            <a:solidFill>
              <a:srgbClr val="242424"/>
            </a:solidFill>
          </p:spPr>
        </p:sp>
      </p:grpSp>
      <p:grpSp>
        <p:nvGrpSpPr>
          <p:cNvPr id="5" name="Group 5"/>
          <p:cNvGrpSpPr/>
          <p:nvPr/>
        </p:nvGrpSpPr>
        <p:grpSpPr>
          <a:xfrm>
            <a:off x="2489449" y="1440315"/>
            <a:ext cx="13309102" cy="2500898"/>
            <a:chOff x="0" y="0"/>
            <a:chExt cx="17745469" cy="3334531"/>
          </a:xfrm>
        </p:grpSpPr>
        <p:sp>
          <p:nvSpPr>
            <p:cNvPr id="6" name="TextBox 6"/>
            <p:cNvSpPr txBox="1"/>
            <p:nvPr/>
          </p:nvSpPr>
          <p:spPr>
            <a:xfrm>
              <a:off x="0" y="291465"/>
              <a:ext cx="17745469" cy="2257314"/>
            </a:xfrm>
            <a:prstGeom prst="rect">
              <a:avLst/>
            </a:prstGeom>
          </p:spPr>
          <p:txBody>
            <a:bodyPr lIns="0" tIns="0" rIns="0" bIns="0" rtlCol="0" anchor="t">
              <a:spAutoFit/>
            </a:bodyPr>
            <a:lstStyle/>
            <a:p>
              <a:pPr algn="ctr">
                <a:lnSpc>
                  <a:spcPts val="11969"/>
                </a:lnSpc>
              </a:pPr>
              <a:r>
                <a:rPr lang="en-US" sz="12600" b="1">
                  <a:solidFill>
                    <a:srgbClr val="000000"/>
                  </a:solidFill>
                  <a:latin typeface="Public Sans Bold"/>
                  <a:ea typeface="Public Sans Bold"/>
                  <a:cs typeface="Public Sans Bold"/>
                  <a:sym typeface="Public Sans Bold"/>
                </a:rPr>
                <a:t>XIN CẢM ƠN!</a:t>
              </a:r>
            </a:p>
          </p:txBody>
        </p:sp>
        <p:sp>
          <p:nvSpPr>
            <p:cNvPr id="7" name="TextBox 7"/>
            <p:cNvSpPr txBox="1"/>
            <p:nvPr/>
          </p:nvSpPr>
          <p:spPr>
            <a:xfrm>
              <a:off x="0" y="2655081"/>
              <a:ext cx="17745469" cy="682413"/>
            </a:xfrm>
            <a:prstGeom prst="rect">
              <a:avLst/>
            </a:prstGeom>
          </p:spPr>
          <p:txBody>
            <a:bodyPr lIns="0" tIns="0" rIns="0" bIns="0" rtlCol="0" anchor="t">
              <a:spAutoFit/>
            </a:bodyPr>
            <a:lstStyle/>
            <a:p>
              <a:pPr algn="ctr">
                <a:lnSpc>
                  <a:spcPts val="4160"/>
                </a:lnSpc>
              </a:pPr>
              <a:r>
                <a:rPr lang="en-US" sz="3200">
                  <a:solidFill>
                    <a:srgbClr val="000000"/>
                  </a:solidFill>
                  <a:latin typeface="Public Sans"/>
                  <a:ea typeface="Public Sans"/>
                  <a:cs typeface="Public Sans"/>
                  <a:sym typeface="Public Sans"/>
                </a:rPr>
                <a:t>Các bạn có bất kỳ câu hỏi nào cho chúng mình không?</a:t>
              </a:r>
            </a:p>
          </p:txBody>
        </p:sp>
      </p:grpSp>
      <p:sp>
        <p:nvSpPr>
          <p:cNvPr id="8" name="Freeform 8"/>
          <p:cNvSpPr/>
          <p:nvPr/>
        </p:nvSpPr>
        <p:spPr>
          <a:xfrm>
            <a:off x="3164949" y="5832872"/>
            <a:ext cx="4209969" cy="2924015"/>
          </a:xfrm>
          <a:custGeom>
            <a:avLst/>
            <a:gdLst/>
            <a:ahLst/>
            <a:cxnLst/>
            <a:rect l="l" t="t" r="r" b="b"/>
            <a:pathLst>
              <a:path w="4209969" h="2924015">
                <a:moveTo>
                  <a:pt x="0" y="0"/>
                </a:moveTo>
                <a:lnTo>
                  <a:pt x="4209969" y="0"/>
                </a:lnTo>
                <a:lnTo>
                  <a:pt x="4209969" y="2924015"/>
                </a:lnTo>
                <a:lnTo>
                  <a:pt x="0" y="29240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439948" y="6156129"/>
            <a:ext cx="2717206" cy="1916866"/>
          </a:xfrm>
          <a:custGeom>
            <a:avLst/>
            <a:gdLst/>
            <a:ahLst/>
            <a:cxnLst/>
            <a:rect l="l" t="t" r="r" b="b"/>
            <a:pathLst>
              <a:path w="2717206" h="1916866">
                <a:moveTo>
                  <a:pt x="0" y="0"/>
                </a:moveTo>
                <a:lnTo>
                  <a:pt x="2717206" y="0"/>
                </a:lnTo>
                <a:lnTo>
                  <a:pt x="2717206" y="1916865"/>
                </a:lnTo>
                <a:lnTo>
                  <a:pt x="0" y="19168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grpSp>
        <p:nvGrpSpPr>
          <p:cNvPr id="2" name="Group 2"/>
          <p:cNvGrpSpPr/>
          <p:nvPr/>
        </p:nvGrpSpPr>
        <p:grpSpPr>
          <a:xfrm>
            <a:off x="577756" y="505759"/>
            <a:ext cx="15672130" cy="13478032"/>
            <a:chOff x="0" y="0"/>
            <a:chExt cx="20896174" cy="17970709"/>
          </a:xfrm>
        </p:grpSpPr>
        <p:sp>
          <p:nvSpPr>
            <p:cNvPr id="3" name="Freeform 3"/>
            <p:cNvSpPr/>
            <p:nvPr/>
          </p:nvSpPr>
          <p:spPr>
            <a:xfrm>
              <a:off x="0" y="0"/>
              <a:ext cx="20896174" cy="17970709"/>
            </a:xfrm>
            <a:custGeom>
              <a:avLst/>
              <a:gdLst/>
              <a:ahLst/>
              <a:cxnLst/>
              <a:rect l="l" t="t" r="r" b="b"/>
              <a:pathLst>
                <a:path w="20896174" h="17970709">
                  <a:moveTo>
                    <a:pt x="0" y="0"/>
                  </a:moveTo>
                  <a:lnTo>
                    <a:pt x="20896174" y="0"/>
                  </a:lnTo>
                  <a:lnTo>
                    <a:pt x="20896174" y="17970709"/>
                  </a:lnTo>
                  <a:lnTo>
                    <a:pt x="0" y="179707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AutoShape 4"/>
            <p:cNvSpPr/>
            <p:nvPr/>
          </p:nvSpPr>
          <p:spPr>
            <a:xfrm>
              <a:off x="6567233" y="1477849"/>
              <a:ext cx="10377934" cy="7180795"/>
            </a:xfrm>
            <a:prstGeom prst="rect">
              <a:avLst/>
            </a:prstGeom>
            <a:solidFill>
              <a:srgbClr val="FFFFFF"/>
            </a:solidFill>
          </p:spPr>
        </p:sp>
      </p:grpSp>
      <p:sp>
        <p:nvSpPr>
          <p:cNvPr id="5" name="TextBox 5"/>
          <p:cNvSpPr txBox="1"/>
          <p:nvPr/>
        </p:nvSpPr>
        <p:spPr>
          <a:xfrm>
            <a:off x="5294092" y="2704092"/>
            <a:ext cx="9154735" cy="2590800"/>
          </a:xfrm>
          <a:prstGeom prst="rect">
            <a:avLst/>
          </a:prstGeom>
        </p:spPr>
        <p:txBody>
          <a:bodyPr lIns="0" tIns="0" rIns="0" bIns="0" rtlCol="0" anchor="t">
            <a:spAutoFit/>
          </a:bodyPr>
          <a:lstStyle/>
          <a:p>
            <a:pPr algn="ctr">
              <a:lnSpc>
                <a:spcPts val="6810"/>
              </a:lnSpc>
            </a:pPr>
            <a:r>
              <a:rPr lang="en-US" sz="5675">
                <a:solidFill>
                  <a:srgbClr val="000000"/>
                </a:solidFill>
                <a:latin typeface="Public Sans"/>
                <a:ea typeface="Public Sans"/>
                <a:cs typeface="Public Sans"/>
                <a:sym typeface="Public Sans"/>
              </a:rPr>
              <a:t>Xin chào, Thầy giáo và các bạn trong lớp KHDL1A-1!</a:t>
            </a:r>
          </a:p>
          <a:p>
            <a:pPr algn="ctr">
              <a:lnSpc>
                <a:spcPts val="6810"/>
              </a:lnSpc>
            </a:pPr>
            <a:r>
              <a:rPr lang="en-US" sz="5675">
                <a:solidFill>
                  <a:srgbClr val="000000"/>
                </a:solidFill>
                <a:latin typeface="Public Sans"/>
                <a:ea typeface="Public Sans"/>
                <a:cs typeface="Public Sans"/>
                <a:sym typeface="Public Sans"/>
              </a:rPr>
              <a:t>Chúng mình là Nhóm 6!</a:t>
            </a:r>
          </a:p>
        </p:txBody>
      </p:sp>
      <p:grpSp>
        <p:nvGrpSpPr>
          <p:cNvPr id="6" name="Group 6"/>
          <p:cNvGrpSpPr/>
          <p:nvPr/>
        </p:nvGrpSpPr>
        <p:grpSpPr>
          <a:xfrm>
            <a:off x="17075051" y="-339268"/>
            <a:ext cx="1526306" cy="11003283"/>
            <a:chOff x="0" y="0"/>
            <a:chExt cx="14832469" cy="106928664"/>
          </a:xfrm>
        </p:grpSpPr>
        <p:sp>
          <p:nvSpPr>
            <p:cNvPr id="7" name="Freeform 7"/>
            <p:cNvSpPr/>
            <p:nvPr/>
          </p:nvSpPr>
          <p:spPr>
            <a:xfrm>
              <a:off x="72390" y="72390"/>
              <a:ext cx="14687689" cy="106783885"/>
            </a:xfrm>
            <a:custGeom>
              <a:avLst/>
              <a:gdLst/>
              <a:ahLst/>
              <a:cxnLst/>
              <a:rect l="l" t="t" r="r" b="b"/>
              <a:pathLst>
                <a:path w="14687689" h="106783885">
                  <a:moveTo>
                    <a:pt x="0" y="0"/>
                  </a:moveTo>
                  <a:lnTo>
                    <a:pt x="14687689" y="0"/>
                  </a:lnTo>
                  <a:lnTo>
                    <a:pt x="14687689" y="106783885"/>
                  </a:lnTo>
                  <a:lnTo>
                    <a:pt x="0" y="106783885"/>
                  </a:lnTo>
                  <a:lnTo>
                    <a:pt x="0" y="0"/>
                  </a:lnTo>
                  <a:close/>
                </a:path>
              </a:pathLst>
            </a:custGeom>
            <a:solidFill>
              <a:srgbClr val="FFFFFF"/>
            </a:solidFill>
          </p:spPr>
        </p:sp>
        <p:sp>
          <p:nvSpPr>
            <p:cNvPr id="8" name="Freeform 8"/>
            <p:cNvSpPr/>
            <p:nvPr/>
          </p:nvSpPr>
          <p:spPr>
            <a:xfrm>
              <a:off x="0" y="0"/>
              <a:ext cx="14832470" cy="106928667"/>
            </a:xfrm>
            <a:custGeom>
              <a:avLst/>
              <a:gdLst/>
              <a:ahLst/>
              <a:cxnLst/>
              <a:rect l="l" t="t" r="r" b="b"/>
              <a:pathLst>
                <a:path w="14832470" h="106928667">
                  <a:moveTo>
                    <a:pt x="14687690" y="106783882"/>
                  </a:moveTo>
                  <a:lnTo>
                    <a:pt x="14832470" y="106783882"/>
                  </a:lnTo>
                  <a:lnTo>
                    <a:pt x="14832470" y="106928667"/>
                  </a:lnTo>
                  <a:lnTo>
                    <a:pt x="14687690" y="106928667"/>
                  </a:lnTo>
                  <a:lnTo>
                    <a:pt x="14687690" y="106783882"/>
                  </a:lnTo>
                  <a:close/>
                  <a:moveTo>
                    <a:pt x="0" y="144780"/>
                  </a:moveTo>
                  <a:lnTo>
                    <a:pt x="144780" y="144780"/>
                  </a:lnTo>
                  <a:lnTo>
                    <a:pt x="144780" y="106783882"/>
                  </a:lnTo>
                  <a:lnTo>
                    <a:pt x="0" y="106783882"/>
                  </a:lnTo>
                  <a:lnTo>
                    <a:pt x="0" y="144780"/>
                  </a:lnTo>
                  <a:close/>
                  <a:moveTo>
                    <a:pt x="0" y="106783882"/>
                  </a:moveTo>
                  <a:lnTo>
                    <a:pt x="144780" y="106783882"/>
                  </a:lnTo>
                  <a:lnTo>
                    <a:pt x="144780" y="106928667"/>
                  </a:lnTo>
                  <a:lnTo>
                    <a:pt x="0" y="106928667"/>
                  </a:lnTo>
                  <a:lnTo>
                    <a:pt x="0" y="106783882"/>
                  </a:lnTo>
                  <a:close/>
                  <a:moveTo>
                    <a:pt x="14687690" y="144780"/>
                  </a:moveTo>
                  <a:lnTo>
                    <a:pt x="14832470" y="144780"/>
                  </a:lnTo>
                  <a:lnTo>
                    <a:pt x="14832470" y="106783882"/>
                  </a:lnTo>
                  <a:lnTo>
                    <a:pt x="14687690" y="106783882"/>
                  </a:lnTo>
                  <a:lnTo>
                    <a:pt x="14687690" y="144780"/>
                  </a:lnTo>
                  <a:close/>
                  <a:moveTo>
                    <a:pt x="144780" y="106783882"/>
                  </a:moveTo>
                  <a:lnTo>
                    <a:pt x="14687690" y="106783882"/>
                  </a:lnTo>
                  <a:lnTo>
                    <a:pt x="14687690" y="106928667"/>
                  </a:lnTo>
                  <a:lnTo>
                    <a:pt x="144780" y="106928667"/>
                  </a:lnTo>
                  <a:lnTo>
                    <a:pt x="144780" y="106783882"/>
                  </a:lnTo>
                  <a:close/>
                  <a:moveTo>
                    <a:pt x="14687690" y="0"/>
                  </a:moveTo>
                  <a:lnTo>
                    <a:pt x="14832470" y="0"/>
                  </a:lnTo>
                  <a:lnTo>
                    <a:pt x="14832470" y="144780"/>
                  </a:lnTo>
                  <a:lnTo>
                    <a:pt x="14687690" y="144780"/>
                  </a:lnTo>
                  <a:lnTo>
                    <a:pt x="14687690" y="0"/>
                  </a:lnTo>
                  <a:close/>
                  <a:moveTo>
                    <a:pt x="0" y="0"/>
                  </a:moveTo>
                  <a:lnTo>
                    <a:pt x="144780" y="0"/>
                  </a:lnTo>
                  <a:lnTo>
                    <a:pt x="144780" y="144780"/>
                  </a:lnTo>
                  <a:lnTo>
                    <a:pt x="0" y="144780"/>
                  </a:lnTo>
                  <a:lnTo>
                    <a:pt x="0" y="0"/>
                  </a:lnTo>
                  <a:close/>
                  <a:moveTo>
                    <a:pt x="144780" y="0"/>
                  </a:moveTo>
                  <a:lnTo>
                    <a:pt x="14687690" y="0"/>
                  </a:lnTo>
                  <a:lnTo>
                    <a:pt x="14687690" y="144780"/>
                  </a:lnTo>
                  <a:lnTo>
                    <a:pt x="144780" y="144780"/>
                  </a:lnTo>
                  <a:lnTo>
                    <a:pt x="144780" y="0"/>
                  </a:lnTo>
                  <a:close/>
                </a:path>
              </a:pathLst>
            </a:custGeom>
            <a:solidFill>
              <a:srgbClr val="242424"/>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grpSp>
        <p:nvGrpSpPr>
          <p:cNvPr id="2" name="Group 2"/>
          <p:cNvGrpSpPr/>
          <p:nvPr/>
        </p:nvGrpSpPr>
        <p:grpSpPr>
          <a:xfrm>
            <a:off x="7410903" y="8160678"/>
            <a:ext cx="3755829" cy="1201269"/>
            <a:chOff x="0" y="0"/>
            <a:chExt cx="32532844" cy="11673794"/>
          </a:xfrm>
        </p:grpSpPr>
        <p:sp>
          <p:nvSpPr>
            <p:cNvPr id="3" name="Freeform 3"/>
            <p:cNvSpPr/>
            <p:nvPr/>
          </p:nvSpPr>
          <p:spPr>
            <a:xfrm>
              <a:off x="72388" y="72389"/>
              <a:ext cx="32460456" cy="11529017"/>
            </a:xfrm>
            <a:custGeom>
              <a:avLst/>
              <a:gdLst/>
              <a:ahLst/>
              <a:cxnLst/>
              <a:rect l="l" t="t" r="r" b="b"/>
              <a:pathLst>
                <a:path w="31368274" h="11529015">
                  <a:moveTo>
                    <a:pt x="0" y="0"/>
                  </a:moveTo>
                  <a:lnTo>
                    <a:pt x="31368274" y="0"/>
                  </a:lnTo>
                  <a:lnTo>
                    <a:pt x="31368274" y="11529015"/>
                  </a:lnTo>
                  <a:lnTo>
                    <a:pt x="0" y="11529015"/>
                  </a:lnTo>
                  <a:lnTo>
                    <a:pt x="0" y="0"/>
                  </a:lnTo>
                  <a:close/>
                </a:path>
              </a:pathLst>
            </a:custGeom>
            <a:solidFill>
              <a:srgbClr val="DBEAF6"/>
            </a:solidFill>
          </p:spPr>
          <p:txBody>
            <a:bodyPr/>
            <a:lstStyle/>
            <a:p>
              <a:endParaRPr lang="en-US" dirty="0"/>
            </a:p>
          </p:txBody>
        </p:sp>
        <p:sp>
          <p:nvSpPr>
            <p:cNvPr id="4" name="Freeform 4"/>
            <p:cNvSpPr/>
            <p:nvPr/>
          </p:nvSpPr>
          <p:spPr>
            <a:xfrm>
              <a:off x="0" y="0"/>
              <a:ext cx="31513053" cy="11673794"/>
            </a:xfrm>
            <a:custGeom>
              <a:avLst/>
              <a:gdLst/>
              <a:ahLst/>
              <a:cxnLst/>
              <a:rect l="l" t="t" r="r" b="b"/>
              <a:pathLst>
                <a:path w="31513053" h="11673794">
                  <a:moveTo>
                    <a:pt x="31368274" y="11529015"/>
                  </a:moveTo>
                  <a:lnTo>
                    <a:pt x="31513053" y="11529015"/>
                  </a:lnTo>
                  <a:lnTo>
                    <a:pt x="31513053" y="11673794"/>
                  </a:lnTo>
                  <a:lnTo>
                    <a:pt x="31368274" y="11673794"/>
                  </a:lnTo>
                  <a:lnTo>
                    <a:pt x="31368274" y="11529015"/>
                  </a:lnTo>
                  <a:close/>
                  <a:moveTo>
                    <a:pt x="0" y="144780"/>
                  </a:moveTo>
                  <a:lnTo>
                    <a:pt x="144780" y="144780"/>
                  </a:lnTo>
                  <a:lnTo>
                    <a:pt x="144780" y="11529015"/>
                  </a:lnTo>
                  <a:lnTo>
                    <a:pt x="0" y="11529015"/>
                  </a:lnTo>
                  <a:lnTo>
                    <a:pt x="0" y="144780"/>
                  </a:lnTo>
                  <a:close/>
                  <a:moveTo>
                    <a:pt x="0" y="11529015"/>
                  </a:moveTo>
                  <a:lnTo>
                    <a:pt x="144780" y="11529015"/>
                  </a:lnTo>
                  <a:lnTo>
                    <a:pt x="144780" y="11673794"/>
                  </a:lnTo>
                  <a:lnTo>
                    <a:pt x="0" y="11673794"/>
                  </a:lnTo>
                  <a:lnTo>
                    <a:pt x="0" y="11529015"/>
                  </a:lnTo>
                  <a:close/>
                  <a:moveTo>
                    <a:pt x="31368274" y="144780"/>
                  </a:moveTo>
                  <a:lnTo>
                    <a:pt x="31513053" y="144780"/>
                  </a:lnTo>
                  <a:lnTo>
                    <a:pt x="31513053" y="11529015"/>
                  </a:lnTo>
                  <a:lnTo>
                    <a:pt x="31368274" y="11529015"/>
                  </a:lnTo>
                  <a:lnTo>
                    <a:pt x="31368274" y="144780"/>
                  </a:lnTo>
                  <a:close/>
                  <a:moveTo>
                    <a:pt x="144780" y="11529015"/>
                  </a:moveTo>
                  <a:lnTo>
                    <a:pt x="31368274" y="11529015"/>
                  </a:lnTo>
                  <a:lnTo>
                    <a:pt x="31368274" y="11673794"/>
                  </a:lnTo>
                  <a:lnTo>
                    <a:pt x="144780" y="11673794"/>
                  </a:lnTo>
                  <a:lnTo>
                    <a:pt x="144780" y="11529015"/>
                  </a:lnTo>
                  <a:close/>
                  <a:moveTo>
                    <a:pt x="31368274" y="0"/>
                  </a:moveTo>
                  <a:lnTo>
                    <a:pt x="31513053" y="0"/>
                  </a:lnTo>
                  <a:lnTo>
                    <a:pt x="31513053" y="144780"/>
                  </a:lnTo>
                  <a:lnTo>
                    <a:pt x="31368274" y="144780"/>
                  </a:lnTo>
                  <a:lnTo>
                    <a:pt x="31368274" y="0"/>
                  </a:lnTo>
                  <a:close/>
                  <a:moveTo>
                    <a:pt x="0" y="0"/>
                  </a:moveTo>
                  <a:lnTo>
                    <a:pt x="144780" y="0"/>
                  </a:lnTo>
                  <a:lnTo>
                    <a:pt x="144780" y="144780"/>
                  </a:lnTo>
                  <a:lnTo>
                    <a:pt x="0" y="144780"/>
                  </a:lnTo>
                  <a:lnTo>
                    <a:pt x="0" y="0"/>
                  </a:lnTo>
                  <a:close/>
                  <a:moveTo>
                    <a:pt x="144780" y="0"/>
                  </a:moveTo>
                  <a:lnTo>
                    <a:pt x="31368274" y="0"/>
                  </a:lnTo>
                  <a:lnTo>
                    <a:pt x="31368274" y="144780"/>
                  </a:lnTo>
                  <a:lnTo>
                    <a:pt x="144780" y="144780"/>
                  </a:lnTo>
                  <a:lnTo>
                    <a:pt x="144780" y="0"/>
                  </a:lnTo>
                  <a:close/>
                </a:path>
              </a:pathLst>
            </a:custGeom>
            <a:solidFill>
              <a:srgbClr val="242424"/>
            </a:solidFill>
          </p:spPr>
        </p:sp>
      </p:grpSp>
      <p:grpSp>
        <p:nvGrpSpPr>
          <p:cNvPr id="5" name="Group 5"/>
          <p:cNvGrpSpPr/>
          <p:nvPr/>
        </p:nvGrpSpPr>
        <p:grpSpPr>
          <a:xfrm>
            <a:off x="7172058" y="4376626"/>
            <a:ext cx="3481633" cy="3597927"/>
            <a:chOff x="0" y="0"/>
            <a:chExt cx="4642178" cy="4797236"/>
          </a:xfrm>
        </p:grpSpPr>
        <p:pic>
          <p:nvPicPr>
            <p:cNvPr id="6" name="Picture 6"/>
            <p:cNvPicPr>
              <a:picLocks noChangeAspect="1"/>
            </p:cNvPicPr>
            <p:nvPr/>
          </p:nvPicPr>
          <p:blipFill>
            <a:blip r:embed="rId2"/>
            <a:srcRect l="2520" r="2520"/>
            <a:stretch>
              <a:fillRect/>
            </a:stretch>
          </p:blipFill>
          <p:spPr>
            <a:xfrm>
              <a:off x="0" y="0"/>
              <a:ext cx="4642178" cy="4797236"/>
            </a:xfrm>
            <a:prstGeom prst="rect">
              <a:avLst/>
            </a:prstGeom>
          </p:spPr>
        </p:pic>
      </p:grpSp>
      <p:grpSp>
        <p:nvGrpSpPr>
          <p:cNvPr id="7" name="Group 7"/>
          <p:cNvGrpSpPr/>
          <p:nvPr/>
        </p:nvGrpSpPr>
        <p:grpSpPr>
          <a:xfrm>
            <a:off x="1982365" y="4447403"/>
            <a:ext cx="3028238" cy="3527149"/>
            <a:chOff x="0" y="0"/>
            <a:chExt cx="4037650" cy="4702866"/>
          </a:xfrm>
        </p:grpSpPr>
        <p:pic>
          <p:nvPicPr>
            <p:cNvPr id="8" name="Picture 8"/>
            <p:cNvPicPr>
              <a:picLocks noChangeAspect="1"/>
            </p:cNvPicPr>
            <p:nvPr/>
          </p:nvPicPr>
          <p:blipFill>
            <a:blip r:embed="rId3"/>
            <a:srcRect l="7072" r="7072"/>
            <a:stretch>
              <a:fillRect/>
            </a:stretch>
          </p:blipFill>
          <p:spPr>
            <a:xfrm>
              <a:off x="0" y="0"/>
              <a:ext cx="4037650" cy="4702866"/>
            </a:xfrm>
            <a:prstGeom prst="rect">
              <a:avLst/>
            </a:prstGeom>
          </p:spPr>
        </p:pic>
      </p:grpSp>
      <p:grpSp>
        <p:nvGrpSpPr>
          <p:cNvPr id="9" name="Group 9"/>
          <p:cNvGrpSpPr/>
          <p:nvPr/>
        </p:nvGrpSpPr>
        <p:grpSpPr>
          <a:xfrm>
            <a:off x="12331800" y="4305848"/>
            <a:ext cx="3568350" cy="3597927"/>
            <a:chOff x="0" y="0"/>
            <a:chExt cx="4757800" cy="4797236"/>
          </a:xfrm>
        </p:grpSpPr>
        <p:pic>
          <p:nvPicPr>
            <p:cNvPr id="10" name="Picture 10"/>
            <p:cNvPicPr>
              <a:picLocks noChangeAspect="1"/>
            </p:cNvPicPr>
            <p:nvPr/>
          </p:nvPicPr>
          <p:blipFill>
            <a:blip r:embed="rId4"/>
            <a:srcRect l="2010" r="2010"/>
            <a:stretch>
              <a:fillRect/>
            </a:stretch>
          </p:blipFill>
          <p:spPr>
            <a:xfrm>
              <a:off x="0" y="0"/>
              <a:ext cx="4757800" cy="4797236"/>
            </a:xfrm>
            <a:prstGeom prst="rect">
              <a:avLst/>
            </a:prstGeom>
          </p:spPr>
        </p:pic>
      </p:grpSp>
      <p:grpSp>
        <p:nvGrpSpPr>
          <p:cNvPr id="11" name="Group 11"/>
          <p:cNvGrpSpPr/>
          <p:nvPr/>
        </p:nvGrpSpPr>
        <p:grpSpPr>
          <a:xfrm>
            <a:off x="17075051" y="-339268"/>
            <a:ext cx="1526306" cy="11003283"/>
            <a:chOff x="0" y="0"/>
            <a:chExt cx="14832469" cy="106928664"/>
          </a:xfrm>
        </p:grpSpPr>
        <p:sp>
          <p:nvSpPr>
            <p:cNvPr id="12" name="Freeform 12"/>
            <p:cNvSpPr/>
            <p:nvPr/>
          </p:nvSpPr>
          <p:spPr>
            <a:xfrm>
              <a:off x="72390" y="72390"/>
              <a:ext cx="14687689" cy="106783885"/>
            </a:xfrm>
            <a:custGeom>
              <a:avLst/>
              <a:gdLst/>
              <a:ahLst/>
              <a:cxnLst/>
              <a:rect l="l" t="t" r="r" b="b"/>
              <a:pathLst>
                <a:path w="14687689" h="106783885">
                  <a:moveTo>
                    <a:pt x="0" y="0"/>
                  </a:moveTo>
                  <a:lnTo>
                    <a:pt x="14687689" y="0"/>
                  </a:lnTo>
                  <a:lnTo>
                    <a:pt x="14687689" y="106783885"/>
                  </a:lnTo>
                  <a:lnTo>
                    <a:pt x="0" y="106783885"/>
                  </a:lnTo>
                  <a:lnTo>
                    <a:pt x="0" y="0"/>
                  </a:lnTo>
                  <a:close/>
                </a:path>
              </a:pathLst>
            </a:custGeom>
            <a:solidFill>
              <a:srgbClr val="FFFFFF"/>
            </a:solidFill>
          </p:spPr>
        </p:sp>
        <p:sp>
          <p:nvSpPr>
            <p:cNvPr id="13" name="Freeform 13"/>
            <p:cNvSpPr/>
            <p:nvPr/>
          </p:nvSpPr>
          <p:spPr>
            <a:xfrm>
              <a:off x="0" y="0"/>
              <a:ext cx="14832470" cy="106928667"/>
            </a:xfrm>
            <a:custGeom>
              <a:avLst/>
              <a:gdLst/>
              <a:ahLst/>
              <a:cxnLst/>
              <a:rect l="l" t="t" r="r" b="b"/>
              <a:pathLst>
                <a:path w="14832470" h="106928667">
                  <a:moveTo>
                    <a:pt x="14687690" y="106783882"/>
                  </a:moveTo>
                  <a:lnTo>
                    <a:pt x="14832470" y="106783882"/>
                  </a:lnTo>
                  <a:lnTo>
                    <a:pt x="14832470" y="106928667"/>
                  </a:lnTo>
                  <a:lnTo>
                    <a:pt x="14687690" y="106928667"/>
                  </a:lnTo>
                  <a:lnTo>
                    <a:pt x="14687690" y="106783882"/>
                  </a:lnTo>
                  <a:close/>
                  <a:moveTo>
                    <a:pt x="0" y="144780"/>
                  </a:moveTo>
                  <a:lnTo>
                    <a:pt x="144780" y="144780"/>
                  </a:lnTo>
                  <a:lnTo>
                    <a:pt x="144780" y="106783882"/>
                  </a:lnTo>
                  <a:lnTo>
                    <a:pt x="0" y="106783882"/>
                  </a:lnTo>
                  <a:lnTo>
                    <a:pt x="0" y="144780"/>
                  </a:lnTo>
                  <a:close/>
                  <a:moveTo>
                    <a:pt x="0" y="106783882"/>
                  </a:moveTo>
                  <a:lnTo>
                    <a:pt x="144780" y="106783882"/>
                  </a:lnTo>
                  <a:lnTo>
                    <a:pt x="144780" y="106928667"/>
                  </a:lnTo>
                  <a:lnTo>
                    <a:pt x="0" y="106928667"/>
                  </a:lnTo>
                  <a:lnTo>
                    <a:pt x="0" y="106783882"/>
                  </a:lnTo>
                  <a:close/>
                  <a:moveTo>
                    <a:pt x="14687690" y="144780"/>
                  </a:moveTo>
                  <a:lnTo>
                    <a:pt x="14832470" y="144780"/>
                  </a:lnTo>
                  <a:lnTo>
                    <a:pt x="14832470" y="106783882"/>
                  </a:lnTo>
                  <a:lnTo>
                    <a:pt x="14687690" y="106783882"/>
                  </a:lnTo>
                  <a:lnTo>
                    <a:pt x="14687690" y="144780"/>
                  </a:lnTo>
                  <a:close/>
                  <a:moveTo>
                    <a:pt x="144780" y="106783882"/>
                  </a:moveTo>
                  <a:lnTo>
                    <a:pt x="14687690" y="106783882"/>
                  </a:lnTo>
                  <a:lnTo>
                    <a:pt x="14687690" y="106928667"/>
                  </a:lnTo>
                  <a:lnTo>
                    <a:pt x="144780" y="106928667"/>
                  </a:lnTo>
                  <a:lnTo>
                    <a:pt x="144780" y="106783882"/>
                  </a:lnTo>
                  <a:close/>
                  <a:moveTo>
                    <a:pt x="14687690" y="0"/>
                  </a:moveTo>
                  <a:lnTo>
                    <a:pt x="14832470" y="0"/>
                  </a:lnTo>
                  <a:lnTo>
                    <a:pt x="14832470" y="144780"/>
                  </a:lnTo>
                  <a:lnTo>
                    <a:pt x="14687690" y="144780"/>
                  </a:lnTo>
                  <a:lnTo>
                    <a:pt x="14687690" y="0"/>
                  </a:lnTo>
                  <a:close/>
                  <a:moveTo>
                    <a:pt x="0" y="0"/>
                  </a:moveTo>
                  <a:lnTo>
                    <a:pt x="144780" y="0"/>
                  </a:lnTo>
                  <a:lnTo>
                    <a:pt x="144780" y="144780"/>
                  </a:lnTo>
                  <a:lnTo>
                    <a:pt x="0" y="144780"/>
                  </a:lnTo>
                  <a:lnTo>
                    <a:pt x="0" y="0"/>
                  </a:lnTo>
                  <a:close/>
                  <a:moveTo>
                    <a:pt x="144780" y="0"/>
                  </a:moveTo>
                  <a:lnTo>
                    <a:pt x="14687690" y="0"/>
                  </a:lnTo>
                  <a:lnTo>
                    <a:pt x="14687690" y="144780"/>
                  </a:lnTo>
                  <a:lnTo>
                    <a:pt x="144780" y="144780"/>
                  </a:lnTo>
                  <a:lnTo>
                    <a:pt x="144780" y="0"/>
                  </a:lnTo>
                  <a:close/>
                </a:path>
              </a:pathLst>
            </a:custGeom>
            <a:solidFill>
              <a:srgbClr val="242424"/>
            </a:solidFill>
          </p:spPr>
        </p:sp>
      </p:grpSp>
      <p:sp>
        <p:nvSpPr>
          <p:cNvPr id="14" name="Freeform 14"/>
          <p:cNvSpPr/>
          <p:nvPr/>
        </p:nvSpPr>
        <p:spPr>
          <a:xfrm rot="2424894">
            <a:off x="10592249" y="-1002024"/>
            <a:ext cx="4948091" cy="4741171"/>
          </a:xfrm>
          <a:custGeom>
            <a:avLst/>
            <a:gdLst/>
            <a:ahLst/>
            <a:cxnLst/>
            <a:rect l="l" t="t" r="r" b="b"/>
            <a:pathLst>
              <a:path w="4948091" h="4741171">
                <a:moveTo>
                  <a:pt x="0" y="0"/>
                </a:moveTo>
                <a:lnTo>
                  <a:pt x="4948092" y="0"/>
                </a:lnTo>
                <a:lnTo>
                  <a:pt x="4948092" y="4741172"/>
                </a:lnTo>
                <a:lnTo>
                  <a:pt x="0" y="47411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5" name="Group 15"/>
          <p:cNvGrpSpPr/>
          <p:nvPr/>
        </p:nvGrpSpPr>
        <p:grpSpPr>
          <a:xfrm>
            <a:off x="2056475" y="8160678"/>
            <a:ext cx="3003944" cy="1201269"/>
            <a:chOff x="0" y="0"/>
            <a:chExt cx="29191988" cy="11673794"/>
          </a:xfrm>
        </p:grpSpPr>
        <p:sp>
          <p:nvSpPr>
            <p:cNvPr id="16" name="Freeform 16"/>
            <p:cNvSpPr/>
            <p:nvPr/>
          </p:nvSpPr>
          <p:spPr>
            <a:xfrm>
              <a:off x="72390" y="72390"/>
              <a:ext cx="29047209" cy="11529015"/>
            </a:xfrm>
            <a:custGeom>
              <a:avLst/>
              <a:gdLst/>
              <a:ahLst/>
              <a:cxnLst/>
              <a:rect l="l" t="t" r="r" b="b"/>
              <a:pathLst>
                <a:path w="29047209" h="11529015">
                  <a:moveTo>
                    <a:pt x="0" y="0"/>
                  </a:moveTo>
                  <a:lnTo>
                    <a:pt x="29047209" y="0"/>
                  </a:lnTo>
                  <a:lnTo>
                    <a:pt x="29047209" y="11529015"/>
                  </a:lnTo>
                  <a:lnTo>
                    <a:pt x="0" y="11529015"/>
                  </a:lnTo>
                  <a:lnTo>
                    <a:pt x="0" y="0"/>
                  </a:lnTo>
                  <a:close/>
                </a:path>
              </a:pathLst>
            </a:custGeom>
            <a:solidFill>
              <a:srgbClr val="DBEAF6"/>
            </a:solidFill>
          </p:spPr>
          <p:txBody>
            <a:bodyPr/>
            <a:lstStyle/>
            <a:p>
              <a:endParaRPr lang="en-US" dirty="0"/>
            </a:p>
          </p:txBody>
        </p:sp>
        <p:sp>
          <p:nvSpPr>
            <p:cNvPr id="17" name="Freeform 17"/>
            <p:cNvSpPr/>
            <p:nvPr/>
          </p:nvSpPr>
          <p:spPr>
            <a:xfrm>
              <a:off x="0" y="0"/>
              <a:ext cx="29191989" cy="11673794"/>
            </a:xfrm>
            <a:custGeom>
              <a:avLst/>
              <a:gdLst/>
              <a:ahLst/>
              <a:cxnLst/>
              <a:rect l="l" t="t" r="r" b="b"/>
              <a:pathLst>
                <a:path w="29191989" h="11673794">
                  <a:moveTo>
                    <a:pt x="29047207" y="11529015"/>
                  </a:moveTo>
                  <a:lnTo>
                    <a:pt x="29191989" y="11529015"/>
                  </a:lnTo>
                  <a:lnTo>
                    <a:pt x="29191989" y="11673794"/>
                  </a:lnTo>
                  <a:lnTo>
                    <a:pt x="29047207" y="11673794"/>
                  </a:lnTo>
                  <a:lnTo>
                    <a:pt x="29047207" y="11529015"/>
                  </a:lnTo>
                  <a:close/>
                  <a:moveTo>
                    <a:pt x="0" y="144780"/>
                  </a:moveTo>
                  <a:lnTo>
                    <a:pt x="144780" y="144780"/>
                  </a:lnTo>
                  <a:lnTo>
                    <a:pt x="144780" y="11529015"/>
                  </a:lnTo>
                  <a:lnTo>
                    <a:pt x="0" y="11529015"/>
                  </a:lnTo>
                  <a:lnTo>
                    <a:pt x="0" y="144780"/>
                  </a:lnTo>
                  <a:close/>
                  <a:moveTo>
                    <a:pt x="0" y="11529015"/>
                  </a:moveTo>
                  <a:lnTo>
                    <a:pt x="144780" y="11529015"/>
                  </a:lnTo>
                  <a:lnTo>
                    <a:pt x="144780" y="11673794"/>
                  </a:lnTo>
                  <a:lnTo>
                    <a:pt x="0" y="11673794"/>
                  </a:lnTo>
                  <a:lnTo>
                    <a:pt x="0" y="11529015"/>
                  </a:lnTo>
                  <a:close/>
                  <a:moveTo>
                    <a:pt x="29047207" y="144780"/>
                  </a:moveTo>
                  <a:lnTo>
                    <a:pt x="29191989" y="144780"/>
                  </a:lnTo>
                  <a:lnTo>
                    <a:pt x="29191989" y="11529015"/>
                  </a:lnTo>
                  <a:lnTo>
                    <a:pt x="29047207" y="11529015"/>
                  </a:lnTo>
                  <a:lnTo>
                    <a:pt x="29047207" y="144780"/>
                  </a:lnTo>
                  <a:close/>
                  <a:moveTo>
                    <a:pt x="144780" y="11529015"/>
                  </a:moveTo>
                  <a:lnTo>
                    <a:pt x="29047207" y="11529015"/>
                  </a:lnTo>
                  <a:lnTo>
                    <a:pt x="29047207" y="11673794"/>
                  </a:lnTo>
                  <a:lnTo>
                    <a:pt x="144780" y="11673794"/>
                  </a:lnTo>
                  <a:lnTo>
                    <a:pt x="144780" y="11529015"/>
                  </a:lnTo>
                  <a:close/>
                  <a:moveTo>
                    <a:pt x="29047207" y="0"/>
                  </a:moveTo>
                  <a:lnTo>
                    <a:pt x="29191989" y="0"/>
                  </a:lnTo>
                  <a:lnTo>
                    <a:pt x="29191989" y="144780"/>
                  </a:lnTo>
                  <a:lnTo>
                    <a:pt x="29047207" y="144780"/>
                  </a:lnTo>
                  <a:lnTo>
                    <a:pt x="29047207" y="0"/>
                  </a:lnTo>
                  <a:close/>
                  <a:moveTo>
                    <a:pt x="0" y="0"/>
                  </a:moveTo>
                  <a:lnTo>
                    <a:pt x="144780" y="0"/>
                  </a:lnTo>
                  <a:lnTo>
                    <a:pt x="144780" y="144780"/>
                  </a:lnTo>
                  <a:lnTo>
                    <a:pt x="0" y="144780"/>
                  </a:lnTo>
                  <a:lnTo>
                    <a:pt x="0" y="0"/>
                  </a:lnTo>
                  <a:close/>
                  <a:moveTo>
                    <a:pt x="144780" y="0"/>
                  </a:moveTo>
                  <a:lnTo>
                    <a:pt x="29047207" y="0"/>
                  </a:lnTo>
                  <a:lnTo>
                    <a:pt x="29047207" y="144780"/>
                  </a:lnTo>
                  <a:lnTo>
                    <a:pt x="144780" y="144780"/>
                  </a:lnTo>
                  <a:lnTo>
                    <a:pt x="144780" y="0"/>
                  </a:lnTo>
                  <a:close/>
                </a:path>
              </a:pathLst>
            </a:custGeom>
            <a:solidFill>
              <a:srgbClr val="242424"/>
            </a:solidFill>
          </p:spPr>
        </p:sp>
      </p:grpSp>
      <p:grpSp>
        <p:nvGrpSpPr>
          <p:cNvPr id="18" name="Group 18"/>
          <p:cNvGrpSpPr/>
          <p:nvPr/>
        </p:nvGrpSpPr>
        <p:grpSpPr>
          <a:xfrm>
            <a:off x="12722330" y="8133373"/>
            <a:ext cx="3003944" cy="1201269"/>
            <a:chOff x="0" y="0"/>
            <a:chExt cx="29191988" cy="11673794"/>
          </a:xfrm>
        </p:grpSpPr>
        <p:sp>
          <p:nvSpPr>
            <p:cNvPr id="19" name="Freeform 19"/>
            <p:cNvSpPr/>
            <p:nvPr/>
          </p:nvSpPr>
          <p:spPr>
            <a:xfrm>
              <a:off x="72390" y="72390"/>
              <a:ext cx="29047209" cy="11529015"/>
            </a:xfrm>
            <a:custGeom>
              <a:avLst/>
              <a:gdLst/>
              <a:ahLst/>
              <a:cxnLst/>
              <a:rect l="l" t="t" r="r" b="b"/>
              <a:pathLst>
                <a:path w="29047209" h="11529015">
                  <a:moveTo>
                    <a:pt x="0" y="0"/>
                  </a:moveTo>
                  <a:lnTo>
                    <a:pt x="29047209" y="0"/>
                  </a:lnTo>
                  <a:lnTo>
                    <a:pt x="29047209" y="11529015"/>
                  </a:lnTo>
                  <a:lnTo>
                    <a:pt x="0" y="11529015"/>
                  </a:lnTo>
                  <a:lnTo>
                    <a:pt x="0" y="0"/>
                  </a:lnTo>
                  <a:close/>
                </a:path>
              </a:pathLst>
            </a:custGeom>
            <a:solidFill>
              <a:srgbClr val="DBEAF6"/>
            </a:solidFill>
          </p:spPr>
          <p:txBody>
            <a:bodyPr/>
            <a:lstStyle/>
            <a:p>
              <a:endParaRPr lang="en-US" dirty="0"/>
            </a:p>
          </p:txBody>
        </p:sp>
        <p:sp>
          <p:nvSpPr>
            <p:cNvPr id="20" name="Freeform 20"/>
            <p:cNvSpPr/>
            <p:nvPr/>
          </p:nvSpPr>
          <p:spPr>
            <a:xfrm>
              <a:off x="0" y="0"/>
              <a:ext cx="29191989" cy="11673794"/>
            </a:xfrm>
            <a:custGeom>
              <a:avLst/>
              <a:gdLst/>
              <a:ahLst/>
              <a:cxnLst/>
              <a:rect l="l" t="t" r="r" b="b"/>
              <a:pathLst>
                <a:path w="29191989" h="11673794">
                  <a:moveTo>
                    <a:pt x="29047207" y="11529015"/>
                  </a:moveTo>
                  <a:lnTo>
                    <a:pt x="29191989" y="11529015"/>
                  </a:lnTo>
                  <a:lnTo>
                    <a:pt x="29191989" y="11673794"/>
                  </a:lnTo>
                  <a:lnTo>
                    <a:pt x="29047207" y="11673794"/>
                  </a:lnTo>
                  <a:lnTo>
                    <a:pt x="29047207" y="11529015"/>
                  </a:lnTo>
                  <a:close/>
                  <a:moveTo>
                    <a:pt x="0" y="144780"/>
                  </a:moveTo>
                  <a:lnTo>
                    <a:pt x="144780" y="144780"/>
                  </a:lnTo>
                  <a:lnTo>
                    <a:pt x="144780" y="11529015"/>
                  </a:lnTo>
                  <a:lnTo>
                    <a:pt x="0" y="11529015"/>
                  </a:lnTo>
                  <a:lnTo>
                    <a:pt x="0" y="144780"/>
                  </a:lnTo>
                  <a:close/>
                  <a:moveTo>
                    <a:pt x="0" y="11529015"/>
                  </a:moveTo>
                  <a:lnTo>
                    <a:pt x="144780" y="11529015"/>
                  </a:lnTo>
                  <a:lnTo>
                    <a:pt x="144780" y="11673794"/>
                  </a:lnTo>
                  <a:lnTo>
                    <a:pt x="0" y="11673794"/>
                  </a:lnTo>
                  <a:lnTo>
                    <a:pt x="0" y="11529015"/>
                  </a:lnTo>
                  <a:close/>
                  <a:moveTo>
                    <a:pt x="29047207" y="144780"/>
                  </a:moveTo>
                  <a:lnTo>
                    <a:pt x="29191989" y="144780"/>
                  </a:lnTo>
                  <a:lnTo>
                    <a:pt x="29191989" y="11529015"/>
                  </a:lnTo>
                  <a:lnTo>
                    <a:pt x="29047207" y="11529015"/>
                  </a:lnTo>
                  <a:lnTo>
                    <a:pt x="29047207" y="144780"/>
                  </a:lnTo>
                  <a:close/>
                  <a:moveTo>
                    <a:pt x="144780" y="11529015"/>
                  </a:moveTo>
                  <a:lnTo>
                    <a:pt x="29047207" y="11529015"/>
                  </a:lnTo>
                  <a:lnTo>
                    <a:pt x="29047207" y="11673794"/>
                  </a:lnTo>
                  <a:lnTo>
                    <a:pt x="144780" y="11673794"/>
                  </a:lnTo>
                  <a:lnTo>
                    <a:pt x="144780" y="11529015"/>
                  </a:lnTo>
                  <a:close/>
                  <a:moveTo>
                    <a:pt x="29047207" y="0"/>
                  </a:moveTo>
                  <a:lnTo>
                    <a:pt x="29191989" y="0"/>
                  </a:lnTo>
                  <a:lnTo>
                    <a:pt x="29191989" y="144780"/>
                  </a:lnTo>
                  <a:lnTo>
                    <a:pt x="29047207" y="144780"/>
                  </a:lnTo>
                  <a:lnTo>
                    <a:pt x="29047207" y="0"/>
                  </a:lnTo>
                  <a:close/>
                  <a:moveTo>
                    <a:pt x="0" y="0"/>
                  </a:moveTo>
                  <a:lnTo>
                    <a:pt x="144780" y="0"/>
                  </a:lnTo>
                  <a:lnTo>
                    <a:pt x="144780" y="144780"/>
                  </a:lnTo>
                  <a:lnTo>
                    <a:pt x="0" y="144780"/>
                  </a:lnTo>
                  <a:lnTo>
                    <a:pt x="0" y="0"/>
                  </a:lnTo>
                  <a:close/>
                  <a:moveTo>
                    <a:pt x="144780" y="0"/>
                  </a:moveTo>
                  <a:lnTo>
                    <a:pt x="29047207" y="0"/>
                  </a:lnTo>
                  <a:lnTo>
                    <a:pt x="29047207" y="144780"/>
                  </a:lnTo>
                  <a:lnTo>
                    <a:pt x="144780" y="144780"/>
                  </a:lnTo>
                  <a:lnTo>
                    <a:pt x="144780" y="0"/>
                  </a:lnTo>
                  <a:close/>
                </a:path>
              </a:pathLst>
            </a:custGeom>
            <a:solidFill>
              <a:srgbClr val="242424"/>
            </a:solidFill>
          </p:spPr>
        </p:sp>
      </p:grpSp>
      <p:grpSp>
        <p:nvGrpSpPr>
          <p:cNvPr id="21" name="Group 21"/>
          <p:cNvGrpSpPr/>
          <p:nvPr/>
        </p:nvGrpSpPr>
        <p:grpSpPr>
          <a:xfrm>
            <a:off x="7631346" y="8151639"/>
            <a:ext cx="2801903" cy="1275670"/>
            <a:chOff x="0" y="-38100"/>
            <a:chExt cx="3735870" cy="1700893"/>
          </a:xfrm>
        </p:grpSpPr>
        <p:sp>
          <p:nvSpPr>
            <p:cNvPr id="22" name="TextBox 22"/>
            <p:cNvSpPr txBox="1"/>
            <p:nvPr/>
          </p:nvSpPr>
          <p:spPr>
            <a:xfrm>
              <a:off x="0" y="-38100"/>
              <a:ext cx="3735870" cy="1700893"/>
            </a:xfrm>
            <a:prstGeom prst="rect">
              <a:avLst/>
            </a:prstGeom>
          </p:spPr>
          <p:txBody>
            <a:bodyPr lIns="0" tIns="0" rIns="0" bIns="0" rtlCol="0" anchor="t">
              <a:spAutoFit/>
            </a:bodyPr>
            <a:lstStyle/>
            <a:p>
              <a:pPr algn="ctr">
                <a:lnSpc>
                  <a:spcPts val="3380"/>
                </a:lnSpc>
              </a:pPr>
              <a:r>
                <a:rPr lang="en-US" sz="2600" dirty="0" err="1">
                  <a:solidFill>
                    <a:srgbClr val="000000"/>
                  </a:solidFill>
                  <a:latin typeface="Public Sans"/>
                  <a:ea typeface="Public Sans"/>
                  <a:cs typeface="Public Sans"/>
                  <a:sym typeface="Public Sans"/>
                </a:rPr>
                <a:t>Đinh</a:t>
              </a:r>
              <a:r>
                <a:rPr lang="en-US" sz="2600" dirty="0">
                  <a:solidFill>
                    <a:srgbClr val="000000"/>
                  </a:solidFill>
                  <a:latin typeface="Public Sans"/>
                  <a:ea typeface="Public Sans"/>
                  <a:cs typeface="Public Sans"/>
                  <a:sym typeface="Public Sans"/>
                </a:rPr>
                <a:t> Lê Quỳnh Phương </a:t>
              </a:r>
            </a:p>
            <a:p>
              <a:pPr algn="ctr">
                <a:lnSpc>
                  <a:spcPts val="3380"/>
                </a:lnSpc>
              </a:pPr>
              <a:r>
                <a:rPr lang="en-US" sz="2400" dirty="0">
                  <a:solidFill>
                    <a:srgbClr val="000000"/>
                  </a:solidFill>
                  <a:latin typeface="Public Sans"/>
                  <a:ea typeface="Public Sans"/>
                  <a:cs typeface="Public Sans"/>
                  <a:sym typeface="Public Sans"/>
                </a:rPr>
                <a:t>MSV: 2211090031</a:t>
              </a:r>
            </a:p>
          </p:txBody>
        </p:sp>
        <p:sp>
          <p:nvSpPr>
            <p:cNvPr id="23" name="TextBox 23"/>
            <p:cNvSpPr txBox="1"/>
            <p:nvPr/>
          </p:nvSpPr>
          <p:spPr>
            <a:xfrm>
              <a:off x="0" y="1086258"/>
              <a:ext cx="3735870" cy="449792"/>
            </a:xfrm>
            <a:prstGeom prst="rect">
              <a:avLst/>
            </a:prstGeom>
          </p:spPr>
          <p:txBody>
            <a:bodyPr lIns="0" tIns="0" rIns="0" bIns="0" rtlCol="0" anchor="t">
              <a:spAutoFit/>
            </a:bodyPr>
            <a:lstStyle/>
            <a:p>
              <a:pPr algn="ctr">
                <a:lnSpc>
                  <a:spcPts val="2762"/>
                </a:lnSpc>
              </a:pPr>
              <a:endParaRPr lang="en-US" sz="2124" dirty="0">
                <a:solidFill>
                  <a:srgbClr val="000000"/>
                </a:solidFill>
                <a:latin typeface="Public Sans"/>
                <a:ea typeface="Public Sans"/>
                <a:cs typeface="Public Sans"/>
                <a:sym typeface="Public Sans"/>
                <a:hlinkClick r:id="rId7" tooltip="https://docs.google.com/spreadsheets/d/1DUF2isFWsqVSYhbaACYtbgcLi_YjDqpE3GLQIVgkKQg/edit#gid=69851113"/>
              </a:endParaRPr>
            </a:p>
          </p:txBody>
        </p:sp>
      </p:grpSp>
      <p:grpSp>
        <p:nvGrpSpPr>
          <p:cNvPr id="24" name="Group 24"/>
          <p:cNvGrpSpPr/>
          <p:nvPr/>
        </p:nvGrpSpPr>
        <p:grpSpPr>
          <a:xfrm>
            <a:off x="2225858" y="8318229"/>
            <a:ext cx="2519514" cy="771446"/>
            <a:chOff x="0" y="-38100"/>
            <a:chExt cx="3359351" cy="1028594"/>
          </a:xfrm>
        </p:grpSpPr>
        <p:sp>
          <p:nvSpPr>
            <p:cNvPr id="25" name="TextBox 25"/>
            <p:cNvSpPr txBox="1"/>
            <p:nvPr/>
          </p:nvSpPr>
          <p:spPr>
            <a:xfrm>
              <a:off x="0" y="-38100"/>
              <a:ext cx="3359351" cy="565573"/>
            </a:xfrm>
            <a:prstGeom prst="rect">
              <a:avLst/>
            </a:prstGeom>
          </p:spPr>
          <p:txBody>
            <a:bodyPr lIns="0" tIns="0" rIns="0" bIns="0" rtlCol="0" anchor="t">
              <a:spAutoFit/>
            </a:bodyPr>
            <a:lstStyle/>
            <a:p>
              <a:pPr algn="ctr">
                <a:lnSpc>
                  <a:spcPts val="3380"/>
                </a:lnSpc>
              </a:pPr>
              <a:r>
                <a:rPr lang="en-US" sz="2600">
                  <a:solidFill>
                    <a:srgbClr val="000000"/>
                  </a:solidFill>
                  <a:latin typeface="Public Sans"/>
                  <a:ea typeface="Public Sans"/>
                  <a:cs typeface="Public Sans"/>
                  <a:sym typeface="Public Sans"/>
                </a:rPr>
                <a:t>Nguyễn Hải An</a:t>
              </a:r>
            </a:p>
          </p:txBody>
        </p:sp>
        <p:sp>
          <p:nvSpPr>
            <p:cNvPr id="26" name="TextBox 26"/>
            <p:cNvSpPr txBox="1"/>
            <p:nvPr/>
          </p:nvSpPr>
          <p:spPr>
            <a:xfrm>
              <a:off x="0" y="532163"/>
              <a:ext cx="3359351" cy="458331"/>
            </a:xfrm>
            <a:prstGeom prst="rect">
              <a:avLst/>
            </a:prstGeom>
          </p:spPr>
          <p:txBody>
            <a:bodyPr lIns="0" tIns="0" rIns="0" bIns="0" rtlCol="0" anchor="t">
              <a:spAutoFit/>
            </a:bodyPr>
            <a:lstStyle/>
            <a:p>
              <a:pPr algn="ctr">
                <a:lnSpc>
                  <a:spcPts val="2859"/>
                </a:lnSpc>
              </a:pPr>
              <a:r>
                <a:rPr lang="en-US" sz="2199" dirty="0">
                  <a:solidFill>
                    <a:srgbClr val="000000"/>
                  </a:solidFill>
                  <a:latin typeface="Public Sans"/>
                  <a:ea typeface="Public Sans"/>
                  <a:cs typeface="Public Sans"/>
                  <a:sym typeface="Public Sans"/>
                </a:rPr>
                <a:t>MSV: 2211090001</a:t>
              </a:r>
            </a:p>
          </p:txBody>
        </p:sp>
      </p:grpSp>
      <p:sp>
        <p:nvSpPr>
          <p:cNvPr id="27" name="TextBox 27"/>
          <p:cNvSpPr txBox="1"/>
          <p:nvPr/>
        </p:nvSpPr>
        <p:spPr>
          <a:xfrm>
            <a:off x="1078220" y="1606851"/>
            <a:ext cx="8224759" cy="1009566"/>
          </a:xfrm>
          <a:prstGeom prst="rect">
            <a:avLst/>
          </a:prstGeom>
        </p:spPr>
        <p:txBody>
          <a:bodyPr lIns="0" tIns="0" rIns="0" bIns="0" rtlCol="0" anchor="t">
            <a:spAutoFit/>
          </a:bodyPr>
          <a:lstStyle/>
          <a:p>
            <a:pPr algn="l">
              <a:lnSpc>
                <a:spcPts val="7800"/>
              </a:lnSpc>
            </a:pPr>
            <a:r>
              <a:rPr lang="en-US" sz="6500" b="1">
                <a:solidFill>
                  <a:srgbClr val="000000"/>
                </a:solidFill>
                <a:latin typeface="Public Sans Bold"/>
                <a:ea typeface="Public Sans Bold"/>
                <a:cs typeface="Public Sans Bold"/>
                <a:sym typeface="Public Sans Bold"/>
              </a:rPr>
              <a:t>THÀNH VIÊN NHÓM</a:t>
            </a:r>
          </a:p>
        </p:txBody>
      </p:sp>
      <p:grpSp>
        <p:nvGrpSpPr>
          <p:cNvPr id="28" name="Group 28"/>
          <p:cNvGrpSpPr/>
          <p:nvPr/>
        </p:nvGrpSpPr>
        <p:grpSpPr>
          <a:xfrm>
            <a:off x="12837422" y="8279494"/>
            <a:ext cx="2557107" cy="771446"/>
            <a:chOff x="0" y="-38100"/>
            <a:chExt cx="3409475" cy="1028595"/>
          </a:xfrm>
        </p:grpSpPr>
        <p:sp>
          <p:nvSpPr>
            <p:cNvPr id="29" name="TextBox 29"/>
            <p:cNvSpPr txBox="1"/>
            <p:nvPr/>
          </p:nvSpPr>
          <p:spPr>
            <a:xfrm>
              <a:off x="0" y="-38100"/>
              <a:ext cx="3409475" cy="565573"/>
            </a:xfrm>
            <a:prstGeom prst="rect">
              <a:avLst/>
            </a:prstGeom>
          </p:spPr>
          <p:txBody>
            <a:bodyPr lIns="0" tIns="0" rIns="0" bIns="0" rtlCol="0" anchor="t">
              <a:spAutoFit/>
            </a:bodyPr>
            <a:lstStyle/>
            <a:p>
              <a:pPr algn="ctr">
                <a:lnSpc>
                  <a:spcPts val="3380"/>
                </a:lnSpc>
              </a:pPr>
              <a:r>
                <a:rPr lang="en-US" sz="2600">
                  <a:solidFill>
                    <a:srgbClr val="000000"/>
                  </a:solidFill>
                  <a:latin typeface="Public Sans"/>
                  <a:ea typeface="Public Sans"/>
                  <a:cs typeface="Public Sans"/>
                  <a:sym typeface="Public Sans"/>
                </a:rPr>
                <a:t>Đinh Diệu Linh </a:t>
              </a:r>
            </a:p>
          </p:txBody>
        </p:sp>
        <p:sp>
          <p:nvSpPr>
            <p:cNvPr id="30" name="TextBox 30"/>
            <p:cNvSpPr txBox="1"/>
            <p:nvPr/>
          </p:nvSpPr>
          <p:spPr>
            <a:xfrm>
              <a:off x="0" y="532164"/>
              <a:ext cx="3409475" cy="458331"/>
            </a:xfrm>
            <a:prstGeom prst="rect">
              <a:avLst/>
            </a:prstGeom>
          </p:spPr>
          <p:txBody>
            <a:bodyPr lIns="0" tIns="0" rIns="0" bIns="0" rtlCol="0" anchor="t">
              <a:spAutoFit/>
            </a:bodyPr>
            <a:lstStyle/>
            <a:p>
              <a:pPr algn="ctr">
                <a:lnSpc>
                  <a:spcPts val="2859"/>
                </a:lnSpc>
              </a:pPr>
              <a:r>
                <a:rPr lang="en-US" sz="2199" dirty="0">
                  <a:solidFill>
                    <a:srgbClr val="000000"/>
                  </a:solidFill>
                  <a:latin typeface="Public Sans"/>
                  <a:ea typeface="Public Sans"/>
                  <a:cs typeface="Public Sans"/>
                  <a:sym typeface="Public Sans"/>
                </a:rPr>
                <a:t>MSV: 2211090022</a:t>
              </a:r>
            </a:p>
          </p:txBody>
        </p:sp>
      </p:grpSp>
      <p:sp>
        <p:nvSpPr>
          <p:cNvPr id="31" name="TextBox 31"/>
          <p:cNvSpPr txBox="1"/>
          <p:nvPr/>
        </p:nvSpPr>
        <p:spPr>
          <a:xfrm rot="5400000">
            <a:off x="14409516" y="3164359"/>
            <a:ext cx="6179529" cy="862330"/>
          </a:xfrm>
          <a:prstGeom prst="rect">
            <a:avLst/>
          </a:prstGeom>
        </p:spPr>
        <p:txBody>
          <a:bodyPr lIns="0" tIns="0" rIns="0" bIns="0" rtlCol="0" anchor="t">
            <a:spAutoFit/>
          </a:bodyPr>
          <a:lstStyle/>
          <a:p>
            <a:pPr algn="l">
              <a:lnSpc>
                <a:spcPts val="3380"/>
              </a:lnSpc>
            </a:pPr>
            <a:r>
              <a:rPr lang="en-US" sz="2600" b="1">
                <a:solidFill>
                  <a:srgbClr val="000000"/>
                </a:solidFill>
                <a:latin typeface="Public Sans Bold"/>
                <a:ea typeface="Public Sans Bold"/>
                <a:cs typeface="Public Sans Bold"/>
                <a:sym typeface="Public Sans Bold"/>
              </a:rPr>
              <a:t>Nhóm 6 </a:t>
            </a:r>
          </a:p>
          <a:p>
            <a:pPr algn="l">
              <a:lnSpc>
                <a:spcPts val="3380"/>
              </a:lnSpc>
            </a:pPr>
            <a:endParaRPr lang="en-US" sz="2600" b="1">
              <a:solidFill>
                <a:srgbClr val="000000"/>
              </a:solidFill>
              <a:latin typeface="Public Sans Bold"/>
              <a:ea typeface="Public Sans Bold"/>
              <a:cs typeface="Public Sans Bold"/>
              <a:sym typeface="Public Sans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grpSp>
        <p:nvGrpSpPr>
          <p:cNvPr id="2" name="Group 2"/>
          <p:cNvGrpSpPr/>
          <p:nvPr/>
        </p:nvGrpSpPr>
        <p:grpSpPr>
          <a:xfrm>
            <a:off x="9531204" y="904352"/>
            <a:ext cx="8494154" cy="9499061"/>
            <a:chOff x="0" y="0"/>
            <a:chExt cx="11325539" cy="12665415"/>
          </a:xfrm>
        </p:grpSpPr>
        <p:pic>
          <p:nvPicPr>
            <p:cNvPr id="3" name="Picture 3"/>
            <p:cNvPicPr>
              <a:picLocks noChangeAspect="1"/>
            </p:cNvPicPr>
            <p:nvPr/>
          </p:nvPicPr>
          <p:blipFill>
            <a:blip r:embed="rId2"/>
            <a:srcRect l="5289" r="5289"/>
            <a:stretch>
              <a:fillRect/>
            </a:stretch>
          </p:blipFill>
          <p:spPr>
            <a:xfrm>
              <a:off x="0" y="0"/>
              <a:ext cx="11325539" cy="12665415"/>
            </a:xfrm>
            <a:prstGeom prst="rect">
              <a:avLst/>
            </a:prstGeom>
          </p:spPr>
        </p:pic>
      </p:grpSp>
      <p:grpSp>
        <p:nvGrpSpPr>
          <p:cNvPr id="4" name="Group 4"/>
          <p:cNvGrpSpPr/>
          <p:nvPr/>
        </p:nvGrpSpPr>
        <p:grpSpPr>
          <a:xfrm>
            <a:off x="18025358" y="-358142"/>
            <a:ext cx="1321726" cy="11003283"/>
            <a:chOff x="0" y="0"/>
            <a:chExt cx="12844382" cy="106928664"/>
          </a:xfrm>
        </p:grpSpPr>
        <p:sp>
          <p:nvSpPr>
            <p:cNvPr id="5" name="Freeform 5"/>
            <p:cNvSpPr/>
            <p:nvPr/>
          </p:nvSpPr>
          <p:spPr>
            <a:xfrm>
              <a:off x="72390" y="72390"/>
              <a:ext cx="12699603" cy="106783885"/>
            </a:xfrm>
            <a:custGeom>
              <a:avLst/>
              <a:gdLst/>
              <a:ahLst/>
              <a:cxnLst/>
              <a:rect l="l" t="t" r="r" b="b"/>
              <a:pathLst>
                <a:path w="12699603" h="106783885">
                  <a:moveTo>
                    <a:pt x="0" y="0"/>
                  </a:moveTo>
                  <a:lnTo>
                    <a:pt x="12699603" y="0"/>
                  </a:lnTo>
                  <a:lnTo>
                    <a:pt x="12699603" y="106783885"/>
                  </a:lnTo>
                  <a:lnTo>
                    <a:pt x="0" y="106783885"/>
                  </a:lnTo>
                  <a:lnTo>
                    <a:pt x="0" y="0"/>
                  </a:lnTo>
                  <a:close/>
                </a:path>
              </a:pathLst>
            </a:custGeom>
            <a:solidFill>
              <a:srgbClr val="FFFFFF"/>
            </a:solidFill>
          </p:spPr>
        </p:sp>
        <p:sp>
          <p:nvSpPr>
            <p:cNvPr id="6" name="Freeform 6"/>
            <p:cNvSpPr/>
            <p:nvPr/>
          </p:nvSpPr>
          <p:spPr>
            <a:xfrm>
              <a:off x="0" y="0"/>
              <a:ext cx="12844383" cy="106928667"/>
            </a:xfrm>
            <a:custGeom>
              <a:avLst/>
              <a:gdLst/>
              <a:ahLst/>
              <a:cxnLst/>
              <a:rect l="l" t="t" r="r" b="b"/>
              <a:pathLst>
                <a:path w="12844383" h="106928667">
                  <a:moveTo>
                    <a:pt x="12699602" y="106783882"/>
                  </a:moveTo>
                  <a:lnTo>
                    <a:pt x="12844383" y="106783882"/>
                  </a:lnTo>
                  <a:lnTo>
                    <a:pt x="12844383" y="106928667"/>
                  </a:lnTo>
                  <a:lnTo>
                    <a:pt x="12699602" y="106928667"/>
                  </a:lnTo>
                  <a:lnTo>
                    <a:pt x="12699602" y="106783882"/>
                  </a:lnTo>
                  <a:close/>
                  <a:moveTo>
                    <a:pt x="0" y="144780"/>
                  </a:moveTo>
                  <a:lnTo>
                    <a:pt x="144780" y="144780"/>
                  </a:lnTo>
                  <a:lnTo>
                    <a:pt x="144780" y="106783882"/>
                  </a:lnTo>
                  <a:lnTo>
                    <a:pt x="0" y="106783882"/>
                  </a:lnTo>
                  <a:lnTo>
                    <a:pt x="0" y="144780"/>
                  </a:lnTo>
                  <a:close/>
                  <a:moveTo>
                    <a:pt x="0" y="106783882"/>
                  </a:moveTo>
                  <a:lnTo>
                    <a:pt x="144780" y="106783882"/>
                  </a:lnTo>
                  <a:lnTo>
                    <a:pt x="144780" y="106928667"/>
                  </a:lnTo>
                  <a:lnTo>
                    <a:pt x="0" y="106928667"/>
                  </a:lnTo>
                  <a:lnTo>
                    <a:pt x="0" y="106783882"/>
                  </a:lnTo>
                  <a:close/>
                  <a:moveTo>
                    <a:pt x="12699602" y="144780"/>
                  </a:moveTo>
                  <a:lnTo>
                    <a:pt x="12844383" y="144780"/>
                  </a:lnTo>
                  <a:lnTo>
                    <a:pt x="12844383" y="106783882"/>
                  </a:lnTo>
                  <a:lnTo>
                    <a:pt x="12699602" y="106783882"/>
                  </a:lnTo>
                  <a:lnTo>
                    <a:pt x="12699602" y="144780"/>
                  </a:lnTo>
                  <a:close/>
                  <a:moveTo>
                    <a:pt x="144780" y="106783882"/>
                  </a:moveTo>
                  <a:lnTo>
                    <a:pt x="12699602" y="106783882"/>
                  </a:lnTo>
                  <a:lnTo>
                    <a:pt x="12699602" y="106928667"/>
                  </a:lnTo>
                  <a:lnTo>
                    <a:pt x="144780" y="106928667"/>
                  </a:lnTo>
                  <a:lnTo>
                    <a:pt x="144780" y="106783882"/>
                  </a:lnTo>
                  <a:close/>
                  <a:moveTo>
                    <a:pt x="12699602" y="0"/>
                  </a:moveTo>
                  <a:lnTo>
                    <a:pt x="12844383" y="0"/>
                  </a:lnTo>
                  <a:lnTo>
                    <a:pt x="12844383" y="144780"/>
                  </a:lnTo>
                  <a:lnTo>
                    <a:pt x="12699602" y="144780"/>
                  </a:lnTo>
                  <a:lnTo>
                    <a:pt x="12699602" y="0"/>
                  </a:lnTo>
                  <a:close/>
                  <a:moveTo>
                    <a:pt x="0" y="0"/>
                  </a:moveTo>
                  <a:lnTo>
                    <a:pt x="144780" y="0"/>
                  </a:lnTo>
                  <a:lnTo>
                    <a:pt x="144780" y="144780"/>
                  </a:lnTo>
                  <a:lnTo>
                    <a:pt x="0" y="144780"/>
                  </a:lnTo>
                  <a:lnTo>
                    <a:pt x="0" y="0"/>
                  </a:lnTo>
                  <a:close/>
                  <a:moveTo>
                    <a:pt x="144780" y="0"/>
                  </a:moveTo>
                  <a:lnTo>
                    <a:pt x="12699602" y="0"/>
                  </a:lnTo>
                  <a:lnTo>
                    <a:pt x="12699602" y="144780"/>
                  </a:lnTo>
                  <a:lnTo>
                    <a:pt x="144780" y="144780"/>
                  </a:lnTo>
                  <a:lnTo>
                    <a:pt x="144780" y="0"/>
                  </a:lnTo>
                  <a:close/>
                </a:path>
              </a:pathLst>
            </a:custGeom>
            <a:solidFill>
              <a:srgbClr val="242424"/>
            </a:solidFill>
          </p:spPr>
        </p:sp>
      </p:grpSp>
      <p:sp>
        <p:nvSpPr>
          <p:cNvPr id="7" name="TextBox 7"/>
          <p:cNvSpPr txBox="1"/>
          <p:nvPr/>
        </p:nvSpPr>
        <p:spPr>
          <a:xfrm>
            <a:off x="1679186" y="609468"/>
            <a:ext cx="6249655" cy="2457325"/>
          </a:xfrm>
          <a:prstGeom prst="rect">
            <a:avLst/>
          </a:prstGeom>
        </p:spPr>
        <p:txBody>
          <a:bodyPr lIns="0" tIns="0" rIns="0" bIns="0" rtlCol="0" anchor="t">
            <a:spAutoFit/>
          </a:bodyPr>
          <a:lstStyle/>
          <a:p>
            <a:pPr algn="l">
              <a:lnSpc>
                <a:spcPts val="9600"/>
              </a:lnSpc>
            </a:pPr>
            <a:r>
              <a:rPr lang="en-US" sz="8000" b="1">
                <a:solidFill>
                  <a:srgbClr val="000000"/>
                </a:solidFill>
                <a:latin typeface="Public Sans Bold"/>
                <a:ea typeface="Public Sans Bold"/>
                <a:cs typeface="Public Sans Bold"/>
                <a:sym typeface="Public Sans Bold"/>
              </a:rPr>
              <a:t>GIỚI THIỆU</a:t>
            </a:r>
          </a:p>
          <a:p>
            <a:pPr algn="l">
              <a:lnSpc>
                <a:spcPts val="9600"/>
              </a:lnSpc>
            </a:pPr>
            <a:endParaRPr lang="en-US" sz="8000" b="1">
              <a:solidFill>
                <a:srgbClr val="000000"/>
              </a:solidFill>
              <a:latin typeface="Public Sans Bold"/>
              <a:ea typeface="Public Sans Bold"/>
              <a:cs typeface="Public Sans Bold"/>
              <a:sym typeface="Public Sans Bold"/>
            </a:endParaRPr>
          </a:p>
        </p:txBody>
      </p:sp>
      <p:sp>
        <p:nvSpPr>
          <p:cNvPr id="8" name="TextBox 8"/>
          <p:cNvSpPr txBox="1"/>
          <p:nvPr/>
        </p:nvSpPr>
        <p:spPr>
          <a:xfrm>
            <a:off x="629367" y="2051648"/>
            <a:ext cx="8349292" cy="8164864"/>
          </a:xfrm>
          <a:prstGeom prst="rect">
            <a:avLst/>
          </a:prstGeom>
        </p:spPr>
        <p:txBody>
          <a:bodyPr lIns="0" tIns="0" rIns="0" bIns="0" rtlCol="0" anchor="t">
            <a:spAutoFit/>
          </a:bodyPr>
          <a:lstStyle/>
          <a:p>
            <a:pPr algn="l">
              <a:lnSpc>
                <a:spcPts val="3216"/>
              </a:lnSpc>
            </a:pPr>
            <a:endParaRPr dirty="0"/>
          </a:p>
          <a:p>
            <a:pPr marL="0" marR="0">
              <a:lnSpc>
                <a:spcPct val="150000"/>
              </a:lnSpc>
              <a:spcAft>
                <a:spcPts val="800"/>
              </a:spcAft>
            </a:pP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Data Extraction: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Đây</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bước</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đầu</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tiên</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quy</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ETL (Extract, Transform, Load),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nhiệm</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vụ</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trích</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dữ</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hệ</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thống</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nguồn</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đưa</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vào</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kho</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dữ</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50000"/>
              </a:lnSpc>
              <a:spcAft>
                <a:spcPts val="800"/>
              </a:spcAft>
            </a:pP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Mục</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Tiêu</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Trích</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Dữ</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indent="-457200">
              <a:lnSpc>
                <a:spcPct val="150000"/>
              </a:lnSpc>
              <a:spcAft>
                <a:spcPts val="800"/>
              </a:spcAft>
              <a:buFont typeface="+mj-lt"/>
              <a:buAutoNum type="arabicPeriod"/>
            </a:pP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Thu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Thập</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Dữ</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RDBMS, files, API, web logs</a:t>
            </a:r>
          </a:p>
          <a:p>
            <a:pPr marL="457200" marR="0" indent="-457200">
              <a:lnSpc>
                <a:spcPct val="150000"/>
              </a:lnSpc>
              <a:spcAft>
                <a:spcPts val="800"/>
              </a:spcAft>
              <a:buFont typeface="+mj-lt"/>
              <a:buAutoNum type="arabicPeriod"/>
            </a:pP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Hiệu</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Suất</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&amp;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Tốc</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Độ</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Trích</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hiệu</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quả</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giảm</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ảnh</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hưởng</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hệ</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thống</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nguồn</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Aft>
                <a:spcPts val="800"/>
              </a:spcAft>
              <a:buFont typeface="+mj-lt"/>
              <a:buAutoNum type="arabicPeriod"/>
            </a:pP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Toàn</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Vẹn</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Dữ</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Giảm</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thiểu</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lỗi</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rò</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rỉ</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dữ</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liệu</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Aft>
                <a:spcPts val="800"/>
              </a:spcAft>
            </a:pP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Vai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trò</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ý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nghĩa</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Thu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thập</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chuẩn</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hóa</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làm</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sạch</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dữ</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đảm</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bảo</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tương</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thích</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phân</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tích</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quan</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trọng</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tài</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chính</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chăm</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sóc</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sức</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khỏe</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thương</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mại</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điện</a:t>
            </a: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kern="100" dirty="0" err="1">
                <a:effectLst/>
                <a:latin typeface="Calibri" panose="020F0502020204030204" pitchFamily="34" charset="0"/>
                <a:ea typeface="Calibri" panose="020F0502020204030204" pitchFamily="34" charset="0"/>
                <a:cs typeface="Times New Roman" panose="02020603050405020304" pitchFamily="18" charset="0"/>
              </a:rPr>
              <a:t>tử</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3216"/>
              </a:lnSpc>
            </a:pPr>
            <a:endParaRPr lang="en-US" sz="2474" dirty="0">
              <a:solidFill>
                <a:srgbClr val="000000"/>
              </a:solidFill>
              <a:latin typeface="Public Sans"/>
              <a:ea typeface="Public Sans"/>
              <a:cs typeface="Public Sans"/>
              <a:sym typeface="Public Sans"/>
              <a:hlinkClick r:id="rId3" tooltip="https://docs.google.com/spreadsheets/d/1DUF2isFWsqVSYhbaACYtbgcLi_YjDqpE3GLQIVgkKQg/edit#gid=69851113"/>
            </a:endParaRPr>
          </a:p>
          <a:p>
            <a:pPr algn="l">
              <a:lnSpc>
                <a:spcPts val="3216"/>
              </a:lnSpc>
            </a:pPr>
            <a:endParaRPr lang="en-US" sz="2474" dirty="0">
              <a:solidFill>
                <a:srgbClr val="000000"/>
              </a:solidFill>
              <a:latin typeface="Public Sans"/>
              <a:ea typeface="Public Sans"/>
              <a:cs typeface="Public Sans"/>
              <a:sym typeface="Public Sans"/>
              <a:hlinkClick r:id="rId3" tooltip="https://docs.google.com/spreadsheets/d/1DUF2isFWsqVSYhbaACYtbgcLi_YjDqpE3GLQIVgkKQg/edit#gid=6985111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sp>
        <p:nvSpPr>
          <p:cNvPr id="2" name="TextBox 2"/>
          <p:cNvSpPr txBox="1"/>
          <p:nvPr/>
        </p:nvSpPr>
        <p:spPr>
          <a:xfrm>
            <a:off x="752981" y="328929"/>
            <a:ext cx="18053204" cy="1704808"/>
          </a:xfrm>
          <a:prstGeom prst="rect">
            <a:avLst/>
          </a:prstGeom>
        </p:spPr>
        <p:txBody>
          <a:bodyPr lIns="0" tIns="0" rIns="0" bIns="0" rtlCol="0" anchor="t">
            <a:spAutoFit/>
          </a:bodyPr>
          <a:lstStyle/>
          <a:p>
            <a:pPr algn="l">
              <a:lnSpc>
                <a:spcPts val="6720"/>
              </a:lnSpc>
            </a:pPr>
            <a:r>
              <a:rPr lang="en-US" sz="5600" b="1">
                <a:solidFill>
                  <a:srgbClr val="000000"/>
                </a:solidFill>
                <a:latin typeface="Public Sans Bold"/>
                <a:ea typeface="Public Sans Bold"/>
                <a:cs typeface="Public Sans Bold"/>
                <a:sym typeface="Public Sans Bold"/>
              </a:rPr>
              <a:t> NGUYÊN TẮC CƠ BẢN CỦA DATA EXTRACTION</a:t>
            </a:r>
            <a:r>
              <a:rPr lang="en-US" sz="5600">
                <a:solidFill>
                  <a:srgbClr val="000000"/>
                </a:solidFill>
                <a:latin typeface="Public Sans"/>
                <a:ea typeface="Public Sans"/>
                <a:cs typeface="Public Sans"/>
                <a:sym typeface="Public Sans"/>
              </a:rPr>
              <a:t> </a:t>
            </a:r>
          </a:p>
          <a:p>
            <a:pPr algn="l">
              <a:lnSpc>
                <a:spcPts val="6720"/>
              </a:lnSpc>
            </a:pPr>
            <a:endParaRPr lang="en-US" sz="5600">
              <a:solidFill>
                <a:srgbClr val="000000"/>
              </a:solidFill>
              <a:latin typeface="Public Sans"/>
              <a:ea typeface="Public Sans"/>
              <a:cs typeface="Public Sans"/>
              <a:sym typeface="Public Sans"/>
            </a:endParaRPr>
          </a:p>
        </p:txBody>
      </p:sp>
      <p:sp>
        <p:nvSpPr>
          <p:cNvPr id="3" name="TextBox 3"/>
          <p:cNvSpPr txBox="1"/>
          <p:nvPr/>
        </p:nvSpPr>
        <p:spPr>
          <a:xfrm>
            <a:off x="1647506" y="2233762"/>
            <a:ext cx="3889085" cy="1569085"/>
          </a:xfrm>
          <a:prstGeom prst="rect">
            <a:avLst/>
          </a:prstGeom>
        </p:spPr>
        <p:txBody>
          <a:bodyPr lIns="0" tIns="0" rIns="0" bIns="0" rtlCol="0" anchor="t">
            <a:spAutoFit/>
          </a:bodyPr>
          <a:lstStyle/>
          <a:p>
            <a:pPr algn="l">
              <a:lnSpc>
                <a:spcPts val="4160"/>
              </a:lnSpc>
              <a:spcBef>
                <a:spcPct val="0"/>
              </a:spcBef>
            </a:pPr>
            <a:r>
              <a:rPr lang="en-US" sz="3200" b="1">
                <a:solidFill>
                  <a:srgbClr val="000000"/>
                </a:solidFill>
                <a:latin typeface="Public Sans Bold"/>
                <a:ea typeface="Public Sans Bold"/>
                <a:cs typeface="Public Sans Bold"/>
                <a:sym typeface="Public Sans Bold"/>
              </a:rPr>
              <a:t>Tối ưu hóa tốc độ và kích thước dữ liệu truy suất </a:t>
            </a:r>
          </a:p>
        </p:txBody>
      </p:sp>
      <p:sp>
        <p:nvSpPr>
          <p:cNvPr id="4" name="TextBox 4"/>
          <p:cNvSpPr txBox="1"/>
          <p:nvPr/>
        </p:nvSpPr>
        <p:spPr>
          <a:xfrm>
            <a:off x="1576886" y="8393667"/>
            <a:ext cx="4359887" cy="1045210"/>
          </a:xfrm>
          <a:prstGeom prst="rect">
            <a:avLst/>
          </a:prstGeom>
        </p:spPr>
        <p:txBody>
          <a:bodyPr lIns="0" tIns="0" rIns="0" bIns="0" rtlCol="0" anchor="t">
            <a:spAutoFit/>
          </a:bodyPr>
          <a:lstStyle/>
          <a:p>
            <a:pPr algn="l">
              <a:lnSpc>
                <a:spcPts val="4160"/>
              </a:lnSpc>
              <a:spcBef>
                <a:spcPct val="0"/>
              </a:spcBef>
            </a:pPr>
            <a:r>
              <a:rPr lang="en-US" sz="3200" b="1">
                <a:solidFill>
                  <a:srgbClr val="000000"/>
                </a:solidFill>
                <a:latin typeface="Public Sans Bold"/>
                <a:ea typeface="Public Sans Bold"/>
                <a:cs typeface="Public Sans Bold"/>
                <a:sym typeface="Public Sans Bold"/>
              </a:rPr>
              <a:t>Hạn chế ảnh hưởng đến hệ thống (OLTP) </a:t>
            </a:r>
          </a:p>
        </p:txBody>
      </p:sp>
      <p:sp>
        <p:nvSpPr>
          <p:cNvPr id="5" name="TextBox 5"/>
          <p:cNvSpPr txBox="1"/>
          <p:nvPr/>
        </p:nvSpPr>
        <p:spPr>
          <a:xfrm>
            <a:off x="1647506" y="5463525"/>
            <a:ext cx="4289267" cy="1569085"/>
          </a:xfrm>
          <a:prstGeom prst="rect">
            <a:avLst/>
          </a:prstGeom>
        </p:spPr>
        <p:txBody>
          <a:bodyPr lIns="0" tIns="0" rIns="0" bIns="0" rtlCol="0" anchor="t">
            <a:spAutoFit/>
          </a:bodyPr>
          <a:lstStyle/>
          <a:p>
            <a:pPr algn="l">
              <a:lnSpc>
                <a:spcPts val="4160"/>
              </a:lnSpc>
              <a:spcBef>
                <a:spcPct val="0"/>
              </a:spcBef>
            </a:pPr>
            <a:r>
              <a:rPr lang="en-US" sz="3200" b="1">
                <a:solidFill>
                  <a:srgbClr val="000000"/>
                </a:solidFill>
                <a:latin typeface="Public Sans Bold"/>
                <a:ea typeface="Public Sans Bold"/>
                <a:cs typeface="Public Sans Bold"/>
                <a:sym typeface="Public Sans Bold"/>
              </a:rPr>
              <a:t>Đảm bảo chất lượng và tính toàn vẹn của dữ liệu </a:t>
            </a:r>
          </a:p>
        </p:txBody>
      </p:sp>
      <p:sp>
        <p:nvSpPr>
          <p:cNvPr id="6" name="TextBox 6"/>
          <p:cNvSpPr txBox="1"/>
          <p:nvPr/>
        </p:nvSpPr>
        <p:spPr>
          <a:xfrm>
            <a:off x="8108737" y="1140719"/>
            <a:ext cx="7002874" cy="3339512"/>
          </a:xfrm>
          <a:prstGeom prst="rect">
            <a:avLst/>
          </a:prstGeom>
        </p:spPr>
        <p:txBody>
          <a:bodyPr lIns="0" tIns="0" rIns="0" bIns="0" rtlCol="0" anchor="t">
            <a:spAutoFit/>
          </a:bodyPr>
          <a:lstStyle/>
          <a:p>
            <a:pPr marL="543849" lvl="1" indent="-271925" algn="l">
              <a:lnSpc>
                <a:spcPts val="3274"/>
              </a:lnSpc>
              <a:buFont typeface="Arial"/>
              <a:buChar char="•"/>
            </a:pPr>
            <a:r>
              <a:rPr lang="en-US" sz="2518">
                <a:solidFill>
                  <a:srgbClr val="000000"/>
                </a:solidFill>
                <a:latin typeface="Public Sans"/>
                <a:ea typeface="Public Sans"/>
                <a:cs typeface="Public Sans"/>
                <a:sym typeface="Public Sans"/>
              </a:rPr>
              <a:t> Sử dụng các dấu thời gian “created” và “last_updated” =&gt;  giảm tải và thời gian xử lý.</a:t>
            </a:r>
          </a:p>
          <a:p>
            <a:pPr marL="12746" lvl="1" indent="-6373" algn="l">
              <a:lnSpc>
                <a:spcPts val="76"/>
              </a:lnSpc>
              <a:buFont typeface="Arial"/>
              <a:buChar char="•"/>
            </a:pPr>
            <a:endParaRPr lang="en-US" sz="2518">
              <a:solidFill>
                <a:srgbClr val="000000"/>
              </a:solidFill>
              <a:latin typeface="Public Sans"/>
              <a:ea typeface="Public Sans"/>
              <a:cs typeface="Public Sans"/>
              <a:sym typeface="Public Sans"/>
            </a:endParaRPr>
          </a:p>
          <a:p>
            <a:pPr marL="543849" lvl="1" indent="-271925" algn="l">
              <a:lnSpc>
                <a:spcPts val="3274"/>
              </a:lnSpc>
              <a:buFont typeface="Arial"/>
              <a:buChar char="•"/>
            </a:pPr>
            <a:r>
              <a:rPr lang="en-US" sz="2518">
                <a:solidFill>
                  <a:srgbClr val="000000"/>
                </a:solidFill>
                <a:latin typeface="Public Sans"/>
                <a:ea typeface="Public Sans"/>
                <a:cs typeface="Public Sans"/>
                <a:sym typeface="Public Sans"/>
              </a:rPr>
              <a:t>Lập lịch truy xuất hợp lý: Chia nhỏ các khoảng thời gian trong ngày =&gt; trích xuất dữ liệu liên tục mà không ảnh hưởng lớn đến hiệu suất hệ thống chính.</a:t>
            </a:r>
          </a:p>
          <a:p>
            <a:pPr algn="l">
              <a:lnSpc>
                <a:spcPts val="3274"/>
              </a:lnSpc>
              <a:spcBef>
                <a:spcPct val="0"/>
              </a:spcBef>
            </a:pPr>
            <a:endParaRPr lang="en-US" sz="2518">
              <a:solidFill>
                <a:srgbClr val="000000"/>
              </a:solidFill>
              <a:latin typeface="Public Sans"/>
              <a:ea typeface="Public Sans"/>
              <a:cs typeface="Public Sans"/>
              <a:sym typeface="Public Sans"/>
            </a:endParaRPr>
          </a:p>
        </p:txBody>
      </p:sp>
      <p:sp>
        <p:nvSpPr>
          <p:cNvPr id="7" name="TextBox 7"/>
          <p:cNvSpPr txBox="1"/>
          <p:nvPr/>
        </p:nvSpPr>
        <p:spPr>
          <a:xfrm>
            <a:off x="8108737" y="4442130"/>
            <a:ext cx="6915065" cy="3135624"/>
          </a:xfrm>
          <a:prstGeom prst="rect">
            <a:avLst/>
          </a:prstGeom>
        </p:spPr>
        <p:txBody>
          <a:bodyPr lIns="0" tIns="0" rIns="0" bIns="0" rtlCol="0" anchor="t">
            <a:spAutoFit/>
          </a:bodyPr>
          <a:lstStyle/>
          <a:p>
            <a:pPr marL="590108" lvl="1" indent="-295054" algn="l">
              <a:lnSpc>
                <a:spcPts val="3553"/>
              </a:lnSpc>
              <a:buFont typeface="Arial"/>
              <a:buChar char="•"/>
            </a:pPr>
            <a:r>
              <a:rPr lang="en-US" sz="2733">
                <a:solidFill>
                  <a:srgbClr val="000000"/>
                </a:solidFill>
                <a:latin typeface="Public Sans"/>
                <a:ea typeface="Public Sans"/>
                <a:cs typeface="Public Sans"/>
                <a:sym typeface="Public Sans"/>
              </a:rPr>
              <a:t>Sử dụng các server phụ: read-only replica, Đọc dữ liệu từ log files hoặc server phụ</a:t>
            </a:r>
          </a:p>
          <a:p>
            <a:pPr marL="590108" lvl="1" indent="-295054" algn="l">
              <a:lnSpc>
                <a:spcPts val="3553"/>
              </a:lnSpc>
              <a:buFont typeface="Arial"/>
              <a:buChar char="•"/>
            </a:pPr>
            <a:r>
              <a:rPr lang="en-US" sz="2733">
                <a:solidFill>
                  <a:srgbClr val="000000"/>
                </a:solidFill>
                <a:latin typeface="Public Sans"/>
                <a:ea typeface="Public Sans"/>
                <a:cs typeface="Public Sans"/>
                <a:sym typeface="Public Sans"/>
              </a:rPr>
              <a:t>Phương Pháp Đọc Incremental: Dựa vào timestamp hoặc ID tăng dần, Tránh cài đặt trigger hoặc chạy script nặng</a:t>
            </a:r>
          </a:p>
          <a:p>
            <a:pPr algn="l">
              <a:lnSpc>
                <a:spcPts val="3553"/>
              </a:lnSpc>
            </a:pPr>
            <a:endParaRPr lang="en-US" sz="2733">
              <a:solidFill>
                <a:srgbClr val="000000"/>
              </a:solidFill>
              <a:latin typeface="Public Sans"/>
              <a:ea typeface="Public Sans"/>
              <a:cs typeface="Public Sans"/>
              <a:sym typeface="Public Sans"/>
            </a:endParaRPr>
          </a:p>
        </p:txBody>
      </p:sp>
      <p:sp>
        <p:nvSpPr>
          <p:cNvPr id="8" name="TextBox 8"/>
          <p:cNvSpPr txBox="1"/>
          <p:nvPr/>
        </p:nvSpPr>
        <p:spPr>
          <a:xfrm>
            <a:off x="8108737" y="7777780"/>
            <a:ext cx="9618865" cy="2276984"/>
          </a:xfrm>
          <a:prstGeom prst="rect">
            <a:avLst/>
          </a:prstGeom>
        </p:spPr>
        <p:txBody>
          <a:bodyPr lIns="0" tIns="0" rIns="0" bIns="0" rtlCol="0" anchor="t">
            <a:spAutoFit/>
          </a:bodyPr>
          <a:lstStyle/>
          <a:p>
            <a:pPr marL="599830" lvl="1" indent="-299915" algn="l">
              <a:lnSpc>
                <a:spcPts val="3611"/>
              </a:lnSpc>
              <a:buFont typeface="Arial"/>
              <a:buChar char="•"/>
            </a:pPr>
            <a:r>
              <a:rPr lang="en-US" sz="2778">
                <a:solidFill>
                  <a:srgbClr val="000000"/>
                </a:solidFill>
                <a:latin typeface="Public Sans"/>
                <a:ea typeface="Public Sans"/>
                <a:cs typeface="Public Sans"/>
                <a:sym typeface="Public Sans"/>
              </a:rPr>
              <a:t>Kiểm tra tính hợp lệ: Sử dụng checksum để đảm bảo dữ liệu không thay đổi</a:t>
            </a:r>
          </a:p>
          <a:p>
            <a:pPr marL="599830" lvl="1" indent="-299915" algn="l">
              <a:lnSpc>
                <a:spcPts val="3611"/>
              </a:lnSpc>
              <a:buFont typeface="Arial"/>
              <a:buChar char="•"/>
            </a:pPr>
            <a:r>
              <a:rPr lang="en-US" sz="2778">
                <a:solidFill>
                  <a:srgbClr val="000000"/>
                </a:solidFill>
                <a:latin typeface="Public Sans"/>
                <a:ea typeface="Public Sans"/>
                <a:cs typeface="Public Sans"/>
                <a:sym typeface="Public Sans"/>
              </a:rPr>
              <a:t>Sử dụng cơ chế “watermark” =&gt; theo dõi và phục hồi bản ghi đã xử lý, đảm bảo tính toàn vẹn và khả năng khôi phục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sp>
        <p:nvSpPr>
          <p:cNvPr id="2" name="AutoShape 2"/>
          <p:cNvSpPr/>
          <p:nvPr/>
        </p:nvSpPr>
        <p:spPr>
          <a:xfrm>
            <a:off x="-617236" y="9133562"/>
            <a:ext cx="19556921" cy="0"/>
          </a:xfrm>
          <a:prstGeom prst="line">
            <a:avLst/>
          </a:prstGeom>
          <a:ln w="9525" cap="rnd">
            <a:solidFill>
              <a:srgbClr val="242424"/>
            </a:solidFill>
            <a:prstDash val="solid"/>
            <a:headEnd type="none" w="sm" len="sm"/>
            <a:tailEnd type="none" w="sm" len="sm"/>
          </a:ln>
        </p:spPr>
      </p:sp>
      <p:grpSp>
        <p:nvGrpSpPr>
          <p:cNvPr id="3" name="Group 3"/>
          <p:cNvGrpSpPr/>
          <p:nvPr/>
        </p:nvGrpSpPr>
        <p:grpSpPr>
          <a:xfrm>
            <a:off x="17075051" y="-339268"/>
            <a:ext cx="1505672" cy="11003283"/>
            <a:chOff x="0" y="0"/>
            <a:chExt cx="14631953" cy="106928664"/>
          </a:xfrm>
        </p:grpSpPr>
        <p:sp>
          <p:nvSpPr>
            <p:cNvPr id="4" name="Freeform 4"/>
            <p:cNvSpPr/>
            <p:nvPr/>
          </p:nvSpPr>
          <p:spPr>
            <a:xfrm>
              <a:off x="72390" y="72390"/>
              <a:ext cx="14487174" cy="106783885"/>
            </a:xfrm>
            <a:custGeom>
              <a:avLst/>
              <a:gdLst/>
              <a:ahLst/>
              <a:cxnLst/>
              <a:rect l="l" t="t" r="r" b="b"/>
              <a:pathLst>
                <a:path w="14487174" h="106783885">
                  <a:moveTo>
                    <a:pt x="0" y="0"/>
                  </a:moveTo>
                  <a:lnTo>
                    <a:pt x="14487174" y="0"/>
                  </a:lnTo>
                  <a:lnTo>
                    <a:pt x="14487174" y="106783885"/>
                  </a:lnTo>
                  <a:lnTo>
                    <a:pt x="0" y="106783885"/>
                  </a:lnTo>
                  <a:lnTo>
                    <a:pt x="0" y="0"/>
                  </a:lnTo>
                  <a:close/>
                </a:path>
              </a:pathLst>
            </a:custGeom>
            <a:solidFill>
              <a:srgbClr val="FFFFFF"/>
            </a:solidFill>
          </p:spPr>
        </p:sp>
        <p:sp>
          <p:nvSpPr>
            <p:cNvPr id="5" name="Freeform 5"/>
            <p:cNvSpPr/>
            <p:nvPr/>
          </p:nvSpPr>
          <p:spPr>
            <a:xfrm>
              <a:off x="0" y="0"/>
              <a:ext cx="14631953" cy="106928667"/>
            </a:xfrm>
            <a:custGeom>
              <a:avLst/>
              <a:gdLst/>
              <a:ahLst/>
              <a:cxnLst/>
              <a:rect l="l" t="t" r="r" b="b"/>
              <a:pathLst>
                <a:path w="14631953" h="106928667">
                  <a:moveTo>
                    <a:pt x="14487173" y="106783882"/>
                  </a:moveTo>
                  <a:lnTo>
                    <a:pt x="14631953" y="106783882"/>
                  </a:lnTo>
                  <a:lnTo>
                    <a:pt x="14631953" y="106928667"/>
                  </a:lnTo>
                  <a:lnTo>
                    <a:pt x="14487173" y="106928667"/>
                  </a:lnTo>
                  <a:lnTo>
                    <a:pt x="14487173" y="106783882"/>
                  </a:lnTo>
                  <a:close/>
                  <a:moveTo>
                    <a:pt x="0" y="144780"/>
                  </a:moveTo>
                  <a:lnTo>
                    <a:pt x="144780" y="144780"/>
                  </a:lnTo>
                  <a:lnTo>
                    <a:pt x="144780" y="106783882"/>
                  </a:lnTo>
                  <a:lnTo>
                    <a:pt x="0" y="106783882"/>
                  </a:lnTo>
                  <a:lnTo>
                    <a:pt x="0" y="144780"/>
                  </a:lnTo>
                  <a:close/>
                  <a:moveTo>
                    <a:pt x="0" y="106783882"/>
                  </a:moveTo>
                  <a:lnTo>
                    <a:pt x="144780" y="106783882"/>
                  </a:lnTo>
                  <a:lnTo>
                    <a:pt x="144780" y="106928667"/>
                  </a:lnTo>
                  <a:lnTo>
                    <a:pt x="0" y="106928667"/>
                  </a:lnTo>
                  <a:lnTo>
                    <a:pt x="0" y="106783882"/>
                  </a:lnTo>
                  <a:close/>
                  <a:moveTo>
                    <a:pt x="14487173" y="144780"/>
                  </a:moveTo>
                  <a:lnTo>
                    <a:pt x="14631953" y="144780"/>
                  </a:lnTo>
                  <a:lnTo>
                    <a:pt x="14631953" y="106783882"/>
                  </a:lnTo>
                  <a:lnTo>
                    <a:pt x="14487173" y="106783882"/>
                  </a:lnTo>
                  <a:lnTo>
                    <a:pt x="14487173" y="144780"/>
                  </a:lnTo>
                  <a:close/>
                  <a:moveTo>
                    <a:pt x="144780" y="106783882"/>
                  </a:moveTo>
                  <a:lnTo>
                    <a:pt x="14487173" y="106783882"/>
                  </a:lnTo>
                  <a:lnTo>
                    <a:pt x="14487173" y="106928667"/>
                  </a:lnTo>
                  <a:lnTo>
                    <a:pt x="144780" y="106928667"/>
                  </a:lnTo>
                  <a:lnTo>
                    <a:pt x="144780" y="106783882"/>
                  </a:lnTo>
                  <a:close/>
                  <a:moveTo>
                    <a:pt x="14487173" y="0"/>
                  </a:moveTo>
                  <a:lnTo>
                    <a:pt x="14631953" y="0"/>
                  </a:lnTo>
                  <a:lnTo>
                    <a:pt x="14631953" y="144780"/>
                  </a:lnTo>
                  <a:lnTo>
                    <a:pt x="14487173" y="144780"/>
                  </a:lnTo>
                  <a:lnTo>
                    <a:pt x="14487173" y="0"/>
                  </a:lnTo>
                  <a:close/>
                  <a:moveTo>
                    <a:pt x="0" y="0"/>
                  </a:moveTo>
                  <a:lnTo>
                    <a:pt x="144780" y="0"/>
                  </a:lnTo>
                  <a:lnTo>
                    <a:pt x="144780" y="144780"/>
                  </a:lnTo>
                  <a:lnTo>
                    <a:pt x="0" y="144780"/>
                  </a:lnTo>
                  <a:lnTo>
                    <a:pt x="0" y="0"/>
                  </a:lnTo>
                  <a:close/>
                  <a:moveTo>
                    <a:pt x="144780" y="0"/>
                  </a:moveTo>
                  <a:lnTo>
                    <a:pt x="14487173" y="0"/>
                  </a:lnTo>
                  <a:lnTo>
                    <a:pt x="14487173" y="144780"/>
                  </a:lnTo>
                  <a:lnTo>
                    <a:pt x="144780" y="144780"/>
                  </a:lnTo>
                  <a:lnTo>
                    <a:pt x="144780" y="0"/>
                  </a:lnTo>
                  <a:close/>
                </a:path>
              </a:pathLst>
            </a:custGeom>
            <a:solidFill>
              <a:srgbClr val="242424"/>
            </a:solidFill>
          </p:spPr>
        </p:sp>
      </p:grpSp>
      <p:sp>
        <p:nvSpPr>
          <p:cNvPr id="6" name="Freeform 6"/>
          <p:cNvSpPr/>
          <p:nvPr/>
        </p:nvSpPr>
        <p:spPr>
          <a:xfrm>
            <a:off x="3776712" y="2110438"/>
            <a:ext cx="9369762" cy="6678303"/>
          </a:xfrm>
          <a:custGeom>
            <a:avLst/>
            <a:gdLst/>
            <a:ahLst/>
            <a:cxnLst/>
            <a:rect l="l" t="t" r="r" b="b"/>
            <a:pathLst>
              <a:path w="9369762" h="6678303">
                <a:moveTo>
                  <a:pt x="0" y="0"/>
                </a:moveTo>
                <a:lnTo>
                  <a:pt x="9369761" y="0"/>
                </a:lnTo>
                <a:lnTo>
                  <a:pt x="9369761" y="6678303"/>
                </a:lnTo>
                <a:lnTo>
                  <a:pt x="0" y="6678303"/>
                </a:lnTo>
                <a:lnTo>
                  <a:pt x="0" y="0"/>
                </a:lnTo>
                <a:close/>
              </a:path>
            </a:pathLst>
          </a:custGeom>
          <a:blipFill>
            <a:blip r:embed="rId2"/>
            <a:stretch>
              <a:fillRect r="-2924"/>
            </a:stretch>
          </a:blipFill>
        </p:spPr>
      </p:sp>
      <p:sp>
        <p:nvSpPr>
          <p:cNvPr id="7" name="TextBox 7"/>
          <p:cNvSpPr txBox="1"/>
          <p:nvPr/>
        </p:nvSpPr>
        <p:spPr>
          <a:xfrm>
            <a:off x="662669" y="373395"/>
            <a:ext cx="16162298" cy="2295525"/>
          </a:xfrm>
          <a:prstGeom prst="rect">
            <a:avLst/>
          </a:prstGeom>
        </p:spPr>
        <p:txBody>
          <a:bodyPr lIns="0" tIns="0" rIns="0" bIns="0" rtlCol="0" anchor="t">
            <a:spAutoFit/>
          </a:bodyPr>
          <a:lstStyle/>
          <a:p>
            <a:pPr algn="just">
              <a:lnSpc>
                <a:spcPts val="6000"/>
              </a:lnSpc>
            </a:pPr>
            <a:r>
              <a:rPr lang="en-US" sz="5000" b="1">
                <a:solidFill>
                  <a:srgbClr val="000000"/>
                </a:solidFill>
                <a:latin typeface="Public Sans Bold"/>
                <a:ea typeface="Public Sans Bold"/>
                <a:cs typeface="Public Sans Bold"/>
                <a:sym typeface="Public Sans Bold"/>
              </a:rPr>
              <a:t>CÁC CÁCH TIẾP CẬN ETL</a:t>
            </a:r>
          </a:p>
          <a:p>
            <a:pPr algn="just">
              <a:lnSpc>
                <a:spcPts val="6000"/>
              </a:lnSpc>
            </a:pPr>
            <a:endParaRPr lang="en-US" sz="5000" b="1">
              <a:solidFill>
                <a:srgbClr val="000000"/>
              </a:solidFill>
              <a:latin typeface="Public Sans Bold"/>
              <a:ea typeface="Public Sans Bold"/>
              <a:cs typeface="Public Sans Bold"/>
              <a:sym typeface="Public Sans Bold"/>
            </a:endParaRPr>
          </a:p>
          <a:p>
            <a:pPr algn="just">
              <a:lnSpc>
                <a:spcPts val="6000"/>
              </a:lnSpc>
            </a:pPr>
            <a:endParaRPr lang="en-US" sz="5000" b="1">
              <a:solidFill>
                <a:srgbClr val="000000"/>
              </a:solidFill>
              <a:latin typeface="Public Sans Bold"/>
              <a:ea typeface="Public Sans Bold"/>
              <a:cs typeface="Public Sans Bold"/>
              <a:sym typeface="Public Sans Bold"/>
            </a:endParaRPr>
          </a:p>
        </p:txBody>
      </p:sp>
      <p:sp>
        <p:nvSpPr>
          <p:cNvPr id="8" name="TextBox 8"/>
          <p:cNvSpPr txBox="1"/>
          <p:nvPr/>
        </p:nvSpPr>
        <p:spPr>
          <a:xfrm>
            <a:off x="3981828" y="1246203"/>
            <a:ext cx="8515469" cy="521335"/>
          </a:xfrm>
          <a:prstGeom prst="rect">
            <a:avLst/>
          </a:prstGeom>
        </p:spPr>
        <p:txBody>
          <a:bodyPr lIns="0" tIns="0" rIns="0" bIns="0" rtlCol="0" anchor="t">
            <a:spAutoFit/>
          </a:bodyPr>
          <a:lstStyle/>
          <a:p>
            <a:pPr algn="ctr">
              <a:lnSpc>
                <a:spcPts val="4160"/>
              </a:lnSpc>
              <a:spcBef>
                <a:spcPct val="0"/>
              </a:spcBef>
            </a:pPr>
            <a:r>
              <a:rPr lang="en-US" sz="3200" b="1">
                <a:solidFill>
                  <a:srgbClr val="000000"/>
                </a:solidFill>
                <a:latin typeface="Public Sans Bold"/>
                <a:ea typeface="Public Sans Bold"/>
                <a:cs typeface="Public Sans Bold"/>
                <a:sym typeface="Public Sans Bold"/>
              </a:rPr>
              <a:t>ETL truyền thống (Extract, Transform, Load)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sp>
        <p:nvSpPr>
          <p:cNvPr id="2" name="Freeform 2"/>
          <p:cNvSpPr/>
          <p:nvPr/>
        </p:nvSpPr>
        <p:spPr>
          <a:xfrm>
            <a:off x="2787496" y="1747311"/>
            <a:ext cx="11163501" cy="3037888"/>
          </a:xfrm>
          <a:custGeom>
            <a:avLst/>
            <a:gdLst/>
            <a:ahLst/>
            <a:cxnLst/>
            <a:rect l="l" t="t" r="r" b="b"/>
            <a:pathLst>
              <a:path w="11163501" h="3037888">
                <a:moveTo>
                  <a:pt x="0" y="0"/>
                </a:moveTo>
                <a:lnTo>
                  <a:pt x="11163501" y="0"/>
                </a:lnTo>
                <a:lnTo>
                  <a:pt x="11163501" y="3037888"/>
                </a:lnTo>
                <a:lnTo>
                  <a:pt x="0" y="3037888"/>
                </a:lnTo>
                <a:lnTo>
                  <a:pt x="0" y="0"/>
                </a:lnTo>
                <a:close/>
              </a:path>
            </a:pathLst>
          </a:custGeom>
          <a:blipFill>
            <a:blip r:embed="rId2"/>
            <a:stretch>
              <a:fillRect/>
            </a:stretch>
          </a:blipFill>
        </p:spPr>
      </p:sp>
      <p:sp>
        <p:nvSpPr>
          <p:cNvPr id="3" name="Freeform 3"/>
          <p:cNvSpPr/>
          <p:nvPr/>
        </p:nvSpPr>
        <p:spPr>
          <a:xfrm>
            <a:off x="2718617" y="5750344"/>
            <a:ext cx="11232380" cy="2840234"/>
          </a:xfrm>
          <a:custGeom>
            <a:avLst/>
            <a:gdLst/>
            <a:ahLst/>
            <a:cxnLst/>
            <a:rect l="l" t="t" r="r" b="b"/>
            <a:pathLst>
              <a:path w="11232380" h="2840234">
                <a:moveTo>
                  <a:pt x="0" y="0"/>
                </a:moveTo>
                <a:lnTo>
                  <a:pt x="11232380" y="0"/>
                </a:lnTo>
                <a:lnTo>
                  <a:pt x="11232380" y="2840235"/>
                </a:lnTo>
                <a:lnTo>
                  <a:pt x="0" y="2840235"/>
                </a:lnTo>
                <a:lnTo>
                  <a:pt x="0" y="0"/>
                </a:lnTo>
                <a:close/>
              </a:path>
            </a:pathLst>
          </a:custGeom>
          <a:blipFill>
            <a:blip r:embed="rId3"/>
            <a:stretch>
              <a:fillRect t="-12615" r="-613" b="-19188"/>
            </a:stretch>
          </a:blipFill>
        </p:spPr>
      </p:sp>
      <p:sp>
        <p:nvSpPr>
          <p:cNvPr id="4" name="TextBox 4"/>
          <p:cNvSpPr txBox="1"/>
          <p:nvPr/>
        </p:nvSpPr>
        <p:spPr>
          <a:xfrm>
            <a:off x="5316573" y="748983"/>
            <a:ext cx="6036469" cy="521335"/>
          </a:xfrm>
          <a:prstGeom prst="rect">
            <a:avLst/>
          </a:prstGeom>
        </p:spPr>
        <p:txBody>
          <a:bodyPr lIns="0" tIns="0" rIns="0" bIns="0" rtlCol="0" anchor="t">
            <a:spAutoFit/>
          </a:bodyPr>
          <a:lstStyle/>
          <a:p>
            <a:pPr algn="ctr">
              <a:lnSpc>
                <a:spcPts val="4160"/>
              </a:lnSpc>
              <a:spcBef>
                <a:spcPct val="0"/>
              </a:spcBef>
            </a:pPr>
            <a:r>
              <a:rPr lang="en-US" sz="3200" b="1">
                <a:solidFill>
                  <a:srgbClr val="000000"/>
                </a:solidFill>
                <a:latin typeface="Public Sans Bold"/>
                <a:ea typeface="Public Sans Bold"/>
                <a:cs typeface="Public Sans Bold"/>
                <a:sym typeface="Public Sans Bold"/>
              </a:rPr>
              <a:t>ELT (Extract, Load, Transform):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sp>
        <p:nvSpPr>
          <p:cNvPr id="2" name="Freeform 2"/>
          <p:cNvSpPr/>
          <p:nvPr/>
        </p:nvSpPr>
        <p:spPr>
          <a:xfrm>
            <a:off x="457982" y="3070041"/>
            <a:ext cx="10360102" cy="4930174"/>
          </a:xfrm>
          <a:custGeom>
            <a:avLst/>
            <a:gdLst/>
            <a:ahLst/>
            <a:cxnLst/>
            <a:rect l="l" t="t" r="r" b="b"/>
            <a:pathLst>
              <a:path w="10360102" h="4930174">
                <a:moveTo>
                  <a:pt x="0" y="0"/>
                </a:moveTo>
                <a:lnTo>
                  <a:pt x="10360102" y="0"/>
                </a:lnTo>
                <a:lnTo>
                  <a:pt x="10360102" y="4930174"/>
                </a:lnTo>
                <a:lnTo>
                  <a:pt x="0" y="4930174"/>
                </a:lnTo>
                <a:lnTo>
                  <a:pt x="0" y="0"/>
                </a:lnTo>
                <a:close/>
              </a:path>
            </a:pathLst>
          </a:custGeom>
          <a:blipFill>
            <a:blip r:embed="rId2"/>
            <a:stretch>
              <a:fillRect l="-8239" r="-845"/>
            </a:stretch>
          </a:blipFill>
        </p:spPr>
      </p:sp>
      <p:sp>
        <p:nvSpPr>
          <p:cNvPr id="3" name="TextBox 3"/>
          <p:cNvSpPr txBox="1"/>
          <p:nvPr/>
        </p:nvSpPr>
        <p:spPr>
          <a:xfrm>
            <a:off x="1866628" y="487045"/>
            <a:ext cx="14554744" cy="1045210"/>
          </a:xfrm>
          <a:prstGeom prst="rect">
            <a:avLst/>
          </a:prstGeom>
        </p:spPr>
        <p:txBody>
          <a:bodyPr lIns="0" tIns="0" rIns="0" bIns="0" rtlCol="0" anchor="t">
            <a:spAutoFit/>
          </a:bodyPr>
          <a:lstStyle/>
          <a:p>
            <a:pPr algn="ctr">
              <a:lnSpc>
                <a:spcPts val="4160"/>
              </a:lnSpc>
              <a:spcBef>
                <a:spcPct val="0"/>
              </a:spcBef>
            </a:pPr>
            <a:r>
              <a:rPr lang="en-US" sz="3200" b="1">
                <a:solidFill>
                  <a:srgbClr val="000000"/>
                </a:solidFill>
                <a:latin typeface="Public Sans Bold"/>
                <a:ea typeface="Public Sans Bold"/>
                <a:cs typeface="Public Sans Bold"/>
                <a:sym typeface="Public Sans Bold"/>
              </a:rPr>
              <a:t>Các phương pháp ETL dựa trên việc di chuyển dữ liệu ra khỏi hệ thống nguồn</a:t>
            </a:r>
          </a:p>
        </p:txBody>
      </p:sp>
      <p:sp>
        <p:nvSpPr>
          <p:cNvPr id="4" name="TextBox 4"/>
          <p:cNvSpPr txBox="1"/>
          <p:nvPr/>
        </p:nvSpPr>
        <p:spPr>
          <a:xfrm>
            <a:off x="11232469" y="3714605"/>
            <a:ext cx="6644550" cy="3141334"/>
          </a:xfrm>
          <a:prstGeom prst="rect">
            <a:avLst/>
          </a:prstGeom>
        </p:spPr>
        <p:txBody>
          <a:bodyPr lIns="0" tIns="0" rIns="0" bIns="0" rtlCol="0" anchor="t">
            <a:spAutoFit/>
          </a:bodyPr>
          <a:lstStyle/>
          <a:p>
            <a:pPr algn="l">
              <a:lnSpc>
                <a:spcPts val="3534"/>
              </a:lnSpc>
              <a:spcBef>
                <a:spcPct val="0"/>
              </a:spcBef>
            </a:pPr>
            <a:r>
              <a:rPr lang="en-US" sz="2719">
                <a:solidFill>
                  <a:srgbClr val="000000"/>
                </a:solidFill>
                <a:latin typeface="Public Sans"/>
                <a:ea typeface="Public Sans"/>
                <a:cs typeface="Public Sans"/>
                <a:sym typeface="Public Sans"/>
              </a:rPr>
              <a:t>Bước 1: Truy vấn trực tiếp (Pull)</a:t>
            </a:r>
          </a:p>
          <a:p>
            <a:pPr algn="l">
              <a:lnSpc>
                <a:spcPts val="3534"/>
              </a:lnSpc>
              <a:spcBef>
                <a:spcPct val="0"/>
              </a:spcBef>
            </a:pPr>
            <a:endParaRPr lang="en-US" sz="2719">
              <a:solidFill>
                <a:srgbClr val="000000"/>
              </a:solidFill>
              <a:latin typeface="Public Sans"/>
              <a:ea typeface="Public Sans"/>
              <a:cs typeface="Public Sans"/>
              <a:sym typeface="Public Sans"/>
            </a:endParaRPr>
          </a:p>
          <a:p>
            <a:pPr algn="l">
              <a:lnSpc>
                <a:spcPts val="3534"/>
              </a:lnSpc>
              <a:spcBef>
                <a:spcPct val="0"/>
              </a:spcBef>
            </a:pPr>
            <a:r>
              <a:rPr lang="en-US" sz="2719">
                <a:solidFill>
                  <a:srgbClr val="000000"/>
                </a:solidFill>
                <a:latin typeface="Public Sans"/>
                <a:ea typeface="Public Sans"/>
                <a:cs typeface="Public Sans"/>
                <a:sym typeface="Public Sans"/>
              </a:rPr>
              <a:t>Bước 2: Đẩy dữ liệu qua Trigger (Push)</a:t>
            </a:r>
          </a:p>
          <a:p>
            <a:pPr algn="l">
              <a:lnSpc>
                <a:spcPts val="3534"/>
              </a:lnSpc>
              <a:spcBef>
                <a:spcPct val="0"/>
              </a:spcBef>
            </a:pPr>
            <a:endParaRPr lang="en-US" sz="2719">
              <a:solidFill>
                <a:srgbClr val="000000"/>
              </a:solidFill>
              <a:latin typeface="Public Sans"/>
              <a:ea typeface="Public Sans"/>
              <a:cs typeface="Public Sans"/>
              <a:sym typeface="Public Sans"/>
            </a:endParaRPr>
          </a:p>
          <a:p>
            <a:pPr algn="l">
              <a:lnSpc>
                <a:spcPts val="3534"/>
              </a:lnSpc>
              <a:spcBef>
                <a:spcPct val="0"/>
              </a:spcBef>
            </a:pPr>
            <a:r>
              <a:rPr lang="en-US" sz="2719">
                <a:solidFill>
                  <a:srgbClr val="000000"/>
                </a:solidFill>
                <a:latin typeface="Public Sans"/>
                <a:ea typeface="Public Sans"/>
                <a:cs typeface="Public Sans"/>
                <a:sym typeface="Public Sans"/>
              </a:rPr>
              <a:t>Bước 3: Xuất dữ liệu theo lịch trình</a:t>
            </a:r>
          </a:p>
          <a:p>
            <a:pPr algn="l">
              <a:lnSpc>
                <a:spcPts val="3534"/>
              </a:lnSpc>
              <a:spcBef>
                <a:spcPct val="0"/>
              </a:spcBef>
            </a:pPr>
            <a:endParaRPr lang="en-US" sz="2719">
              <a:solidFill>
                <a:srgbClr val="000000"/>
              </a:solidFill>
              <a:latin typeface="Public Sans"/>
              <a:ea typeface="Public Sans"/>
              <a:cs typeface="Public Sans"/>
              <a:sym typeface="Public Sans"/>
            </a:endParaRPr>
          </a:p>
          <a:p>
            <a:pPr algn="l">
              <a:lnSpc>
                <a:spcPts val="3534"/>
              </a:lnSpc>
              <a:spcBef>
                <a:spcPct val="0"/>
              </a:spcBef>
            </a:pPr>
            <a:r>
              <a:rPr lang="en-US" sz="2719">
                <a:solidFill>
                  <a:srgbClr val="000000"/>
                </a:solidFill>
                <a:latin typeface="Public Sans"/>
                <a:ea typeface="Public Sans"/>
                <a:cs typeface="Public Sans"/>
                <a:sym typeface="Public Sans"/>
              </a:rPr>
              <a:t>Bước 4: Đọc log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BEAF6"/>
        </a:solidFill>
        <a:effectLst/>
      </p:bgPr>
    </p:bg>
    <p:spTree>
      <p:nvGrpSpPr>
        <p:cNvPr id="1" name=""/>
        <p:cNvGrpSpPr/>
        <p:nvPr/>
      </p:nvGrpSpPr>
      <p:grpSpPr>
        <a:xfrm>
          <a:off x="0" y="0"/>
          <a:ext cx="0" cy="0"/>
          <a:chOff x="0" y="0"/>
          <a:chExt cx="0" cy="0"/>
        </a:xfrm>
      </p:grpSpPr>
      <p:sp>
        <p:nvSpPr>
          <p:cNvPr id="2" name="TextBox 2"/>
          <p:cNvSpPr txBox="1"/>
          <p:nvPr/>
        </p:nvSpPr>
        <p:spPr>
          <a:xfrm>
            <a:off x="2881327" y="276781"/>
            <a:ext cx="11260806" cy="521335"/>
          </a:xfrm>
          <a:prstGeom prst="rect">
            <a:avLst/>
          </a:prstGeom>
        </p:spPr>
        <p:txBody>
          <a:bodyPr lIns="0" tIns="0" rIns="0" bIns="0" rtlCol="0" anchor="t">
            <a:spAutoFit/>
          </a:bodyPr>
          <a:lstStyle/>
          <a:p>
            <a:pPr algn="ctr">
              <a:lnSpc>
                <a:spcPts val="4160"/>
              </a:lnSpc>
              <a:spcBef>
                <a:spcPct val="0"/>
              </a:spcBef>
            </a:pPr>
            <a:r>
              <a:rPr lang="en-US" sz="3200" b="1">
                <a:solidFill>
                  <a:srgbClr val="000000"/>
                </a:solidFill>
                <a:latin typeface="Public Sans Bold"/>
                <a:ea typeface="Public Sans Bold"/>
                <a:cs typeface="Public Sans Bold"/>
                <a:sym typeface="Public Sans Bold"/>
              </a:rPr>
              <a:t>Các phương pháp ETL dựa trên nơi thực hiện quá trình ETL</a:t>
            </a:r>
          </a:p>
        </p:txBody>
      </p:sp>
      <p:sp>
        <p:nvSpPr>
          <p:cNvPr id="3" name="TextBox 3"/>
          <p:cNvSpPr txBox="1"/>
          <p:nvPr/>
        </p:nvSpPr>
        <p:spPr>
          <a:xfrm>
            <a:off x="1646969" y="6070347"/>
            <a:ext cx="14718816" cy="4089604"/>
          </a:xfrm>
          <a:prstGeom prst="rect">
            <a:avLst/>
          </a:prstGeom>
        </p:spPr>
        <p:txBody>
          <a:bodyPr lIns="0" tIns="0" rIns="0" bIns="0" rtlCol="0" anchor="t">
            <a:spAutoFit/>
          </a:bodyPr>
          <a:lstStyle/>
          <a:p>
            <a:pPr marL="587048" lvl="1" indent="-293524" algn="l">
              <a:lnSpc>
                <a:spcPts val="4731"/>
              </a:lnSpc>
              <a:buFont typeface="Arial"/>
              <a:buChar char="•"/>
            </a:pPr>
            <a:r>
              <a:rPr lang="en-US" sz="2719">
                <a:solidFill>
                  <a:srgbClr val="000000"/>
                </a:solidFill>
                <a:latin typeface="Public Sans"/>
                <a:ea typeface="Public Sans"/>
                <a:cs typeface="Public Sans"/>
                <a:sym typeface="Public Sans"/>
              </a:rPr>
              <a:t>Máy Chủ ETL Riêng Biệt: Hiệu suất cao nhất, tốn kém do mua thêm phần cứng, phần mềm</a:t>
            </a:r>
          </a:p>
          <a:p>
            <a:pPr marL="587048" lvl="1" indent="-293524" algn="l">
              <a:lnSpc>
                <a:spcPts val="4731"/>
              </a:lnSpc>
              <a:buFont typeface="Arial"/>
              <a:buChar char="•"/>
            </a:pPr>
            <a:r>
              <a:rPr lang="en-US" sz="2719">
                <a:solidFill>
                  <a:srgbClr val="000000"/>
                </a:solidFill>
                <a:latin typeface="Public Sans"/>
                <a:ea typeface="Public Sans"/>
                <a:cs typeface="Public Sans"/>
                <a:sym typeface="Public Sans"/>
              </a:rPr>
              <a:t>Máy Chủ Kho Dữ Liệu: Phù hợp khi dư thừa hoặc có khung giờ không sử dụng (ví dụ ban đêm)</a:t>
            </a:r>
          </a:p>
          <a:p>
            <a:pPr marL="587048" lvl="1" indent="-293524" algn="l">
              <a:lnSpc>
                <a:spcPts val="4731"/>
              </a:lnSpc>
              <a:buFont typeface="Arial"/>
              <a:buChar char="•"/>
            </a:pPr>
            <a:r>
              <a:rPr lang="en-US" sz="2719">
                <a:solidFill>
                  <a:srgbClr val="000000"/>
                </a:solidFill>
                <a:latin typeface="Public Sans"/>
                <a:ea typeface="Public Sans"/>
                <a:cs typeface="Public Sans"/>
                <a:sym typeface="Public Sans"/>
              </a:rPr>
              <a:t>Máy Chủ Hệ Thống Nguồn: Phù hợp cho kho dữ liệu thời gian thực, Dữ liệu thay đổi được truyền ngay đến kho dữ liệu</a:t>
            </a:r>
          </a:p>
          <a:p>
            <a:pPr algn="l">
              <a:lnSpc>
                <a:spcPts val="3534"/>
              </a:lnSpc>
              <a:spcBef>
                <a:spcPct val="0"/>
              </a:spcBef>
            </a:pPr>
            <a:endParaRPr lang="en-US" sz="2719">
              <a:solidFill>
                <a:srgbClr val="000000"/>
              </a:solidFill>
              <a:latin typeface="Public Sans"/>
              <a:ea typeface="Public Sans"/>
              <a:cs typeface="Public Sans"/>
              <a:sym typeface="Public Sans"/>
            </a:endParaRPr>
          </a:p>
        </p:txBody>
      </p:sp>
      <p:sp>
        <p:nvSpPr>
          <p:cNvPr id="4" name="Freeform 4"/>
          <p:cNvSpPr/>
          <p:nvPr/>
        </p:nvSpPr>
        <p:spPr>
          <a:xfrm>
            <a:off x="2881327" y="1329599"/>
            <a:ext cx="11112938" cy="4520504"/>
          </a:xfrm>
          <a:custGeom>
            <a:avLst/>
            <a:gdLst/>
            <a:ahLst/>
            <a:cxnLst/>
            <a:rect l="l" t="t" r="r" b="b"/>
            <a:pathLst>
              <a:path w="11112938" h="4520504">
                <a:moveTo>
                  <a:pt x="0" y="0"/>
                </a:moveTo>
                <a:lnTo>
                  <a:pt x="11112938" y="0"/>
                </a:lnTo>
                <a:lnTo>
                  <a:pt x="11112938" y="4520504"/>
                </a:lnTo>
                <a:lnTo>
                  <a:pt x="0" y="4520504"/>
                </a:lnTo>
                <a:lnTo>
                  <a:pt x="0" y="0"/>
                </a:lnTo>
                <a:close/>
              </a:path>
            </a:pathLst>
          </a:custGeom>
          <a:blipFill>
            <a:blip r:embed="rId2"/>
            <a:stretch>
              <a:fillRect r="-1694"/>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1094</Words>
  <Application>Microsoft Office PowerPoint</Application>
  <PresentationFormat>Custom</PresentationFormat>
  <Paragraphs>109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Muli Semi-Bold</vt:lpstr>
      <vt:lpstr>Public Sans</vt:lpstr>
      <vt:lpstr>Public Sans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án nhóm</dc:title>
  <cp:lastModifiedBy>Quỳnh Phương</cp:lastModifiedBy>
  <cp:revision>2</cp:revision>
  <dcterms:created xsi:type="dcterms:W3CDTF">2006-08-16T00:00:00Z</dcterms:created>
  <dcterms:modified xsi:type="dcterms:W3CDTF">2025-01-08T03:15:56Z</dcterms:modified>
  <dc:identifier>DAGbGLbMZRQ</dc:identifier>
</cp:coreProperties>
</file>