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handoutMasterIdLst>
    <p:handoutMasterId r:id="rId4"/>
  </p:handoutMasterIdLst>
  <p:sldIdLst>
    <p:sldId id="265" r:id="rId2"/>
  </p:sldIdLst>
  <p:sldSz cx="21396325" cy="30267275"/>
  <p:notesSz cx="6858000" cy="9144000"/>
  <p:defaultTex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25" d="100"/>
          <a:sy n="25" d="100"/>
        </p:scale>
        <p:origin x="1734" y="-912"/>
      </p:cViewPr>
      <p:guideLst>
        <p:guide orient="horz" pos="9533"/>
        <p:guide pos="67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06/07/2019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06/07/2019</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2479853" rtl="0" eaLnBrk="1" latinLnBrk="0" hangingPunct="1">
      <a:defRPr sz="3254" kern="1200">
        <a:solidFill>
          <a:schemeClr val="tx1"/>
        </a:solidFill>
        <a:latin typeface="+mn-lt"/>
        <a:ea typeface="+mn-ea"/>
        <a:cs typeface="+mn-cs"/>
      </a:defRPr>
    </a:lvl1pPr>
    <a:lvl2pPr marL="1239926" algn="l" defTabSz="2479853" rtl="0" eaLnBrk="1" latinLnBrk="0" hangingPunct="1">
      <a:defRPr sz="3254" kern="1200">
        <a:solidFill>
          <a:schemeClr val="tx1"/>
        </a:solidFill>
        <a:latin typeface="+mn-lt"/>
        <a:ea typeface="+mn-ea"/>
        <a:cs typeface="+mn-cs"/>
      </a:defRPr>
    </a:lvl2pPr>
    <a:lvl3pPr marL="2479853" algn="l" defTabSz="2479853" rtl="0" eaLnBrk="1" latinLnBrk="0" hangingPunct="1">
      <a:defRPr sz="3254" kern="1200">
        <a:solidFill>
          <a:schemeClr val="tx1"/>
        </a:solidFill>
        <a:latin typeface="+mn-lt"/>
        <a:ea typeface="+mn-ea"/>
        <a:cs typeface="+mn-cs"/>
      </a:defRPr>
    </a:lvl3pPr>
    <a:lvl4pPr marL="3719779" algn="l" defTabSz="2479853" rtl="0" eaLnBrk="1" latinLnBrk="0" hangingPunct="1">
      <a:defRPr sz="3254" kern="1200">
        <a:solidFill>
          <a:schemeClr val="tx1"/>
        </a:solidFill>
        <a:latin typeface="+mn-lt"/>
        <a:ea typeface="+mn-ea"/>
        <a:cs typeface="+mn-cs"/>
      </a:defRPr>
    </a:lvl4pPr>
    <a:lvl5pPr marL="4959706" algn="l" defTabSz="2479853" rtl="0" eaLnBrk="1" latinLnBrk="0" hangingPunct="1">
      <a:defRPr sz="3254" kern="1200">
        <a:solidFill>
          <a:schemeClr val="tx1"/>
        </a:solidFill>
        <a:latin typeface="+mn-lt"/>
        <a:ea typeface="+mn-ea"/>
        <a:cs typeface="+mn-cs"/>
      </a:defRPr>
    </a:lvl5pPr>
    <a:lvl6pPr marL="6199632" algn="l" defTabSz="2479853" rtl="0" eaLnBrk="1" latinLnBrk="0" hangingPunct="1">
      <a:defRPr sz="3254" kern="1200">
        <a:solidFill>
          <a:schemeClr val="tx1"/>
        </a:solidFill>
        <a:latin typeface="+mn-lt"/>
        <a:ea typeface="+mn-ea"/>
        <a:cs typeface="+mn-cs"/>
      </a:defRPr>
    </a:lvl6pPr>
    <a:lvl7pPr marL="7439558" algn="l" defTabSz="2479853" rtl="0" eaLnBrk="1" latinLnBrk="0" hangingPunct="1">
      <a:defRPr sz="3254" kern="1200">
        <a:solidFill>
          <a:schemeClr val="tx1"/>
        </a:solidFill>
        <a:latin typeface="+mn-lt"/>
        <a:ea typeface="+mn-ea"/>
        <a:cs typeface="+mn-cs"/>
      </a:defRPr>
    </a:lvl7pPr>
    <a:lvl8pPr marL="8679485" algn="l" defTabSz="2479853" rtl="0" eaLnBrk="1" latinLnBrk="0" hangingPunct="1">
      <a:defRPr sz="3254" kern="1200">
        <a:solidFill>
          <a:schemeClr val="tx1"/>
        </a:solidFill>
        <a:latin typeface="+mn-lt"/>
        <a:ea typeface="+mn-ea"/>
        <a:cs typeface="+mn-cs"/>
      </a:defRPr>
    </a:lvl8pPr>
    <a:lvl9pPr marL="9919411" algn="l" defTabSz="2479853" rtl="0" eaLnBrk="1" latinLnBrk="0" hangingPunct="1">
      <a:defRPr sz="325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41" y="4596142"/>
            <a:ext cx="16047244" cy="10537496"/>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674541" y="15897328"/>
            <a:ext cx="16047244" cy="7307583"/>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06/07/2019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741404" y="8057261"/>
            <a:ext cx="17183924" cy="1920430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06/07/2019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5" y="1611452"/>
            <a:ext cx="4613583" cy="256501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41404" y="1611452"/>
            <a:ext cx="12302887" cy="25650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EAB7D7-3608-4730-B2E2-670834DF882C}" type="datetimeFigureOut">
              <a:rPr lang="en-US" smtClean="0"/>
              <a:t>06/07/2019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2741405" y="2017818"/>
            <a:ext cx="6900871" cy="7062364"/>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9966181" y="4357929"/>
            <a:ext cx="9965338" cy="215093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2741405" y="9276359"/>
            <a:ext cx="6900871" cy="1659095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06/07/2019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AB7D7-3608-4730-B2E2-670834DF882C}" type="datetimeFigureOut">
              <a:rPr lang="en-US" smtClean="0"/>
              <a:t>06/07/2019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79046" y="7545802"/>
            <a:ext cx="17735137" cy="12632381"/>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179046" y="20255257"/>
            <a:ext cx="17735137" cy="6620964"/>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06/07/2019</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54742" y="8057261"/>
            <a:ext cx="8344567" cy="192043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1592001" y="8057261"/>
            <a:ext cx="8344567" cy="192043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EAB7D7-3608-4730-B2E2-670834DF882C}" type="datetimeFigureOut">
              <a:rPr lang="en-US" smtClean="0"/>
              <a:t>06/07/2019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78675" y="1212094"/>
            <a:ext cx="15835509" cy="504454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741404" y="6571922"/>
            <a:ext cx="8344567" cy="2830551"/>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741404" y="9682728"/>
            <a:ext cx="8344567" cy="17557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580761" y="6571922"/>
            <a:ext cx="8344567" cy="2830551"/>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580761" y="9682728"/>
            <a:ext cx="8344567" cy="175578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EAB7D7-3608-4730-B2E2-670834DF882C}" type="datetimeFigureOut">
              <a:rPr lang="en-US" smtClean="0"/>
              <a:t>06/07/2019</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EAB7D7-3608-4730-B2E2-670834DF882C}" type="datetimeFigureOut">
              <a:rPr lang="en-US" smtClean="0"/>
              <a:t>06/07/2019</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06/07/2019</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1405" y="2017818"/>
            <a:ext cx="6900871" cy="7062364"/>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9966183" y="4357929"/>
            <a:ext cx="9961932" cy="215093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741405" y="9276359"/>
            <a:ext cx="6900871" cy="1659095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06/07/2019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2741405" y="2017818"/>
            <a:ext cx="6900871" cy="7062364"/>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9966181" y="4357929"/>
            <a:ext cx="9965338" cy="215093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2741405" y="9276359"/>
            <a:ext cx="6900871" cy="1659095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06/07/2019</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78675" y="1611454"/>
            <a:ext cx="15846653" cy="585027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41404" y="8057261"/>
            <a:ext cx="17183924" cy="192043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1404" y="28053282"/>
            <a:ext cx="4479856" cy="161145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4EAB7D7-3608-4730-B2E2-670834DF882C}" type="datetimeFigureOut">
              <a:rPr lang="en-US" smtClean="0"/>
              <a:pPr/>
              <a:t>06/07/2019</a:t>
            </a:fld>
            <a:endParaRPr lang="en-US"/>
          </a:p>
        </p:txBody>
      </p:sp>
      <p:sp>
        <p:nvSpPr>
          <p:cNvPr id="5" name="Footer Placeholder 4"/>
          <p:cNvSpPr>
            <a:spLocks noGrp="1"/>
          </p:cNvSpPr>
          <p:nvPr>
            <p:ph type="ftr" sz="quarter" idx="3"/>
          </p:nvPr>
        </p:nvSpPr>
        <p:spPr>
          <a:xfrm>
            <a:off x="8157349" y="28053282"/>
            <a:ext cx="5081627" cy="1611452"/>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4175065" y="28053282"/>
            <a:ext cx="5750262" cy="1611452"/>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9533" userDrawn="1">
          <p15:clr>
            <a:srgbClr val="F26B43"/>
          </p15:clr>
        </p15:guide>
        <p15:guide id="1" pos="6739" userDrawn="1">
          <p15:clr>
            <a:srgbClr val="F26B43"/>
          </p15:clr>
        </p15:guide>
        <p15:guide id="2" pos="2569" userDrawn="1">
          <p15:clr>
            <a:srgbClr val="F26B43"/>
          </p15:clr>
        </p15:guide>
        <p15:guide id="3" pos="12551" userDrawn="1">
          <p15:clr>
            <a:srgbClr val="F26B43"/>
          </p15:clr>
        </p15:guide>
        <p15:guide id="4" pos="1727" userDrawn="1">
          <p15:clr>
            <a:srgbClr val="F26B43"/>
          </p15:clr>
        </p15:guide>
        <p15:guide id="5" orient="horz" pos="1715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bwMode="auto">
          <a:xfrm>
            <a:off x="372425" y="276392"/>
            <a:ext cx="1780225" cy="2181058"/>
          </a:xfrm>
          <a:prstGeom prst="rect">
            <a:avLst/>
          </a:prstGeom>
          <a:noFill/>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266700"/>
            <a:ext cx="2190750" cy="2190750"/>
          </a:xfrm>
          <a:prstGeom prst="rect">
            <a:avLst/>
          </a:prstGeom>
        </p:spPr>
      </p:pic>
      <p:sp>
        <p:nvSpPr>
          <p:cNvPr id="8" name="TextBox 7"/>
          <p:cNvSpPr txBox="1"/>
          <p:nvPr/>
        </p:nvSpPr>
        <p:spPr>
          <a:xfrm>
            <a:off x="4991100" y="673239"/>
            <a:ext cx="11829457" cy="707886"/>
          </a:xfrm>
          <a:prstGeom prst="rect">
            <a:avLst/>
          </a:prstGeom>
          <a:noFill/>
          <a:ln>
            <a:noFill/>
          </a:ln>
        </p:spPr>
        <p:txBody>
          <a:bodyPr wrap="none" rtlCol="0" anchor="ctr" anchorCtr="1">
            <a:spAutoFit/>
          </a:bodyPr>
          <a:lstStyle/>
          <a:p>
            <a:r>
              <a:rPr lang="en-US" sz="4000" smtClean="0">
                <a:latin typeface="Arial" panose="020B0604020202020204" pitchFamily="34" charset="0"/>
                <a:cs typeface="Arial" panose="020B0604020202020204" pitchFamily="34" charset="0"/>
              </a:rPr>
              <a:t>TRƯỜNG ĐẠI HỌC SƯ PHẠM KĨ THUẬT TP.HCM</a:t>
            </a:r>
            <a:endParaRPr lang="en-US" sz="4000" dirty="0">
              <a:latin typeface="Arial" panose="020B0604020202020204" pitchFamily="34" charset="0"/>
              <a:cs typeface="Arial" panose="020B0604020202020204" pitchFamily="34" charset="0"/>
            </a:endParaRPr>
          </a:p>
        </p:txBody>
      </p:sp>
      <p:sp>
        <p:nvSpPr>
          <p:cNvPr id="9" name="TextBox 8"/>
          <p:cNvSpPr txBox="1"/>
          <p:nvPr/>
        </p:nvSpPr>
        <p:spPr>
          <a:xfrm>
            <a:off x="4991100" y="1429946"/>
            <a:ext cx="7383944" cy="707886"/>
          </a:xfrm>
          <a:prstGeom prst="rect">
            <a:avLst/>
          </a:prstGeom>
          <a:noFill/>
          <a:ln>
            <a:noFill/>
          </a:ln>
        </p:spPr>
        <p:txBody>
          <a:bodyPr wrap="none" rtlCol="0" anchor="ctr" anchorCtr="1">
            <a:spAutoFit/>
          </a:bodyPr>
          <a:lstStyle/>
          <a:p>
            <a:r>
              <a:rPr lang="en-US" sz="4000" b="1" smtClean="0">
                <a:latin typeface="Arial" panose="020B0604020202020204" pitchFamily="34" charset="0"/>
                <a:cs typeface="Arial" panose="020B0604020202020204" pitchFamily="34" charset="0"/>
              </a:rPr>
              <a:t>KHOA CƠ KHÍ CHẾ TẠO MÁY</a:t>
            </a:r>
            <a:endParaRPr lang="en-US" sz="4000" b="1" dirty="0">
              <a:latin typeface="Arial" panose="020B0604020202020204" pitchFamily="34" charset="0"/>
              <a:cs typeface="Arial" panose="020B0604020202020204" pitchFamily="34" charset="0"/>
            </a:endParaRPr>
          </a:p>
        </p:txBody>
      </p:sp>
      <p:cxnSp>
        <p:nvCxnSpPr>
          <p:cNvPr id="11" name="Straight Connector 10"/>
          <p:cNvCxnSpPr/>
          <p:nvPr/>
        </p:nvCxnSpPr>
        <p:spPr>
          <a:xfrm flipV="1">
            <a:off x="372425" y="2555414"/>
            <a:ext cx="20487325" cy="133350"/>
          </a:xfrm>
          <a:prstGeom prst="line">
            <a:avLst/>
          </a:prstGeom>
          <a:ln w="57150">
            <a:solidFill>
              <a:srgbClr val="002060"/>
            </a:solidFill>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372425" y="2868221"/>
            <a:ext cx="5730656" cy="584775"/>
          </a:xfrm>
          <a:prstGeom prst="rect">
            <a:avLst/>
          </a:prstGeom>
          <a:noFill/>
          <a:ln>
            <a:noFill/>
          </a:ln>
        </p:spPr>
        <p:txBody>
          <a:bodyPr wrap="square" rtlCol="0" anchor="ctr" anchorCtr="1">
            <a:spAutoFit/>
          </a:bodyPr>
          <a:lstStyle/>
          <a:p>
            <a:r>
              <a:rPr lang="en-US" sz="3200" smtClean="0">
                <a:latin typeface="Arial" panose="020B0604020202020204" pitchFamily="34" charset="0"/>
                <a:cs typeface="Arial" panose="020B0604020202020204" pitchFamily="34" charset="0"/>
              </a:rPr>
              <a:t>ĐỀ TÀI ĐỒ ÁN TỐT NGHIỆP</a:t>
            </a:r>
            <a:endParaRPr lang="en-US" sz="3200" dirty="0">
              <a:latin typeface="Arial" panose="020B0604020202020204" pitchFamily="34" charset="0"/>
              <a:cs typeface="Arial" panose="020B0604020202020204" pitchFamily="34" charset="0"/>
            </a:endParaRPr>
          </a:p>
        </p:txBody>
      </p:sp>
      <p:sp>
        <p:nvSpPr>
          <p:cNvPr id="13" name="TextBox 12"/>
          <p:cNvSpPr txBox="1"/>
          <p:nvPr/>
        </p:nvSpPr>
        <p:spPr>
          <a:xfrm>
            <a:off x="372426" y="3647167"/>
            <a:ext cx="10482387" cy="1594924"/>
          </a:xfrm>
          <a:prstGeom prst="rect">
            <a:avLst/>
          </a:prstGeom>
          <a:noFill/>
          <a:ln>
            <a:noFill/>
          </a:ln>
        </p:spPr>
        <p:txBody>
          <a:bodyPr wrap="square" rtlCol="0" anchor="ctr" anchorCtr="1">
            <a:spAutoFit/>
          </a:bodyPr>
          <a:lstStyle/>
          <a:p>
            <a:r>
              <a:rPr lang="en-US" b="1" smtClean="0">
                <a:latin typeface="Arial" panose="020B0604020202020204" pitchFamily="34" charset="0"/>
                <a:cs typeface="Arial" panose="020B0604020202020204" pitchFamily="34" charset="0"/>
              </a:rPr>
              <a:t>XÂY DỰNG HỆ THỐNG QUẢN LÝ SẢN XUẤT TRONG CÔNG NGHIỆP</a:t>
            </a:r>
            <a:endParaRPr lang="en-US" b="1" dirty="0">
              <a:latin typeface="Arial" panose="020B0604020202020204" pitchFamily="34" charset="0"/>
              <a:cs typeface="Arial" panose="020B0604020202020204" pitchFamily="34" charset="0"/>
            </a:endParaRPr>
          </a:p>
        </p:txBody>
      </p:sp>
      <p:sp>
        <p:nvSpPr>
          <p:cNvPr id="14" name="TextBox 13"/>
          <p:cNvSpPr txBox="1"/>
          <p:nvPr/>
        </p:nvSpPr>
        <p:spPr>
          <a:xfrm>
            <a:off x="11533992" y="2800759"/>
            <a:ext cx="9325758" cy="2062103"/>
          </a:xfrm>
          <a:prstGeom prst="rect">
            <a:avLst/>
          </a:prstGeom>
          <a:noFill/>
          <a:ln>
            <a:noFill/>
          </a:ln>
        </p:spPr>
        <p:txBody>
          <a:bodyPr wrap="none" rtlCol="0" anchor="ctr" anchorCtr="1">
            <a:spAutoFit/>
          </a:bodyPr>
          <a:lstStyle/>
          <a:p>
            <a:r>
              <a:rPr lang="en-US" sz="3200" u="sng" smtClean="0">
                <a:latin typeface="Arial" panose="020B0604020202020204" pitchFamily="34" charset="0"/>
                <a:cs typeface="Arial" panose="020B0604020202020204" pitchFamily="34" charset="0"/>
              </a:rPr>
              <a:t>Sinh viên</a:t>
            </a:r>
            <a:r>
              <a:rPr lang="en-US" sz="3200" smtClean="0">
                <a:latin typeface="Arial" panose="020B0604020202020204" pitchFamily="34" charset="0"/>
                <a:cs typeface="Arial" panose="020B0604020202020204" pitchFamily="34" charset="0"/>
              </a:rPr>
              <a:t>: 	Lê Viết Hoàng –  MSSV:15146166</a:t>
            </a:r>
          </a:p>
          <a:p>
            <a:r>
              <a:rPr lang="en-US" sz="3200">
                <a:latin typeface="Arial" panose="020B0604020202020204" pitchFamily="34" charset="0"/>
                <a:cs typeface="Arial" panose="020B0604020202020204" pitchFamily="34" charset="0"/>
              </a:rPr>
              <a:t>	</a:t>
            </a:r>
            <a:r>
              <a:rPr lang="en-US" sz="3200" smtClean="0">
                <a:latin typeface="Arial" panose="020B0604020202020204" pitchFamily="34" charset="0"/>
                <a:cs typeface="Arial" panose="020B0604020202020204" pitchFamily="34" charset="0"/>
              </a:rPr>
              <a:t>Cao Hữu Nhân – MSSV:15146218</a:t>
            </a:r>
          </a:p>
          <a:p>
            <a:r>
              <a:rPr lang="en-US" sz="3200">
                <a:latin typeface="Arial" panose="020B0604020202020204" pitchFamily="34" charset="0"/>
                <a:cs typeface="Arial" panose="020B0604020202020204" pitchFamily="34" charset="0"/>
              </a:rPr>
              <a:t>	</a:t>
            </a:r>
            <a:r>
              <a:rPr lang="en-US" sz="3200" smtClean="0">
                <a:latin typeface="Arial" panose="020B0604020202020204" pitchFamily="34" charset="0"/>
                <a:cs typeface="Arial" panose="020B0604020202020204" pitchFamily="34" charset="0"/>
              </a:rPr>
              <a:t>Nguyễn Tấn Tài – MSSV:15146245</a:t>
            </a:r>
          </a:p>
          <a:p>
            <a:r>
              <a:rPr lang="en-US" sz="3200" u="sng" smtClean="0">
                <a:latin typeface="Arial" panose="020B0604020202020204" pitchFamily="34" charset="0"/>
                <a:cs typeface="Arial" panose="020B0604020202020204" pitchFamily="34" charset="0"/>
              </a:rPr>
              <a:t>Giảng viên hướng dẫn</a:t>
            </a:r>
            <a:r>
              <a:rPr lang="en-US" sz="3200" smtClean="0">
                <a:latin typeface="Arial" panose="020B0604020202020204" pitchFamily="34" charset="0"/>
                <a:cs typeface="Arial" panose="020B0604020202020204" pitchFamily="34" charset="0"/>
              </a:rPr>
              <a:t>: Ths Nguyễn Xuân Quang</a:t>
            </a:r>
            <a:endParaRPr lang="en-US" sz="3200" dirty="0">
              <a:latin typeface="Arial" panose="020B0604020202020204" pitchFamily="34" charset="0"/>
              <a:cs typeface="Arial" panose="020B0604020202020204" pitchFamily="34" charset="0"/>
            </a:endParaRPr>
          </a:p>
        </p:txBody>
      </p:sp>
      <p:sp>
        <p:nvSpPr>
          <p:cNvPr id="15" name="Rectangle 14"/>
          <p:cNvSpPr/>
          <p:nvPr/>
        </p:nvSpPr>
        <p:spPr>
          <a:xfrm>
            <a:off x="372425" y="5802730"/>
            <a:ext cx="10846676" cy="795528"/>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3400" b="1" err="1" smtClean="0">
                <a:latin typeface="Arial" panose="020B0604020202020204" pitchFamily="34" charset="0"/>
                <a:ea typeface="Times New Roman" panose="02020603050405020304" pitchFamily="18" charset="0"/>
                <a:cs typeface="Arial" panose="020B0604020202020204" pitchFamily="34" charset="0"/>
              </a:rPr>
              <a:t>Giới</a:t>
            </a:r>
            <a:r>
              <a:rPr lang="en-US" sz="3400" b="1" smtClean="0">
                <a:latin typeface="Arial" panose="020B0604020202020204" pitchFamily="34" charset="0"/>
                <a:ea typeface="Times New Roman" panose="02020603050405020304" pitchFamily="18" charset="0"/>
                <a:cs typeface="Arial" panose="020B0604020202020204" pitchFamily="34" charset="0"/>
              </a:rPr>
              <a:t> </a:t>
            </a:r>
            <a:r>
              <a:rPr lang="en-US" sz="3400" b="1" err="1" smtClean="0">
                <a:latin typeface="Arial" panose="020B0604020202020204" pitchFamily="34" charset="0"/>
                <a:ea typeface="Times New Roman" panose="02020603050405020304" pitchFamily="18" charset="0"/>
                <a:cs typeface="Arial" panose="020B0604020202020204" pitchFamily="34" charset="0"/>
              </a:rPr>
              <a:t>thiệu</a:t>
            </a:r>
            <a:endParaRPr lang="en-US" sz="3400" b="1">
              <a:effectLst/>
              <a:latin typeface="Arial" panose="020B0604020202020204" pitchFamily="34" charset="0"/>
              <a:ea typeface="Times New Roman" panose="02020603050405020304" pitchFamily="18" charset="0"/>
              <a:cs typeface="Arial" panose="020B0604020202020204" pitchFamily="34" charset="0"/>
            </a:endParaRPr>
          </a:p>
        </p:txBody>
      </p:sp>
      <p:sp>
        <p:nvSpPr>
          <p:cNvPr id="18" name="TextBox 17"/>
          <p:cNvSpPr txBox="1"/>
          <p:nvPr/>
        </p:nvSpPr>
        <p:spPr>
          <a:xfrm>
            <a:off x="372425" y="6598258"/>
            <a:ext cx="10846676" cy="5170646"/>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nchorCtr="1">
            <a:spAutoFit/>
          </a:bodyPr>
          <a:lstStyle/>
          <a:p>
            <a:pPr algn="just"/>
            <a:r>
              <a:rPr lang="en-US" sz="3000">
                <a:latin typeface="Arial" panose="020B0604020202020204" pitchFamily="34" charset="0"/>
                <a:ea typeface="Times New Roman" panose="02020603050405020304" pitchFamily="18" charset="0"/>
                <a:cs typeface="Arial" panose="020B0604020202020204" pitchFamily="34" charset="0"/>
              </a:rPr>
              <a:t> </a:t>
            </a:r>
            <a:r>
              <a:rPr lang="en-US" sz="3000" smtClean="0">
                <a:latin typeface="Arial" panose="020B0604020202020204" pitchFamily="34" charset="0"/>
                <a:ea typeface="Times New Roman" panose="02020603050405020304" pitchFamily="18" charset="0"/>
                <a:cs typeface="Arial" panose="020B0604020202020204" pitchFamily="34" charset="0"/>
              </a:rPr>
              <a:t>      Xây </a:t>
            </a:r>
            <a:r>
              <a:rPr lang="en-US" sz="3000">
                <a:latin typeface="Arial" panose="020B0604020202020204" pitchFamily="34" charset="0"/>
                <a:ea typeface="Times New Roman" panose="02020603050405020304" pitchFamily="18" charset="0"/>
                <a:cs typeface="Arial" panose="020B0604020202020204" pitchFamily="34" charset="0"/>
              </a:rPr>
              <a:t>dựng hệ thống và phần mềm quản lý cơ sở dữ liệu thu thập được từ hoạt động của nhà máy. Dữ liệu được xử lý và đưa lên hệ thống đám mây. Thông qua phần mềm quản lý trên máy tính và điện thoại thông minh có kết nối Internet, người dùng có thể giám sát hoạt động của toàn bộ các máy móc mà hệ thống đang quản lý, bao gồm: thời gian hoạt động, chế độ hoạt động (có tải, không tải), thời gian bảo trì… từ đó góp phần đảm bảo năng suất hoạt động, kịp thời phát hiện và sửa chữa những hư hỏng. Giao diện được thiết kế trực quan, đơn giản giúp người dùng dễ dàng thao tác.</a:t>
            </a:r>
          </a:p>
          <a:p>
            <a:endParaRPr lang="en-US" sz="3000" dirty="0"/>
          </a:p>
        </p:txBody>
      </p:sp>
      <p:sp>
        <p:nvSpPr>
          <p:cNvPr id="20" name="Rectangle 19"/>
          <p:cNvSpPr/>
          <p:nvPr/>
        </p:nvSpPr>
        <p:spPr>
          <a:xfrm>
            <a:off x="372425" y="11768904"/>
            <a:ext cx="10846676" cy="795528"/>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3400" b="1" err="1" smtClean="0">
                <a:latin typeface="Arial" panose="020B0604020202020204" pitchFamily="34" charset="0"/>
                <a:ea typeface="Times New Roman" panose="02020603050405020304" pitchFamily="18" charset="0"/>
                <a:cs typeface="Arial" panose="020B0604020202020204" pitchFamily="34" charset="0"/>
              </a:rPr>
              <a:t>Nội</a:t>
            </a:r>
            <a:r>
              <a:rPr lang="en-US" sz="3400" b="1" smtClean="0">
                <a:latin typeface="Arial" panose="020B0604020202020204" pitchFamily="34" charset="0"/>
                <a:ea typeface="Times New Roman" panose="02020603050405020304" pitchFamily="18" charset="0"/>
                <a:cs typeface="Arial" panose="020B0604020202020204" pitchFamily="34" charset="0"/>
              </a:rPr>
              <a:t> dung</a:t>
            </a:r>
            <a:endParaRPr lang="en-US" sz="3400" b="1">
              <a:effectLst/>
              <a:latin typeface="Arial" panose="020B0604020202020204" pitchFamily="34" charset="0"/>
              <a:ea typeface="Times New Roman" panose="02020603050405020304" pitchFamily="18" charset="0"/>
              <a:cs typeface="Arial" panose="020B0604020202020204" pitchFamily="34" charset="0"/>
            </a:endParaRPr>
          </a:p>
        </p:txBody>
      </p:sp>
      <p:sp>
        <p:nvSpPr>
          <p:cNvPr id="21" name="Text Box 2"/>
          <p:cNvSpPr txBox="1">
            <a:spLocks noChangeArrowheads="1"/>
          </p:cNvSpPr>
          <p:nvPr/>
        </p:nvSpPr>
        <p:spPr bwMode="auto">
          <a:xfrm>
            <a:off x="372425" y="12564431"/>
            <a:ext cx="10846675" cy="149855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t" anchorCtr="0">
            <a:noAutofit/>
          </a:bodyPr>
          <a:lstStyle/>
          <a:p>
            <a:pPr marL="0" marR="0" algn="just">
              <a:spcBef>
                <a:spcPts val="0"/>
              </a:spcBef>
              <a:spcAft>
                <a:spcPts val="0"/>
              </a:spcAft>
            </a:pPr>
            <a:r>
              <a:rPr lang="en-US" sz="3000" err="1" smtClean="0">
                <a:latin typeface="Arial" panose="020B0604020202020204" pitchFamily="34" charset="0"/>
                <a:ea typeface="Times New Roman" panose="02020603050405020304" pitchFamily="18" charset="0"/>
                <a:cs typeface="Arial" panose="020B0604020202020204" pitchFamily="34" charset="0"/>
              </a:rPr>
              <a:t>Bộ</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a:latin typeface="Arial" panose="020B0604020202020204" pitchFamily="34" charset="0"/>
                <a:ea typeface="Times New Roman" panose="02020603050405020304" pitchFamily="18" charset="0"/>
                <a:cs typeface="Arial" panose="020B0604020202020204" pitchFamily="34" charset="0"/>
              </a:rPr>
              <a:t>x</a:t>
            </a:r>
            <a:r>
              <a:rPr lang="en-US" sz="3000" err="1" smtClean="0">
                <a:latin typeface="Arial" panose="020B0604020202020204" pitchFamily="34" charset="0"/>
                <a:ea typeface="Times New Roman" panose="02020603050405020304" pitchFamily="18" charset="0"/>
                <a:cs typeface="Arial" panose="020B0604020202020204" pitchFamily="34" charset="0"/>
              </a:rPr>
              <a:t>ử</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lí</a:t>
            </a:r>
            <a:r>
              <a:rPr lang="en-US" sz="300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và</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thu</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thập</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dữ</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liệu</a:t>
            </a:r>
            <a:r>
              <a:rPr lang="en-US" sz="3000" smtClean="0">
                <a:effectLst/>
                <a:latin typeface="Arial" panose="020B0604020202020204" pitchFamily="34" charset="0"/>
                <a:ea typeface="Times New Roman" panose="02020603050405020304" pitchFamily="18" charset="0"/>
                <a:cs typeface="Arial" panose="020B0604020202020204" pitchFamily="34" charset="0"/>
              </a:rPr>
              <a:t>:</a:t>
            </a: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3000" smtClean="0">
                <a:latin typeface="Arial" panose="020B0604020202020204" pitchFamily="34" charset="0"/>
                <a:ea typeface="Times New Roman" panose="02020603050405020304" pitchFamily="18" charset="0"/>
                <a:cs typeface="Arial" panose="020B0604020202020204" pitchFamily="34" charset="0"/>
              </a:rPr>
              <a:t>Phần </a:t>
            </a:r>
            <a:r>
              <a:rPr lang="en-US" sz="3000" err="1" smtClean="0">
                <a:latin typeface="Arial" panose="020B0604020202020204" pitchFamily="34" charset="0"/>
                <a:ea typeface="Times New Roman" panose="02020603050405020304" pitchFamily="18" charset="0"/>
                <a:cs typeface="Arial" panose="020B0604020202020204" pitchFamily="34" charset="0"/>
              </a:rPr>
              <a:t>mềm</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quản</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lý</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trên</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máy</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tính</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và</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điện</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thoại</a:t>
            </a:r>
            <a:r>
              <a:rPr lang="en-US" sz="3000" smtClean="0">
                <a:latin typeface="Arial" panose="020B0604020202020204" pitchFamily="34" charset="0"/>
                <a:ea typeface="Times New Roman" panose="02020603050405020304" pitchFamily="18" charset="0"/>
                <a:cs typeface="Arial" panose="020B0604020202020204" pitchFamily="34" charset="0"/>
              </a:rPr>
              <a:t> </a:t>
            </a:r>
            <a:r>
              <a:rPr lang="en-US" sz="3000" err="1" smtClean="0">
                <a:latin typeface="Arial" panose="020B0604020202020204" pitchFamily="34" charset="0"/>
                <a:ea typeface="Times New Roman" panose="02020603050405020304" pitchFamily="18" charset="0"/>
                <a:cs typeface="Arial" panose="020B0604020202020204" pitchFamily="34" charset="0"/>
              </a:rPr>
              <a:t>thông</a:t>
            </a:r>
            <a:r>
              <a:rPr lang="en-US" sz="3000" smtClean="0">
                <a:latin typeface="Arial" panose="020B0604020202020204" pitchFamily="34" charset="0"/>
                <a:ea typeface="Times New Roman" panose="02020603050405020304" pitchFamily="18" charset="0"/>
                <a:cs typeface="Arial" panose="020B0604020202020204" pitchFamily="34" charset="0"/>
              </a:rPr>
              <a:t> minh</a:t>
            </a:r>
            <a:r>
              <a:rPr lang="en-US" sz="3000" smtClean="0">
                <a:effectLst/>
                <a:latin typeface="Arial" panose="020B0604020202020204" pitchFamily="34" charset="0"/>
                <a:ea typeface="Times New Roman" panose="02020603050405020304" pitchFamily="18" charset="0"/>
                <a:cs typeface="Arial" panose="020B0604020202020204" pitchFamily="34" charset="0"/>
              </a:rPr>
              <a:t>:</a:t>
            </a: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3000">
                <a:effectLst/>
                <a:latin typeface="Arial" panose="020B0604020202020204" pitchFamily="34" charset="0"/>
                <a:ea typeface="Times New Roman" panose="02020603050405020304" pitchFamily="18" charset="0"/>
                <a:cs typeface="Arial" panose="020B0604020202020204" pitchFamily="34" charset="0"/>
              </a:rPr>
              <a:t>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7615" y="13265410"/>
            <a:ext cx="9195250" cy="6896437"/>
          </a:xfrm>
          <a:prstGeom prst="rect">
            <a:avLst/>
          </a:prstGeom>
        </p:spPr>
      </p:pic>
      <p:pic>
        <p:nvPicPr>
          <p:cNvPr id="23" name="Picture 2" descr="https://scontent.fsgn8-1.fna.fbcdn.net/v/t1.15752-9/65889514_1470795196395495_1539044330147151872_n.jpg?_nc_cat=110&amp;_nc_oc=AQlMaOGDwOcZXSFJeERGijpKDP2cmbQrMsklQRF2eVSI2DhJ4sr0UqsCbv6k6ll8feQ&amp;_nc_ht=scontent.fsgn8-1.fna&amp;oh=3b1813ced4bb07253b7c75aac2c41b41&amp;oe=5DAE768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926" y="21010309"/>
            <a:ext cx="2983448" cy="629838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6"/>
          <a:stretch>
            <a:fillRect/>
          </a:stretch>
        </p:blipFill>
        <p:spPr>
          <a:xfrm>
            <a:off x="3808411" y="20980812"/>
            <a:ext cx="7168262" cy="4030180"/>
          </a:xfrm>
          <a:prstGeom prst="rect">
            <a:avLst/>
          </a:prstGeom>
        </p:spPr>
      </p:pic>
      <p:sp>
        <p:nvSpPr>
          <p:cNvPr id="26" name="Text Box 2"/>
          <p:cNvSpPr txBox="1">
            <a:spLocks noChangeArrowheads="1"/>
          </p:cNvSpPr>
          <p:nvPr/>
        </p:nvSpPr>
        <p:spPr bwMode="auto">
          <a:xfrm>
            <a:off x="11317503" y="5802730"/>
            <a:ext cx="9758735" cy="1252337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t" anchorCtr="0">
            <a:noAutofit/>
          </a:bodyPr>
          <a:lstStyle/>
          <a:p>
            <a:pPr marL="0" marR="0" algn="just">
              <a:spcBef>
                <a:spcPts val="0"/>
              </a:spcBef>
              <a:spcAft>
                <a:spcPts val="0"/>
              </a:spcAft>
            </a:pPr>
            <a:r>
              <a:rPr lang="en-US" sz="3000" smtClean="0">
                <a:effectLst/>
                <a:latin typeface="Arial" panose="020B0604020202020204" pitchFamily="34" charset="0"/>
                <a:ea typeface="Times New Roman" panose="02020603050405020304" pitchFamily="18" charset="0"/>
                <a:cs typeface="Arial" panose="020B0604020202020204" pitchFamily="34" charset="0"/>
              </a:rPr>
              <a:t>Tương tác chung:</a:t>
            </a: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3000">
                <a:latin typeface="Arial" panose="020B0604020202020204" pitchFamily="34" charset="0"/>
                <a:ea typeface="Times New Roman" panose="02020603050405020304" pitchFamily="18" charset="0"/>
                <a:cs typeface="Arial" panose="020B0604020202020204" pitchFamily="34" charset="0"/>
              </a:rPr>
              <a:t> </a:t>
            </a:r>
            <a:r>
              <a:rPr lang="en-US" sz="3000" smtClean="0">
                <a:latin typeface="Arial" panose="020B0604020202020204" pitchFamily="34" charset="0"/>
                <a:ea typeface="Times New Roman" panose="02020603050405020304" pitchFamily="18" charset="0"/>
                <a:cs typeface="Arial" panose="020B0604020202020204" pitchFamily="34" charset="0"/>
              </a:rPr>
              <a:t>   Phần mềm:	</a:t>
            </a: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3000">
                <a:latin typeface="Arial" panose="020B0604020202020204" pitchFamily="34" charset="0"/>
                <a:ea typeface="Times New Roman" panose="02020603050405020304" pitchFamily="18" charset="0"/>
                <a:cs typeface="Arial" panose="020B0604020202020204" pitchFamily="34" charset="0"/>
              </a:rPr>
              <a:t> </a:t>
            </a:r>
            <a:r>
              <a:rPr lang="en-US" sz="3000" smtClean="0">
                <a:latin typeface="Arial" panose="020B0604020202020204" pitchFamily="34" charset="0"/>
                <a:ea typeface="Times New Roman" panose="02020603050405020304" pitchFamily="18" charset="0"/>
                <a:cs typeface="Arial" panose="020B0604020202020204" pitchFamily="34" charset="0"/>
              </a:rPr>
              <a:t>   Bộ xử lý:</a:t>
            </a:r>
          </a:p>
          <a:p>
            <a:pPr marL="0" marR="0" algn="just">
              <a:spcBef>
                <a:spcPts val="0"/>
              </a:spcBef>
              <a:spcAft>
                <a:spcPts val="0"/>
              </a:spcAft>
            </a:pPr>
            <a:endParaRPr lang="en-US" sz="30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3000" smtClean="0">
                <a:effectLst/>
                <a:latin typeface="Arial" panose="020B0604020202020204" pitchFamily="34" charset="0"/>
                <a:ea typeface="Times New Roman" panose="02020603050405020304" pitchFamily="18" charset="0"/>
                <a:cs typeface="Arial" panose="020B0604020202020204" pitchFamily="34" charset="0"/>
              </a:rPr>
              <a:t>	</a:t>
            </a:r>
          </a:p>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1000">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1200">
                <a:effectLst/>
                <a:latin typeface="Arial" panose="020B0604020202020204" pitchFamily="34" charset="0"/>
                <a:ea typeface="Times New Roman" panose="02020603050405020304" pitchFamily="18" charset="0"/>
                <a:cs typeface="Arial" panose="020B0604020202020204" pitchFamily="34" charset="0"/>
              </a:rPr>
              <a:t> </a:t>
            </a:r>
          </a:p>
          <a:p>
            <a:pPr marL="0" marR="0" algn="just">
              <a:spcBef>
                <a:spcPts val="0"/>
              </a:spcBef>
              <a:spcAft>
                <a:spcPts val="0"/>
              </a:spcAft>
            </a:pPr>
            <a:r>
              <a:rPr lang="en-US" sz="1200">
                <a:effectLst/>
                <a:latin typeface="Arial" panose="020B0604020202020204" pitchFamily="34" charset="0"/>
                <a:ea typeface="Times New Roman" panose="02020603050405020304" pitchFamily="18" charset="0"/>
                <a:cs typeface="Arial" panose="020B0604020202020204" pitchFamily="34" charset="0"/>
              </a:rPr>
              <a:t> </a:t>
            </a:r>
          </a:p>
          <a:p>
            <a:pPr marL="0" marR="0" algn="just">
              <a:spcBef>
                <a:spcPts val="0"/>
              </a:spcBef>
              <a:spcAft>
                <a:spcPts val="0"/>
              </a:spcAft>
            </a:pPr>
            <a:r>
              <a:rPr lang="en-US" sz="1200">
                <a:effectLst/>
                <a:latin typeface="Arial" panose="020B0604020202020204" pitchFamily="34" charset="0"/>
                <a:ea typeface="Times New Roman" panose="02020603050405020304" pitchFamily="18" charset="0"/>
                <a:cs typeface="Arial" panose="020B0604020202020204" pitchFamily="34" charset="0"/>
              </a:rPr>
              <a:t> </a:t>
            </a:r>
          </a:p>
          <a:p>
            <a:pPr marL="0" marR="0" algn="just">
              <a:spcBef>
                <a:spcPts val="0"/>
              </a:spcBef>
              <a:spcAft>
                <a:spcPts val="0"/>
              </a:spcAft>
            </a:pPr>
            <a:r>
              <a:rPr lang="en-US" sz="1200">
                <a:effectLst/>
                <a:latin typeface="Arial" panose="020B0604020202020204" pitchFamily="34" charset="0"/>
                <a:ea typeface="Times New Roman" panose="02020603050405020304" pitchFamily="18" charset="0"/>
                <a:cs typeface="Arial" panose="020B0604020202020204" pitchFamily="34" charset="0"/>
              </a:rPr>
              <a:t> </a:t>
            </a:r>
          </a:p>
          <a:p>
            <a:pPr marL="0" marR="0" algn="just">
              <a:spcBef>
                <a:spcPts val="0"/>
              </a:spcBef>
              <a:spcAft>
                <a:spcPts val="0"/>
              </a:spcAft>
            </a:pPr>
            <a:r>
              <a:rPr lang="en-US" sz="1000">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1000">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1200">
                <a:effectLst/>
                <a:latin typeface="Arial" panose="020B0604020202020204" pitchFamily="34" charset="0"/>
                <a:ea typeface="Times New Roman" panose="02020603050405020304" pitchFamily="18" charset="0"/>
                <a:cs typeface="Arial" panose="020B0604020202020204" pitchFamily="34" charset="0"/>
              </a:rPr>
              <a:t>				</a:t>
            </a:r>
          </a:p>
        </p:txBody>
      </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33992" y="6433448"/>
            <a:ext cx="9125962" cy="28034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Picture 27" descr="G:\Tai lieu\DO AN\text\anh\người dùng.png"/>
          <p:cNvPicPr/>
          <p:nvPr/>
        </p:nvPicPr>
        <p:blipFill>
          <a:blip r:embed="rId8">
            <a:extLst>
              <a:ext uri="{28A0092B-C50C-407E-A947-70E740481C1C}">
                <a14:useLocalDpi xmlns:a14="http://schemas.microsoft.com/office/drawing/2010/main" val="0"/>
              </a:ext>
            </a:extLst>
          </a:blip>
          <a:srcRect/>
          <a:stretch>
            <a:fillRect/>
          </a:stretch>
        </p:blipFill>
        <p:spPr bwMode="auto">
          <a:xfrm>
            <a:off x="12034290" y="10081354"/>
            <a:ext cx="5282160" cy="24830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Rectangle 29"/>
          <p:cNvSpPr/>
          <p:nvPr/>
        </p:nvSpPr>
        <p:spPr>
          <a:xfrm>
            <a:off x="11317503" y="18377187"/>
            <a:ext cx="9758736" cy="795528"/>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3400" b="1" err="1" smtClean="0">
                <a:latin typeface="Arial" panose="020B0604020202020204" pitchFamily="34" charset="0"/>
                <a:ea typeface="Times New Roman" panose="02020603050405020304" pitchFamily="18" charset="0"/>
                <a:cs typeface="Arial" panose="020B0604020202020204" pitchFamily="34" charset="0"/>
              </a:rPr>
              <a:t>Kết</a:t>
            </a:r>
            <a:r>
              <a:rPr lang="en-US" sz="3400" b="1" smtClean="0">
                <a:latin typeface="Arial" panose="020B0604020202020204" pitchFamily="34" charset="0"/>
                <a:ea typeface="Times New Roman" panose="02020603050405020304" pitchFamily="18" charset="0"/>
                <a:cs typeface="Arial" panose="020B0604020202020204" pitchFamily="34" charset="0"/>
              </a:rPr>
              <a:t> </a:t>
            </a:r>
            <a:r>
              <a:rPr lang="en-US" sz="3400" b="1" err="1" smtClean="0">
                <a:latin typeface="Arial" panose="020B0604020202020204" pitchFamily="34" charset="0"/>
                <a:ea typeface="Times New Roman" panose="02020603050405020304" pitchFamily="18" charset="0"/>
                <a:cs typeface="Arial" panose="020B0604020202020204" pitchFamily="34" charset="0"/>
              </a:rPr>
              <a:t>quả</a:t>
            </a:r>
            <a:endParaRPr lang="en-US" sz="3400" b="1">
              <a:effectLst/>
              <a:latin typeface="Arial" panose="020B0604020202020204" pitchFamily="34" charset="0"/>
              <a:ea typeface="Times New Roman" panose="02020603050405020304" pitchFamily="18" charset="0"/>
              <a:cs typeface="Arial" panose="020B0604020202020204" pitchFamily="34" charset="0"/>
            </a:endParaRPr>
          </a:p>
        </p:txBody>
      </p:sp>
      <p:sp>
        <p:nvSpPr>
          <p:cNvPr id="34" name="TextBox 33"/>
          <p:cNvSpPr txBox="1"/>
          <p:nvPr/>
        </p:nvSpPr>
        <p:spPr>
          <a:xfrm>
            <a:off x="372425" y="27763455"/>
            <a:ext cx="9781845" cy="2308324"/>
          </a:xfrm>
          <a:prstGeom prst="rect">
            <a:avLst/>
          </a:prstGeom>
          <a:noFill/>
          <a:ln>
            <a:noFill/>
          </a:ln>
        </p:spPr>
        <p:txBody>
          <a:bodyPr wrap="none" rtlCol="0" anchor="ctr" anchorCtr="1">
            <a:spAutoFit/>
          </a:bodyPr>
          <a:lstStyle/>
          <a:p>
            <a:pPr algn="just">
              <a:tabLst>
                <a:tab pos="4114800" algn="l"/>
              </a:tabLst>
            </a:pPr>
            <a:r>
              <a:rPr lang="en-US" sz="3200" b="1" smtClean="0">
                <a:solidFill>
                  <a:schemeClr val="accent5">
                    <a:lumMod val="75000"/>
                  </a:schemeClr>
                </a:solidFill>
                <a:latin typeface="Arial" panose="020B0604020202020204" pitchFamily="34" charset="0"/>
                <a:cs typeface="Arial" panose="020B0604020202020204" pitchFamily="34" charset="0"/>
              </a:rPr>
              <a:t>fme.hcmute.edu.vn</a:t>
            </a:r>
            <a:endParaRPr lang="en-US" sz="2800" smtClean="0">
              <a:solidFill>
                <a:schemeClr val="accent5"/>
              </a:solidFill>
              <a:latin typeface="Arial" panose="020B0604020202020204" pitchFamily="34" charset="0"/>
              <a:cs typeface="Arial" panose="020B0604020202020204" pitchFamily="34" charset="0"/>
            </a:endParaRPr>
          </a:p>
          <a:p>
            <a:pPr algn="just">
              <a:tabLst>
                <a:tab pos="4114800" algn="l"/>
              </a:tabLst>
            </a:pPr>
            <a:r>
              <a:rPr lang="en-US" sz="2800" smtClean="0">
                <a:solidFill>
                  <a:schemeClr val="accent5"/>
                </a:solidFill>
                <a:latin typeface="Arial" panose="020B0604020202020204" pitchFamily="34" charset="0"/>
                <a:cs typeface="Arial" panose="020B0604020202020204" pitchFamily="34" charset="0"/>
              </a:rPr>
              <a:t>Liên hệ: </a:t>
            </a:r>
            <a:r>
              <a:rPr lang="en-US" sz="2800">
                <a:solidFill>
                  <a:schemeClr val="accent5"/>
                </a:solidFill>
                <a:latin typeface="Arial" panose="020B0604020202020204" pitchFamily="34" charset="0"/>
                <a:ea typeface="Times New Roman" panose="02020603050405020304" pitchFamily="18" charset="0"/>
                <a:cs typeface="Arial" panose="020B0604020202020204" pitchFamily="34" charset="0"/>
              </a:rPr>
              <a:t>Lê Viết Hoàng 	Email: hoangpktk15@gmail.com</a:t>
            </a:r>
          </a:p>
          <a:p>
            <a:pPr algn="just">
              <a:tabLst>
                <a:tab pos="4114800" algn="l"/>
              </a:tabLst>
            </a:pPr>
            <a:r>
              <a:rPr lang="en-US" sz="2800">
                <a:solidFill>
                  <a:schemeClr val="accent5"/>
                </a:solidFill>
                <a:latin typeface="Arial" panose="020B0604020202020204" pitchFamily="34" charset="0"/>
                <a:ea typeface="Times New Roman" panose="02020603050405020304" pitchFamily="18" charset="0"/>
                <a:cs typeface="Arial" panose="020B0604020202020204" pitchFamily="34" charset="0"/>
              </a:rPr>
              <a:t>   </a:t>
            </a:r>
            <a:r>
              <a:rPr lang="en-US" sz="2800" smtClean="0">
                <a:solidFill>
                  <a:schemeClr val="accent5"/>
                </a:solidFill>
                <a:latin typeface="Arial" panose="020B0604020202020204" pitchFamily="34" charset="0"/>
                <a:ea typeface="Times New Roman" panose="02020603050405020304" pitchFamily="18" charset="0"/>
                <a:cs typeface="Arial" panose="020B0604020202020204" pitchFamily="34" charset="0"/>
              </a:rPr>
              <a:t>           Cao </a:t>
            </a:r>
            <a:r>
              <a:rPr lang="en-US" sz="2800">
                <a:solidFill>
                  <a:schemeClr val="accent5"/>
                </a:solidFill>
                <a:latin typeface="Arial" panose="020B0604020202020204" pitchFamily="34" charset="0"/>
                <a:ea typeface="Times New Roman" panose="02020603050405020304" pitchFamily="18" charset="0"/>
                <a:cs typeface="Arial" panose="020B0604020202020204" pitchFamily="34" charset="0"/>
              </a:rPr>
              <a:t>Hữu Nhân	Email: caonhan.927@gmail.com</a:t>
            </a:r>
          </a:p>
          <a:p>
            <a:pPr algn="just">
              <a:tabLst>
                <a:tab pos="4114800" algn="l"/>
              </a:tabLst>
            </a:pPr>
            <a:r>
              <a:rPr lang="en-US" sz="2800">
                <a:solidFill>
                  <a:schemeClr val="accent5"/>
                </a:solidFill>
                <a:latin typeface="Arial" panose="020B0604020202020204" pitchFamily="34" charset="0"/>
                <a:ea typeface="Times New Roman" panose="02020603050405020304" pitchFamily="18" charset="0"/>
                <a:cs typeface="Arial" panose="020B0604020202020204" pitchFamily="34" charset="0"/>
              </a:rPr>
              <a:t>  </a:t>
            </a:r>
            <a:r>
              <a:rPr lang="en-US" sz="2800" smtClean="0">
                <a:solidFill>
                  <a:schemeClr val="accent5"/>
                </a:solidFill>
                <a:latin typeface="Arial" panose="020B0604020202020204" pitchFamily="34" charset="0"/>
                <a:ea typeface="Times New Roman" panose="02020603050405020304" pitchFamily="18" charset="0"/>
                <a:cs typeface="Arial" panose="020B0604020202020204" pitchFamily="34" charset="0"/>
              </a:rPr>
              <a:t>            Nguyễn </a:t>
            </a:r>
            <a:r>
              <a:rPr lang="en-US" sz="2800">
                <a:solidFill>
                  <a:schemeClr val="accent5"/>
                </a:solidFill>
                <a:latin typeface="Arial" panose="020B0604020202020204" pitchFamily="34" charset="0"/>
                <a:ea typeface="Times New Roman" panose="02020603050405020304" pitchFamily="18" charset="0"/>
                <a:cs typeface="Arial" panose="020B0604020202020204" pitchFamily="34" charset="0"/>
              </a:rPr>
              <a:t>Tấn Tài	Email: tantai1997spkt@gmail.com</a:t>
            </a:r>
          </a:p>
          <a:p>
            <a:endParaRPr lang="en-US" sz="2800" dirty="0">
              <a:solidFill>
                <a:schemeClr val="accent5"/>
              </a:solidFill>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104257" y="27929873"/>
            <a:ext cx="2477077" cy="987744"/>
          </a:xfrm>
          <a:prstGeom prst="rect">
            <a:avLst/>
          </a:prstGeom>
        </p:spPr>
      </p:pic>
      <p:sp>
        <p:nvSpPr>
          <p:cNvPr id="36" name="TextBox 35"/>
          <p:cNvSpPr txBox="1"/>
          <p:nvPr/>
        </p:nvSpPr>
        <p:spPr>
          <a:xfrm>
            <a:off x="11827637" y="28394397"/>
            <a:ext cx="3010761" cy="523220"/>
          </a:xfrm>
          <a:prstGeom prst="rect">
            <a:avLst/>
          </a:prstGeom>
          <a:noFill/>
          <a:ln>
            <a:noFill/>
          </a:ln>
        </p:spPr>
        <p:txBody>
          <a:bodyPr wrap="none" rtlCol="0" anchor="ctr" anchorCtr="1">
            <a:spAutoFit/>
          </a:bodyPr>
          <a:lstStyle/>
          <a:p>
            <a:r>
              <a:rPr lang="en-US" sz="2800" b="1" smtClean="0">
                <a:solidFill>
                  <a:schemeClr val="tx1">
                    <a:lumMod val="65000"/>
                    <a:lumOff val="35000"/>
                  </a:schemeClr>
                </a:solidFill>
                <a:latin typeface="Arial" panose="020B0604020202020204" pitchFamily="34" charset="0"/>
                <a:cs typeface="Arial" panose="020B0604020202020204" pitchFamily="34" charset="0"/>
              </a:rPr>
              <a:t>ĐƠN VỊ TÀI TRỢ</a:t>
            </a:r>
            <a:endParaRPr lang="en-US" sz="2800" b="1"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37" name="Picture 3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996561" y="27549986"/>
            <a:ext cx="3079677" cy="1367631"/>
          </a:xfrm>
          <a:prstGeom prst="rect">
            <a:avLst/>
          </a:prstGeom>
        </p:spPr>
      </p:pic>
      <p:sp>
        <p:nvSpPr>
          <p:cNvPr id="38" name="TextBox 37"/>
          <p:cNvSpPr txBox="1"/>
          <p:nvPr/>
        </p:nvSpPr>
        <p:spPr>
          <a:xfrm>
            <a:off x="14911421" y="29297504"/>
            <a:ext cx="6170279" cy="584775"/>
          </a:xfrm>
          <a:prstGeom prst="rect">
            <a:avLst/>
          </a:prstGeom>
          <a:noFill/>
          <a:ln>
            <a:noFill/>
          </a:ln>
        </p:spPr>
        <p:txBody>
          <a:bodyPr wrap="none" rtlCol="0" anchor="ctr" anchorCtr="1">
            <a:spAutoFit/>
          </a:bodyPr>
          <a:lstStyle/>
          <a:p>
            <a:r>
              <a:rPr lang="en-US" sz="3200" b="1" smtClean="0">
                <a:solidFill>
                  <a:schemeClr val="bg2">
                    <a:lumMod val="50000"/>
                  </a:schemeClr>
                </a:solidFill>
                <a:latin typeface="Arial" panose="020B0604020202020204" pitchFamily="34" charset="0"/>
                <a:cs typeface="Arial" panose="020B0604020202020204" pitchFamily="34" charset="0"/>
              </a:rPr>
              <a:t>w w w . a u t o d e s k a t c . v n</a:t>
            </a:r>
            <a:endParaRPr lang="en-US" sz="3200" b="1" dirty="0">
              <a:solidFill>
                <a:schemeClr val="bg2">
                  <a:lumMod val="50000"/>
                </a:schemeClr>
              </a:solidFill>
              <a:latin typeface="Arial" panose="020B0604020202020204" pitchFamily="34" charset="0"/>
              <a:cs typeface="Arial" panose="020B0604020202020204" pitchFamily="34" charset="0"/>
            </a:endParaRPr>
          </a:p>
        </p:txBody>
      </p:sp>
      <p:sp>
        <p:nvSpPr>
          <p:cNvPr id="41" name="Text Box 2"/>
          <p:cNvSpPr txBox="1">
            <a:spLocks noChangeArrowheads="1"/>
          </p:cNvSpPr>
          <p:nvPr/>
        </p:nvSpPr>
        <p:spPr bwMode="auto">
          <a:xfrm>
            <a:off x="11317503" y="19170511"/>
            <a:ext cx="9758736" cy="83794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rot="0" vert="horz" wrap="square" lIns="91440" tIns="45720" rIns="91440" bIns="45720" anchor="t" anchorCtr="0">
            <a:noAutofit/>
          </a:bodyPr>
          <a:lstStyle/>
          <a:p>
            <a:pPr marL="0" marR="0" algn="just">
              <a:spcBef>
                <a:spcPts val="0"/>
              </a:spcBef>
              <a:spcAft>
                <a:spcPts val="0"/>
              </a:spcAft>
            </a:pPr>
            <a:endParaRPr lang="en-US" sz="3000" smtClean="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3000">
                <a:effectLst/>
                <a:latin typeface="Arial" panose="020B0604020202020204" pitchFamily="34" charset="0"/>
                <a:ea typeface="Times New Roman" panose="02020603050405020304" pitchFamily="18" charset="0"/>
                <a:cs typeface="Arial" panose="020B0604020202020204" pitchFamily="34" charset="0"/>
              </a:rPr>
              <a:t> </a:t>
            </a:r>
          </a:p>
        </p:txBody>
      </p:sp>
      <p:pic>
        <p:nvPicPr>
          <p:cNvPr id="42" name="Picture 41"/>
          <p:cNvPicPr>
            <a:picLocks noChangeAspect="1"/>
          </p:cNvPicPr>
          <p:nvPr/>
        </p:nvPicPr>
        <p:blipFill>
          <a:blip r:embed="rId11"/>
          <a:stretch>
            <a:fillRect/>
          </a:stretch>
        </p:blipFill>
        <p:spPr>
          <a:xfrm>
            <a:off x="11321793" y="19246514"/>
            <a:ext cx="9754445" cy="8303472"/>
          </a:xfrm>
          <a:prstGeom prst="rect">
            <a:avLst/>
          </a:prstGeom>
        </p:spPr>
      </p:pic>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533992" y="13303312"/>
            <a:ext cx="9325758" cy="4794187"/>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A839CB2D-CAF8-4C90-9E08-F1ACA2C5BDD5}" vid="{4C3DFA96-B4CF-43D6-AFA3-6C4764C0C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 skipper design slides</Template>
  <TotalTime>68</TotalTime>
  <Words>240</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Times New Roman</vt:lpstr>
      <vt:lpstr>Cloud skipper design template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Cao Nhân</dc:creator>
  <cp:lastModifiedBy>Cao Nhân</cp:lastModifiedBy>
  <cp:revision>11</cp:revision>
  <dcterms:created xsi:type="dcterms:W3CDTF">2019-07-06T07:29:46Z</dcterms:created>
  <dcterms:modified xsi:type="dcterms:W3CDTF">2019-07-06T15:41:37Z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