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4630400" cy="8229600"/>
  <p:notesSz cx="8229600" cy="14630400"/>
  <p:embeddedFontLst>
    <p:embeddedFont>
      <p:font typeface="Gelasio Semi Bold"/>
      <p:regular r:id="rId12"/>
    </p:embeddedFont>
    <p:embeddedFont>
      <p:font typeface="Gelasio Semi Bold"/>
      <p:regular r:id="rId13"/>
    </p:embeddedFont>
    <p:embeddedFont>
      <p:font typeface="Gelasio Semi Bold"/>
      <p:regular r:id="rId14"/>
    </p:embeddedFont>
    <p:embeddedFont>
      <p:font typeface="Gelasio Semi Bold"/>
      <p:regular r:id="rId15"/>
    </p:embeddedFont>
    <p:embeddedFont>
      <p:font typeface="Gelasio"/>
      <p:regular r:id="rId16"/>
    </p:embeddedFont>
    <p:embeddedFont>
      <p:font typeface="Gelasio"/>
      <p:regular r:id="rId17"/>
    </p:embeddedFont>
    <p:embeddedFont>
      <p:font typeface="Gelasio"/>
      <p:regular r:id="rId18"/>
    </p:embeddedFont>
    <p:embeddedFont>
      <p:font typeface="Gelasio"/>
      <p:regular r:id="rId19"/>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 Id="rId16" Type="http://schemas.openxmlformats.org/officeDocument/2006/relationships/font" Target="fonts/font5.fntdata"/><Relationship Id="rId17" Type="http://schemas.openxmlformats.org/officeDocument/2006/relationships/font" Target="fonts/font6.fntdata"/><Relationship Id="rId18" Type="http://schemas.openxmlformats.org/officeDocument/2006/relationships/font" Target="fonts/font7.fntdata"/><Relationship Id="rId19"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028111"/>
            <a:ext cx="7556421" cy="2126337"/>
          </a:xfrm>
          <a:prstGeom prst="rect">
            <a:avLst/>
          </a:prstGeom>
          <a:noFill/>
          <a:ln/>
        </p:spPr>
        <p:txBody>
          <a:bodyPr wrap="square" lIns="0" tIns="0" rIns="0" bIns="0" rtlCol="0" anchor="t"/>
          <a:lstStyle/>
          <a:p>
            <a:pPr algn="l" indent="0" marL="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Ứng dụng của Hệ khuyến nghị trong Chăm sóc Sức khỏe</a:t>
            </a:r>
            <a:endParaRPr lang="en-US" sz="4450" dirty="0"/>
          </a:p>
        </p:txBody>
      </p:sp>
      <p:sp>
        <p:nvSpPr>
          <p:cNvPr id="4" name="Text 1"/>
          <p:cNvSpPr/>
          <p:nvPr/>
        </p:nvSpPr>
        <p:spPr>
          <a:xfrm>
            <a:off x="6280190" y="4494609"/>
            <a:ext cx="7556421" cy="725805"/>
          </a:xfrm>
          <a:prstGeom prst="rect">
            <a:avLst/>
          </a:prstGeom>
          <a:noFill/>
          <a:ln/>
        </p:spPr>
        <p:txBody>
          <a:bodyPr wrap="square" lIns="0" tIns="0" rIns="0" bIns="0" rtlCol="0" anchor="t"/>
          <a:lstStyle/>
          <a:p>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Hệ khuyến nghị là Hệ thống phần mềm dự đoán sở thích của người dùng và đề xuất các mục phù hợp</a:t>
            </a:r>
            <a:endParaRPr lang="en-US" sz="1750" dirty="0"/>
          </a:p>
        </p:txBody>
      </p:sp>
      <p:sp>
        <p:nvSpPr>
          <p:cNvPr id="5" name="Text 2"/>
          <p:cNvSpPr/>
          <p:nvPr/>
        </p:nvSpPr>
        <p:spPr>
          <a:xfrm>
            <a:off x="6280190" y="5475565"/>
            <a:ext cx="7556421" cy="725805"/>
          </a:xfrm>
          <a:prstGeom prst="rect">
            <a:avLst/>
          </a:prstGeom>
          <a:noFill/>
          <a:ln/>
        </p:spPr>
        <p:txBody>
          <a:bodyPr wrap="square" lIns="0" tIns="0" rIns="0" bIns="0" rtlCol="0" anchor="t"/>
          <a:lstStyle/>
          <a:p>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Chúng hỗ trợ bác sĩ và bệnh nhân chọn lựa tối ưu trong các quyết định y tế hàng ngày. Có 5 ứng dụng chính: </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77954" y="611267"/>
            <a:ext cx="13074491" cy="2084189"/>
          </a:xfrm>
          <a:prstGeom prst="rect">
            <a:avLst/>
          </a:prstGeom>
          <a:noFill/>
          <a:ln/>
        </p:spPr>
        <p:txBody>
          <a:bodyPr wrap="square" lIns="0" tIns="0" rIns="0" bIns="0" rtlCol="0" anchor="t"/>
          <a:lstStyle/>
          <a:p>
            <a:pPr algn="l" indent="0" marL="0">
              <a:lnSpc>
                <a:spcPts val="5450"/>
              </a:lnSpc>
              <a:buNone/>
            </a:pPr>
            <a:r>
              <a:rPr lang="en-US" sz="4350" b="1" dirty="0">
                <a:solidFill>
                  <a:srgbClr val="484237"/>
                </a:solidFill>
                <a:latin typeface="Gelasio Semi Bold" pitchFamily="34" charset="0"/>
                <a:ea typeface="Gelasio Semi Bold" pitchFamily="34" charset="-122"/>
                <a:cs typeface="Gelasio Semi Bold" pitchFamily="34" charset="-120"/>
              </a:rPr>
              <a:t>Khuyến nghị thực phẩm (Food Recommendation) và Khuyến nghị thuốc (Drug Recommendation)</a:t>
            </a:r>
            <a:endParaRPr lang="en-US" sz="4350" dirty="0"/>
          </a:p>
        </p:txBody>
      </p:sp>
      <p:sp>
        <p:nvSpPr>
          <p:cNvPr id="3" name="Text 1"/>
          <p:cNvSpPr/>
          <p:nvPr/>
        </p:nvSpPr>
        <p:spPr>
          <a:xfrm>
            <a:off x="777954" y="3251121"/>
            <a:ext cx="2778681" cy="347305"/>
          </a:xfrm>
          <a:prstGeom prst="rect">
            <a:avLst/>
          </a:prstGeom>
          <a:noFill/>
          <a:ln/>
        </p:spPr>
        <p:txBody>
          <a:bodyPr wrap="none" lIns="0" tIns="0" rIns="0" bIns="0" rtlCol="0" anchor="t"/>
          <a:lstStyle/>
          <a:p>
            <a:pPr algn="l" indent="0" marL="0">
              <a:lnSpc>
                <a:spcPts val="2700"/>
              </a:lnSpc>
              <a:buNone/>
            </a:pPr>
            <a:r>
              <a:rPr lang="en-US" sz="2150" dirty="0">
                <a:solidFill>
                  <a:srgbClr val="484237"/>
                </a:solidFill>
                <a:latin typeface="Gelasio Semi Bold" pitchFamily="34" charset="0"/>
                <a:ea typeface="Gelasio Semi Bold" pitchFamily="34" charset="-122"/>
                <a:cs typeface="Gelasio Semi Bold" pitchFamily="34" charset="-120"/>
              </a:rPr>
              <a:t>Ứng dụng</a:t>
            </a:r>
            <a:endParaRPr lang="en-US" sz="2150" dirty="0"/>
          </a:p>
        </p:txBody>
      </p:sp>
      <p:sp>
        <p:nvSpPr>
          <p:cNvPr id="4" name="Text 2"/>
          <p:cNvSpPr/>
          <p:nvPr/>
        </p:nvSpPr>
        <p:spPr>
          <a:xfrm>
            <a:off x="777954" y="3820716"/>
            <a:ext cx="6266140" cy="711279"/>
          </a:xfrm>
          <a:prstGeom prst="rect">
            <a:avLst/>
          </a:prstGeom>
          <a:noFill/>
          <a:ln/>
        </p:spPr>
        <p:txBody>
          <a:bodyPr wrap="square" lIns="0" tIns="0" rIns="0" bIns="0" rtlCol="0" anchor="t"/>
          <a:lstStyle/>
          <a:p>
            <a:pPr algn="l" indent="0" marL="0">
              <a:lnSpc>
                <a:spcPts val="2800"/>
              </a:lnSpc>
              <a:buNone/>
            </a:pPr>
            <a:r>
              <a:rPr lang="en-US" sz="1750" dirty="0">
                <a:solidFill>
                  <a:srgbClr val="746558"/>
                </a:solidFill>
                <a:latin typeface="Gelasio" pitchFamily="34" charset="0"/>
                <a:ea typeface="Gelasio" pitchFamily="34" charset="-122"/>
                <a:cs typeface="Gelasio" pitchFamily="34" charset="-120"/>
              </a:rPr>
              <a:t>Thực phẩm: Giúp người dùng chọn lựa thực phẩm lành mạnh để cải thiện dinh dưỡng và giảm nguy cơ bệnh tật.</a:t>
            </a:r>
            <a:endParaRPr lang="en-US" sz="1750" dirty="0"/>
          </a:p>
        </p:txBody>
      </p:sp>
      <p:sp>
        <p:nvSpPr>
          <p:cNvPr id="5" name="Text 3"/>
          <p:cNvSpPr/>
          <p:nvPr/>
        </p:nvSpPr>
        <p:spPr>
          <a:xfrm>
            <a:off x="777954" y="4732020"/>
            <a:ext cx="6266140" cy="355640"/>
          </a:xfrm>
          <a:prstGeom prst="rect">
            <a:avLst/>
          </a:prstGeom>
          <a:noFill/>
          <a:ln/>
        </p:spPr>
        <p:txBody>
          <a:bodyPr wrap="none" lIns="0" tIns="0" rIns="0" bIns="0" rtlCol="0" anchor="t"/>
          <a:lstStyle/>
          <a:p>
            <a:pPr algn="l" indent="0" marL="0">
              <a:lnSpc>
                <a:spcPts val="2800"/>
              </a:lnSpc>
              <a:buNone/>
            </a:pPr>
            <a:endParaRPr lang="en-US" sz="1750" dirty="0"/>
          </a:p>
        </p:txBody>
      </p:sp>
      <p:sp>
        <p:nvSpPr>
          <p:cNvPr id="6" name="Text 4"/>
          <p:cNvSpPr/>
          <p:nvPr/>
        </p:nvSpPr>
        <p:spPr>
          <a:xfrm>
            <a:off x="777954" y="5287685"/>
            <a:ext cx="6266140" cy="355640"/>
          </a:xfrm>
          <a:prstGeom prst="rect">
            <a:avLst/>
          </a:prstGeom>
          <a:noFill/>
          <a:ln/>
        </p:spPr>
        <p:txBody>
          <a:bodyPr wrap="none" lIns="0" tIns="0" rIns="0" bIns="0" rtlCol="0" anchor="t"/>
          <a:lstStyle/>
          <a:p>
            <a:pPr algn="l" indent="0" marL="0">
              <a:lnSpc>
                <a:spcPts val="2800"/>
              </a:lnSpc>
              <a:buNone/>
            </a:pPr>
            <a:endParaRPr lang="en-US" sz="1750" dirty="0"/>
          </a:p>
        </p:txBody>
      </p:sp>
      <p:sp>
        <p:nvSpPr>
          <p:cNvPr id="7" name="Text 5"/>
          <p:cNvSpPr/>
          <p:nvPr/>
        </p:nvSpPr>
        <p:spPr>
          <a:xfrm>
            <a:off x="777954" y="5843349"/>
            <a:ext cx="6266140" cy="355640"/>
          </a:xfrm>
          <a:prstGeom prst="rect">
            <a:avLst/>
          </a:prstGeom>
          <a:noFill/>
          <a:ln/>
        </p:spPr>
        <p:txBody>
          <a:bodyPr wrap="none" lIns="0" tIns="0" rIns="0" bIns="0" rtlCol="0" anchor="t"/>
          <a:lstStyle/>
          <a:p>
            <a:pPr algn="l" indent="0" marL="0">
              <a:lnSpc>
                <a:spcPts val="2800"/>
              </a:lnSpc>
              <a:buNone/>
            </a:pPr>
            <a:endParaRPr lang="en-US" sz="1750" dirty="0"/>
          </a:p>
        </p:txBody>
      </p:sp>
      <p:sp>
        <p:nvSpPr>
          <p:cNvPr id="8" name="Text 6"/>
          <p:cNvSpPr/>
          <p:nvPr/>
        </p:nvSpPr>
        <p:spPr>
          <a:xfrm>
            <a:off x="777954" y="6399014"/>
            <a:ext cx="6266140" cy="711279"/>
          </a:xfrm>
          <a:prstGeom prst="rect">
            <a:avLst/>
          </a:prstGeom>
          <a:noFill/>
          <a:ln/>
        </p:spPr>
        <p:txBody>
          <a:bodyPr wrap="square" lIns="0" tIns="0" rIns="0" bIns="0" rtlCol="0" anchor="t"/>
          <a:lstStyle/>
          <a:p>
            <a:pPr algn="l" indent="0" marL="0">
              <a:lnSpc>
                <a:spcPts val="2800"/>
              </a:lnSpc>
              <a:buNone/>
            </a:pPr>
            <a:r>
              <a:rPr lang="en-US" sz="1750" dirty="0">
                <a:solidFill>
                  <a:srgbClr val="746558"/>
                </a:solidFill>
                <a:latin typeface="Gelasio" pitchFamily="34" charset="0"/>
                <a:ea typeface="Gelasio" pitchFamily="34" charset="-122"/>
                <a:cs typeface="Gelasio" pitchFamily="34" charset="-120"/>
              </a:rPr>
              <a:t>Thuốc: Hỗ trợ bệnh nhân và chuyên gia y tế chọn thuốc phù hợp, giảm sai sót kê đơn.</a:t>
            </a:r>
            <a:endParaRPr lang="en-US" sz="1750" dirty="0"/>
          </a:p>
        </p:txBody>
      </p:sp>
      <p:sp>
        <p:nvSpPr>
          <p:cNvPr id="9" name="Text 7"/>
          <p:cNvSpPr/>
          <p:nvPr/>
        </p:nvSpPr>
        <p:spPr>
          <a:xfrm>
            <a:off x="7593925" y="3251121"/>
            <a:ext cx="2778681" cy="347305"/>
          </a:xfrm>
          <a:prstGeom prst="rect">
            <a:avLst/>
          </a:prstGeom>
          <a:noFill/>
          <a:ln/>
        </p:spPr>
        <p:txBody>
          <a:bodyPr wrap="none" lIns="0" tIns="0" rIns="0" bIns="0" rtlCol="0" anchor="t"/>
          <a:lstStyle/>
          <a:p>
            <a:pPr algn="l" indent="0" marL="0">
              <a:lnSpc>
                <a:spcPts val="2700"/>
              </a:lnSpc>
              <a:buNone/>
            </a:pPr>
            <a:r>
              <a:rPr lang="en-US" sz="2150" dirty="0">
                <a:solidFill>
                  <a:srgbClr val="484237"/>
                </a:solidFill>
                <a:latin typeface="Gelasio Semi Bold" pitchFamily="34" charset="0"/>
                <a:ea typeface="Gelasio Semi Bold" pitchFamily="34" charset="-122"/>
                <a:cs typeface="Gelasio Semi Bold" pitchFamily="34" charset="-120"/>
              </a:rPr>
              <a:t>Ví dụ</a:t>
            </a:r>
            <a:endParaRPr lang="en-US" sz="2150" dirty="0"/>
          </a:p>
        </p:txBody>
      </p:sp>
      <p:sp>
        <p:nvSpPr>
          <p:cNvPr id="10" name="Text 8"/>
          <p:cNvSpPr/>
          <p:nvPr/>
        </p:nvSpPr>
        <p:spPr>
          <a:xfrm>
            <a:off x="7593925" y="3820716"/>
            <a:ext cx="6266140" cy="1422559"/>
          </a:xfrm>
          <a:prstGeom prst="rect">
            <a:avLst/>
          </a:prstGeom>
          <a:noFill/>
          <a:ln/>
        </p:spPr>
        <p:txBody>
          <a:bodyPr wrap="square" lIns="0" tIns="0" rIns="0" bIns="0" rtlCol="0" anchor="t"/>
          <a:lstStyle/>
          <a:p>
            <a:pPr algn="l" indent="0" marL="0">
              <a:lnSpc>
                <a:spcPts val="2800"/>
              </a:lnSpc>
              <a:buNone/>
            </a:pPr>
            <a:r>
              <a:rPr lang="en-US" sz="1750" dirty="0">
                <a:solidFill>
                  <a:srgbClr val="746558"/>
                </a:solidFill>
                <a:latin typeface="Gelasio" pitchFamily="34" charset="0"/>
                <a:ea typeface="Gelasio" pitchFamily="34" charset="-122"/>
                <a:cs typeface="Gelasio" pitchFamily="34" charset="-120"/>
              </a:rPr>
              <a:t>Thực phẩm: Hệ thống </a:t>
            </a:r>
            <a:pPr algn="l" indent="0" marL="0">
              <a:lnSpc>
                <a:spcPts val="2800"/>
              </a:lnSpc>
              <a:buNone/>
            </a:pPr>
            <a:r>
              <a:rPr lang="en-US" sz="1750" b="1" dirty="0">
                <a:solidFill>
                  <a:srgbClr val="746558"/>
                </a:solidFill>
                <a:latin typeface="Gelasio" pitchFamily="34" charset="0"/>
                <a:ea typeface="Gelasio" pitchFamily="34" charset="-122"/>
                <a:cs typeface="Gelasio" pitchFamily="34" charset="-120"/>
              </a:rPr>
              <a:t>DIET-RIGHT</a:t>
            </a:r>
            <a:pPr algn="l" indent="0" marL="0">
              <a:lnSpc>
                <a:spcPts val="2800"/>
              </a:lnSpc>
              <a:buNone/>
            </a:pPr>
            <a:r>
              <a:rPr lang="en-US" sz="1750" dirty="0">
                <a:solidFill>
                  <a:srgbClr val="746558"/>
                </a:solidFill>
                <a:latin typeface="Gelasio" pitchFamily="34" charset="0"/>
                <a:ea typeface="Gelasio" pitchFamily="34" charset="-122"/>
                <a:cs typeface="Gelasio" pitchFamily="34" charset="-120"/>
              </a:rPr>
              <a:t> đề xuất thực đơn tối ưu dựa trên bệnh lý của người dùng, như thay thế sandwich gà thành sandwich gà tây cho bệnh nhân có nhu cầu ăn uống lành mạnh hơn.</a:t>
            </a:r>
            <a:endParaRPr lang="en-US" sz="1750" dirty="0"/>
          </a:p>
        </p:txBody>
      </p:sp>
      <p:sp>
        <p:nvSpPr>
          <p:cNvPr id="11" name="Text 9"/>
          <p:cNvSpPr/>
          <p:nvPr/>
        </p:nvSpPr>
        <p:spPr>
          <a:xfrm>
            <a:off x="7593925" y="5443299"/>
            <a:ext cx="6266140" cy="355640"/>
          </a:xfrm>
          <a:prstGeom prst="rect">
            <a:avLst/>
          </a:prstGeom>
          <a:noFill/>
          <a:ln/>
        </p:spPr>
        <p:txBody>
          <a:bodyPr wrap="none" lIns="0" tIns="0" rIns="0" bIns="0" rtlCol="0" anchor="t"/>
          <a:lstStyle/>
          <a:p>
            <a:pPr algn="l" indent="0" marL="0">
              <a:lnSpc>
                <a:spcPts val="2800"/>
              </a:lnSpc>
              <a:buNone/>
            </a:pPr>
            <a:endParaRPr lang="en-US" sz="1750" dirty="0"/>
          </a:p>
        </p:txBody>
      </p:sp>
      <p:sp>
        <p:nvSpPr>
          <p:cNvPr id="12" name="Text 10"/>
          <p:cNvSpPr/>
          <p:nvPr/>
        </p:nvSpPr>
        <p:spPr>
          <a:xfrm>
            <a:off x="7593925" y="5998964"/>
            <a:ext cx="6266140" cy="1422559"/>
          </a:xfrm>
          <a:prstGeom prst="rect">
            <a:avLst/>
          </a:prstGeom>
          <a:noFill/>
          <a:ln/>
        </p:spPr>
        <p:txBody>
          <a:bodyPr wrap="square" lIns="0" tIns="0" rIns="0" bIns="0" rtlCol="0" anchor="t"/>
          <a:lstStyle/>
          <a:p>
            <a:pPr algn="l" indent="0" marL="0">
              <a:lnSpc>
                <a:spcPts val="2800"/>
              </a:lnSpc>
              <a:buNone/>
            </a:pPr>
            <a:r>
              <a:rPr lang="en-US" sz="1750" dirty="0">
                <a:solidFill>
                  <a:srgbClr val="746558"/>
                </a:solidFill>
                <a:latin typeface="Gelasio" pitchFamily="34" charset="0"/>
                <a:ea typeface="Gelasio" pitchFamily="34" charset="-122"/>
                <a:cs typeface="Gelasio" pitchFamily="34" charset="-120"/>
              </a:rPr>
              <a:t>Thuốc: Hệ thống sử dụng kỹ thuật lọc cộng tác (</a:t>
            </a:r>
            <a:pPr algn="l" indent="0" marL="0">
              <a:lnSpc>
                <a:spcPts val="2800"/>
              </a:lnSpc>
              <a:buNone/>
            </a:pPr>
            <a:r>
              <a:rPr lang="en-US" sz="1750" b="1" dirty="0">
                <a:solidFill>
                  <a:srgbClr val="746558"/>
                </a:solidFill>
                <a:latin typeface="Gelasio" pitchFamily="34" charset="0"/>
                <a:ea typeface="Gelasio" pitchFamily="34" charset="-122"/>
                <a:cs typeface="Gelasio" pitchFamily="34" charset="-120"/>
              </a:rPr>
              <a:t>Collaborative Filtering - CF</a:t>
            </a:r>
            <a:pPr algn="l" indent="0" marL="0">
              <a:lnSpc>
                <a:spcPts val="2800"/>
              </a:lnSpc>
              <a:buNone/>
            </a:pPr>
            <a:r>
              <a:rPr lang="en-US" sz="1750" dirty="0">
                <a:solidFill>
                  <a:srgbClr val="746558"/>
                </a:solidFill>
                <a:latin typeface="Gelasio" pitchFamily="34" charset="0"/>
                <a:ea typeface="Gelasio" pitchFamily="34" charset="-122"/>
                <a:cs typeface="Gelasio" pitchFamily="34" charset="-120"/>
              </a:rPr>
              <a:t>) để đề xuất thuốc cho bệnh nhân tiểu đường dựa trên thuộc tính của bệnh nhân tương tự, đồng thời dự đoán tác dụng phụ tiềm ẩn của thuốc.</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637121"/>
            <a:ext cx="13042821" cy="1417558"/>
          </a:xfrm>
          <a:prstGeom prst="rect">
            <a:avLst/>
          </a:prstGeom>
          <a:noFill/>
          <a:ln/>
        </p:spPr>
        <p:txBody>
          <a:bodyPr wrap="square" lIns="0" tIns="0" rIns="0" bIns="0" rtlCol="0" anchor="t"/>
          <a:lstStyle/>
          <a:p>
            <a:pPr algn="l" indent="0" marL="0">
              <a:lnSpc>
                <a:spcPts val="5550"/>
              </a:lnSpc>
              <a:buNone/>
            </a:pPr>
            <a:r>
              <a:rPr lang="en-US" sz="4450" b="1" dirty="0">
                <a:solidFill>
                  <a:srgbClr val="484237"/>
                </a:solidFill>
                <a:latin typeface="Gelasio Semi Bold" pitchFamily="34" charset="0"/>
                <a:ea typeface="Gelasio Semi Bold" pitchFamily="34" charset="-122"/>
                <a:cs typeface="Gelasio Semi Bold" pitchFamily="34" charset="-120"/>
              </a:rPr>
              <a:t>Dự đoán tình trạng sức khỏe (Health Status Prediction)</a:t>
            </a:r>
            <a:endParaRPr lang="en-US" sz="4450" dirty="0"/>
          </a:p>
        </p:txBody>
      </p:sp>
      <p:sp>
        <p:nvSpPr>
          <p:cNvPr id="4" name="Shape 1"/>
          <p:cNvSpPr/>
          <p:nvPr/>
        </p:nvSpPr>
        <p:spPr>
          <a:xfrm>
            <a:off x="793790" y="5394841"/>
            <a:ext cx="6408063" cy="2032754"/>
          </a:xfrm>
          <a:prstGeom prst="roundRect">
            <a:avLst>
              <a:gd name="adj" fmla="val 1674"/>
            </a:avLst>
          </a:prstGeom>
          <a:solidFill>
            <a:srgbClr val="EEE8DD"/>
          </a:solidFill>
          <a:ln/>
        </p:spPr>
      </p:sp>
      <p:sp>
        <p:nvSpPr>
          <p:cNvPr id="5" name="Text 2"/>
          <p:cNvSpPr/>
          <p:nvPr/>
        </p:nvSpPr>
        <p:spPr>
          <a:xfrm>
            <a:off x="1020604" y="562165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Ứng dụng</a:t>
            </a:r>
            <a:endParaRPr lang="en-US" sz="2200" dirty="0"/>
          </a:p>
        </p:txBody>
      </p:sp>
      <p:sp>
        <p:nvSpPr>
          <p:cNvPr id="6" name="Text 3"/>
          <p:cNvSpPr/>
          <p:nvPr/>
        </p:nvSpPr>
        <p:spPr>
          <a:xfrm>
            <a:off x="1020604" y="6112073"/>
            <a:ext cx="5954435" cy="725805"/>
          </a:xfrm>
          <a:prstGeom prst="rect">
            <a:avLst/>
          </a:prstGeom>
          <a:noFill/>
          <a:ln/>
        </p:spPr>
        <p:txBody>
          <a:bodyPr wrap="square" lIns="0" tIns="0" rIns="0" bIns="0" rtlCol="0" anchor="t"/>
          <a:lstStyle/>
          <a:p>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Phát hiện sớm các triệu chứng bệnh và giúp chuyên gia y tế lập kế hoạch điều trị phù hợp.</a:t>
            </a:r>
            <a:endParaRPr lang="en-US" sz="1750" dirty="0"/>
          </a:p>
        </p:txBody>
      </p:sp>
      <p:sp>
        <p:nvSpPr>
          <p:cNvPr id="7" name="Shape 4"/>
          <p:cNvSpPr/>
          <p:nvPr/>
        </p:nvSpPr>
        <p:spPr>
          <a:xfrm>
            <a:off x="7428667" y="5394841"/>
            <a:ext cx="6408063" cy="2032754"/>
          </a:xfrm>
          <a:prstGeom prst="roundRect">
            <a:avLst>
              <a:gd name="adj" fmla="val 1674"/>
            </a:avLst>
          </a:prstGeom>
          <a:solidFill>
            <a:srgbClr val="EEE8DD"/>
          </a:solidFill>
          <a:ln/>
        </p:spPr>
      </p:sp>
      <p:sp>
        <p:nvSpPr>
          <p:cNvPr id="8" name="Text 5"/>
          <p:cNvSpPr/>
          <p:nvPr/>
        </p:nvSpPr>
        <p:spPr>
          <a:xfrm>
            <a:off x="7655481" y="5621655"/>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746558"/>
                </a:solidFill>
                <a:latin typeface="Gelasio Semi Bold" pitchFamily="34" charset="0"/>
                <a:ea typeface="Gelasio Semi Bold" pitchFamily="34" charset="-122"/>
                <a:cs typeface="Gelasio Semi Bold" pitchFamily="34" charset="-120"/>
              </a:rPr>
              <a:t>Ví dụ</a:t>
            </a:r>
            <a:endParaRPr lang="en-US" sz="2200" dirty="0"/>
          </a:p>
        </p:txBody>
      </p:sp>
      <p:sp>
        <p:nvSpPr>
          <p:cNvPr id="9" name="Text 6"/>
          <p:cNvSpPr/>
          <p:nvPr/>
        </p:nvSpPr>
        <p:spPr>
          <a:xfrm>
            <a:off x="7655481" y="6112073"/>
            <a:ext cx="5954435" cy="1088708"/>
          </a:xfrm>
          <a:prstGeom prst="rect">
            <a:avLst/>
          </a:prstGeom>
          <a:noFill/>
          <a:ln/>
        </p:spPr>
        <p:txBody>
          <a:bodyPr wrap="square" lIns="0" tIns="0" rIns="0" bIns="0" rtlCol="0" anchor="t"/>
          <a:lstStyle/>
          <a:p>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Hệ thống </a:t>
            </a:r>
            <a:pPr algn="l" indent="0" marL="0">
              <a:lnSpc>
                <a:spcPts val="2850"/>
              </a:lnSpc>
              <a:buNone/>
            </a:pPr>
            <a:r>
              <a:rPr lang="en-US" sz="1750" b="1" dirty="0">
                <a:solidFill>
                  <a:srgbClr val="746558"/>
                </a:solidFill>
                <a:latin typeface="Gelasio" pitchFamily="34" charset="0"/>
                <a:ea typeface="Gelasio" pitchFamily="34" charset="-122"/>
                <a:cs typeface="Gelasio" pitchFamily="34" charset="-120"/>
              </a:rPr>
              <a:t>Chẩn đoán Bệnh Mãn tính (CDD)</a:t>
            </a:r>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 sử dụng mô hình phân loại </a:t>
            </a:r>
            <a:pPr algn="l" indent="0" marL="0">
              <a:lnSpc>
                <a:spcPts val="2850"/>
              </a:lnSpc>
              <a:buNone/>
            </a:pPr>
            <a:r>
              <a:rPr lang="en-US" sz="1750" b="1" dirty="0">
                <a:solidFill>
                  <a:srgbClr val="746558"/>
                </a:solidFill>
                <a:latin typeface="Gelasio" pitchFamily="34" charset="0"/>
                <a:ea typeface="Gelasio" pitchFamily="34" charset="-122"/>
                <a:cs typeface="Gelasio" pitchFamily="34" charset="-120"/>
              </a:rPr>
              <a:t>Random Forest</a:t>
            </a:r>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 để dự đoán các yếu tố rủi ro</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7600" y="1165384"/>
            <a:ext cx="7548801" cy="2136338"/>
          </a:xfrm>
          <a:prstGeom prst="rect">
            <a:avLst/>
          </a:prstGeom>
          <a:noFill/>
          <a:ln/>
        </p:spPr>
        <p:txBody>
          <a:bodyPr wrap="square" lIns="0" tIns="0" rIns="0" bIns="0" rtlCol="0" anchor="t"/>
          <a:lstStyle/>
          <a:p>
            <a:pPr algn="l" indent="0" marL="0">
              <a:lnSpc>
                <a:spcPts val="5600"/>
              </a:lnSpc>
              <a:buNone/>
            </a:pPr>
            <a:r>
              <a:rPr lang="en-US" sz="4450" dirty="0">
                <a:solidFill>
                  <a:srgbClr val="484237"/>
                </a:solidFill>
                <a:latin typeface="Gelasio Semi Bold" pitchFamily="34" charset="0"/>
                <a:ea typeface="Gelasio Semi Bold" pitchFamily="34" charset="-122"/>
                <a:cs typeface="Gelasio Semi Bold" pitchFamily="34" charset="-120"/>
              </a:rPr>
              <a:t>Khuyến nghị hoạt động thể chất (Physical Activity Recommendation)</a:t>
            </a:r>
            <a:endParaRPr lang="en-US" sz="4450" dirty="0"/>
          </a:p>
        </p:txBody>
      </p:sp>
      <p:sp>
        <p:nvSpPr>
          <p:cNvPr id="4" name="Shape 1"/>
          <p:cNvSpPr/>
          <p:nvPr/>
        </p:nvSpPr>
        <p:spPr>
          <a:xfrm>
            <a:off x="797600" y="3643551"/>
            <a:ext cx="512683" cy="512683"/>
          </a:xfrm>
          <a:prstGeom prst="roundRect">
            <a:avLst>
              <a:gd name="adj" fmla="val 6668"/>
            </a:avLst>
          </a:prstGeom>
          <a:solidFill>
            <a:srgbClr val="EEE8DD"/>
          </a:solidFill>
          <a:ln/>
        </p:spPr>
      </p:sp>
      <p:sp>
        <p:nvSpPr>
          <p:cNvPr id="5" name="Text 2"/>
          <p:cNvSpPr/>
          <p:nvPr/>
        </p:nvSpPr>
        <p:spPr>
          <a:xfrm>
            <a:off x="1538168" y="3721775"/>
            <a:ext cx="2848689" cy="356116"/>
          </a:xfrm>
          <a:prstGeom prst="rect">
            <a:avLst/>
          </a:prstGeom>
          <a:noFill/>
          <a:ln/>
        </p:spPr>
        <p:txBody>
          <a:bodyPr wrap="none" lIns="0" tIns="0" rIns="0" bIns="0" rtlCol="0" anchor="t"/>
          <a:lstStyle/>
          <a:p>
            <a:pPr algn="l" indent="0" marL="0">
              <a:lnSpc>
                <a:spcPts val="2800"/>
              </a:lnSpc>
              <a:buNone/>
            </a:pPr>
            <a:r>
              <a:rPr lang="en-US" sz="2200" dirty="0">
                <a:solidFill>
                  <a:srgbClr val="746558"/>
                </a:solidFill>
                <a:latin typeface="Gelasio Semi Bold" pitchFamily="34" charset="0"/>
                <a:ea typeface="Gelasio Semi Bold" pitchFamily="34" charset="-122"/>
                <a:cs typeface="Gelasio Semi Bold" pitchFamily="34" charset="-120"/>
              </a:rPr>
              <a:t>Ứng dụng</a:t>
            </a:r>
            <a:endParaRPr lang="en-US" sz="2200" dirty="0"/>
          </a:p>
        </p:txBody>
      </p:sp>
      <p:sp>
        <p:nvSpPr>
          <p:cNvPr id="6" name="Text 3"/>
          <p:cNvSpPr/>
          <p:nvPr/>
        </p:nvSpPr>
        <p:spPr>
          <a:xfrm>
            <a:off x="1538168" y="4214574"/>
            <a:ext cx="6808232" cy="729139"/>
          </a:xfrm>
          <a:prstGeom prst="rect">
            <a:avLst/>
          </a:prstGeom>
          <a:noFill/>
          <a:ln/>
        </p:spPr>
        <p:txBody>
          <a:bodyPr wrap="square" lIns="0" tIns="0" rIns="0" bIns="0" rtlCol="0" anchor="t"/>
          <a:lstStyle/>
          <a:p>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Hỗ trợ bệnh nhân giảm suy nhược, ngăn ngừa biến chứng và khuyến khích tuân thủ các hoạt động thể chất phù hợp.</a:t>
            </a:r>
            <a:endParaRPr lang="en-US" sz="1750" dirty="0"/>
          </a:p>
        </p:txBody>
      </p:sp>
      <p:sp>
        <p:nvSpPr>
          <p:cNvPr id="7" name="Shape 4"/>
          <p:cNvSpPr/>
          <p:nvPr/>
        </p:nvSpPr>
        <p:spPr>
          <a:xfrm>
            <a:off x="797600" y="5399484"/>
            <a:ext cx="512683" cy="512683"/>
          </a:xfrm>
          <a:prstGeom prst="roundRect">
            <a:avLst>
              <a:gd name="adj" fmla="val 6668"/>
            </a:avLst>
          </a:prstGeom>
          <a:solidFill>
            <a:srgbClr val="EEE8DD"/>
          </a:solidFill>
          <a:ln/>
        </p:spPr>
      </p:sp>
      <p:sp>
        <p:nvSpPr>
          <p:cNvPr id="8" name="Text 5"/>
          <p:cNvSpPr/>
          <p:nvPr/>
        </p:nvSpPr>
        <p:spPr>
          <a:xfrm>
            <a:off x="1538168" y="5477708"/>
            <a:ext cx="2848689" cy="356116"/>
          </a:xfrm>
          <a:prstGeom prst="rect">
            <a:avLst/>
          </a:prstGeom>
          <a:noFill/>
          <a:ln/>
        </p:spPr>
        <p:txBody>
          <a:bodyPr wrap="none" lIns="0" tIns="0" rIns="0" bIns="0" rtlCol="0" anchor="t"/>
          <a:lstStyle/>
          <a:p>
            <a:pPr algn="l" indent="0" marL="0">
              <a:lnSpc>
                <a:spcPts val="2800"/>
              </a:lnSpc>
              <a:buNone/>
            </a:pPr>
            <a:r>
              <a:rPr lang="en-US" sz="2200" dirty="0">
                <a:solidFill>
                  <a:srgbClr val="746558"/>
                </a:solidFill>
                <a:latin typeface="Gelasio Semi Bold" pitchFamily="34" charset="0"/>
                <a:ea typeface="Gelasio Semi Bold" pitchFamily="34" charset="-122"/>
                <a:cs typeface="Gelasio Semi Bold" pitchFamily="34" charset="-120"/>
              </a:rPr>
              <a:t>Ví dụ</a:t>
            </a:r>
            <a:endParaRPr lang="en-US" sz="2200" dirty="0"/>
          </a:p>
        </p:txBody>
      </p:sp>
      <p:sp>
        <p:nvSpPr>
          <p:cNvPr id="9" name="Text 6"/>
          <p:cNvSpPr/>
          <p:nvPr/>
        </p:nvSpPr>
        <p:spPr>
          <a:xfrm>
            <a:off x="1538168" y="5970508"/>
            <a:ext cx="6808232" cy="1093708"/>
          </a:xfrm>
          <a:prstGeom prst="rect">
            <a:avLst/>
          </a:prstGeom>
          <a:noFill/>
          <a:ln/>
        </p:spPr>
        <p:txBody>
          <a:bodyPr wrap="square" lIns="0" tIns="0" rIns="0" bIns="0" rtlCol="0" anchor="t"/>
          <a:lstStyle/>
          <a:p>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Hệ thống </a:t>
            </a:r>
            <a:pPr algn="l" indent="0" marL="0">
              <a:lnSpc>
                <a:spcPts val="2850"/>
              </a:lnSpc>
              <a:buNone/>
            </a:pPr>
            <a:r>
              <a:rPr lang="en-US" sz="1750" b="1" dirty="0">
                <a:solidFill>
                  <a:srgbClr val="746558"/>
                </a:solidFill>
                <a:latin typeface="Gelasio" pitchFamily="34" charset="0"/>
                <a:ea typeface="Gelasio" pitchFamily="34" charset="-122"/>
                <a:cs typeface="Gelasio" pitchFamily="34" charset="-120"/>
              </a:rPr>
              <a:t>RUNNER</a:t>
            </a:r>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 và </a:t>
            </a:r>
            <a:pPr algn="l" indent="0" marL="0">
              <a:lnSpc>
                <a:spcPts val="2850"/>
              </a:lnSpc>
              <a:buNone/>
            </a:pPr>
            <a:r>
              <a:rPr lang="en-US" sz="1750" b="1" dirty="0">
                <a:solidFill>
                  <a:srgbClr val="746558"/>
                </a:solidFill>
                <a:latin typeface="Gelasio" pitchFamily="34" charset="0"/>
                <a:ea typeface="Gelasio" pitchFamily="34" charset="-122"/>
                <a:cs typeface="Gelasio" pitchFamily="34" charset="-120"/>
              </a:rPr>
              <a:t>SHADE</a:t>
            </a:r>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 đề xuất các bài tập thể dục cá nhân hóa, đồng thời điều chỉnh lịch tập luyện dựa trên dữ liệu ngữ cảnh của người dùng như mục tiêu sức khỏe và sở thích cá nhân</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793921"/>
          </a:xfrm>
          <a:prstGeom prst="rect">
            <a:avLst/>
          </a:prstGeom>
        </p:spPr>
      </p:pic>
      <p:sp>
        <p:nvSpPr>
          <p:cNvPr id="3" name="Text 0"/>
          <p:cNvSpPr/>
          <p:nvPr/>
        </p:nvSpPr>
        <p:spPr>
          <a:xfrm>
            <a:off x="782241" y="3409712"/>
            <a:ext cx="13065919" cy="1396841"/>
          </a:xfrm>
          <a:prstGeom prst="rect">
            <a:avLst/>
          </a:prstGeom>
          <a:noFill/>
          <a:ln/>
        </p:spPr>
        <p:txBody>
          <a:bodyPr wrap="square" lIns="0" tIns="0" rIns="0" bIns="0" rtlCol="0" anchor="t"/>
          <a:lstStyle/>
          <a:p>
            <a:pPr algn="l" indent="0" marL="0">
              <a:lnSpc>
                <a:spcPts val="5450"/>
              </a:lnSpc>
              <a:buNone/>
            </a:pPr>
            <a:r>
              <a:rPr lang="en-US" sz="4350" b="1" dirty="0">
                <a:solidFill>
                  <a:srgbClr val="484237"/>
                </a:solidFill>
                <a:latin typeface="Gelasio Semi Bold" pitchFamily="34" charset="0"/>
                <a:ea typeface="Gelasio Semi Bold" pitchFamily="34" charset="-122"/>
                <a:cs typeface="Gelasio Semi Bold" pitchFamily="34" charset="-120"/>
              </a:rPr>
              <a:t>Khuyến nghị chuyên gia chăm sóc sức khỏe (Healthcare Professional Recommendation)</a:t>
            </a:r>
            <a:endParaRPr lang="en-US" sz="4350" dirty="0"/>
          </a:p>
        </p:txBody>
      </p:sp>
      <p:sp>
        <p:nvSpPr>
          <p:cNvPr id="4" name="Shape 1"/>
          <p:cNvSpPr/>
          <p:nvPr/>
        </p:nvSpPr>
        <p:spPr>
          <a:xfrm>
            <a:off x="782241" y="5476875"/>
            <a:ext cx="6365319" cy="223480"/>
          </a:xfrm>
          <a:prstGeom prst="roundRect">
            <a:avLst>
              <a:gd name="adj" fmla="val 15002"/>
            </a:avLst>
          </a:prstGeom>
          <a:solidFill>
            <a:srgbClr val="EEE8DD"/>
          </a:solidFill>
          <a:ln/>
        </p:spPr>
      </p:sp>
      <p:sp>
        <p:nvSpPr>
          <p:cNvPr id="5" name="Text 2"/>
          <p:cNvSpPr/>
          <p:nvPr/>
        </p:nvSpPr>
        <p:spPr>
          <a:xfrm>
            <a:off x="782241" y="6035516"/>
            <a:ext cx="2793921" cy="349210"/>
          </a:xfrm>
          <a:prstGeom prst="rect">
            <a:avLst/>
          </a:prstGeom>
          <a:noFill/>
          <a:ln/>
        </p:spPr>
        <p:txBody>
          <a:bodyPr wrap="none" lIns="0" tIns="0" rIns="0" bIns="0" rtlCol="0" anchor="t"/>
          <a:lstStyle/>
          <a:p>
            <a:pPr algn="l" indent="0" marL="0">
              <a:lnSpc>
                <a:spcPts val="2700"/>
              </a:lnSpc>
              <a:buNone/>
            </a:pPr>
            <a:r>
              <a:rPr lang="en-US" sz="2150" dirty="0">
                <a:solidFill>
                  <a:srgbClr val="746558"/>
                </a:solidFill>
                <a:latin typeface="Gelasio Semi Bold" pitchFamily="34" charset="0"/>
                <a:ea typeface="Gelasio Semi Bold" pitchFamily="34" charset="-122"/>
                <a:cs typeface="Gelasio Semi Bold" pitchFamily="34" charset="-120"/>
              </a:rPr>
              <a:t>Ứng dụng</a:t>
            </a:r>
            <a:endParaRPr lang="en-US" sz="2150" dirty="0"/>
          </a:p>
        </p:txBody>
      </p:sp>
      <p:sp>
        <p:nvSpPr>
          <p:cNvPr id="6" name="Text 3"/>
          <p:cNvSpPr/>
          <p:nvPr/>
        </p:nvSpPr>
        <p:spPr>
          <a:xfrm>
            <a:off x="782241" y="6518791"/>
            <a:ext cx="6365319" cy="715089"/>
          </a:xfrm>
          <a:prstGeom prst="rect">
            <a:avLst/>
          </a:prstGeom>
          <a:noFill/>
          <a:ln/>
        </p:spPr>
        <p:txBody>
          <a:bodyPr wrap="square" lIns="0" tIns="0" rIns="0" bIns="0" rtlCol="0" anchor="t"/>
          <a:lstStyle/>
          <a:p>
            <a:pPr algn="l" indent="0" marL="0">
              <a:lnSpc>
                <a:spcPts val="2800"/>
              </a:lnSpc>
              <a:buNone/>
            </a:pPr>
            <a:r>
              <a:rPr lang="en-US" sz="1750" dirty="0">
                <a:solidFill>
                  <a:srgbClr val="746558"/>
                </a:solidFill>
                <a:latin typeface="Gelasio" pitchFamily="34" charset="0"/>
                <a:ea typeface="Gelasio" pitchFamily="34" charset="-122"/>
                <a:cs typeface="Gelasio" pitchFamily="34" charset="-120"/>
              </a:rPr>
              <a:t>Giúp bệnh nhân tìm bác sĩ hoặc chuyên gia y tế phù hợp dựa trên hồ sơ bệnh nhân và chuyên môn của bác sĩ.</a:t>
            </a:r>
            <a:endParaRPr lang="en-US" sz="1750" dirty="0"/>
          </a:p>
        </p:txBody>
      </p:sp>
      <p:sp>
        <p:nvSpPr>
          <p:cNvPr id="7" name="Shape 4"/>
          <p:cNvSpPr/>
          <p:nvPr/>
        </p:nvSpPr>
        <p:spPr>
          <a:xfrm>
            <a:off x="7482721" y="5141714"/>
            <a:ext cx="6365438" cy="223480"/>
          </a:xfrm>
          <a:prstGeom prst="roundRect">
            <a:avLst>
              <a:gd name="adj" fmla="val 15002"/>
            </a:avLst>
          </a:prstGeom>
          <a:solidFill>
            <a:srgbClr val="EEE8DD"/>
          </a:solidFill>
          <a:ln/>
        </p:spPr>
      </p:sp>
      <p:sp>
        <p:nvSpPr>
          <p:cNvPr id="8" name="Text 5"/>
          <p:cNvSpPr/>
          <p:nvPr/>
        </p:nvSpPr>
        <p:spPr>
          <a:xfrm>
            <a:off x="7482721" y="5700355"/>
            <a:ext cx="2793921" cy="349210"/>
          </a:xfrm>
          <a:prstGeom prst="rect">
            <a:avLst/>
          </a:prstGeom>
          <a:noFill/>
          <a:ln/>
        </p:spPr>
        <p:txBody>
          <a:bodyPr wrap="none" lIns="0" tIns="0" rIns="0" bIns="0" rtlCol="0" anchor="t"/>
          <a:lstStyle/>
          <a:p>
            <a:pPr algn="l" indent="0" marL="0">
              <a:lnSpc>
                <a:spcPts val="2700"/>
              </a:lnSpc>
              <a:buNone/>
            </a:pPr>
            <a:r>
              <a:rPr lang="en-US" sz="2150" dirty="0">
                <a:solidFill>
                  <a:srgbClr val="746558"/>
                </a:solidFill>
                <a:latin typeface="Gelasio Semi Bold" pitchFamily="34" charset="0"/>
                <a:ea typeface="Gelasio Semi Bold" pitchFamily="34" charset="-122"/>
                <a:cs typeface="Gelasio Semi Bold" pitchFamily="34" charset="-120"/>
              </a:rPr>
              <a:t>Ví dụ</a:t>
            </a:r>
            <a:endParaRPr lang="en-US" sz="2150" dirty="0"/>
          </a:p>
        </p:txBody>
      </p:sp>
      <p:sp>
        <p:nvSpPr>
          <p:cNvPr id="9" name="Text 6"/>
          <p:cNvSpPr/>
          <p:nvPr/>
        </p:nvSpPr>
        <p:spPr>
          <a:xfrm>
            <a:off x="7482721" y="6183630"/>
            <a:ext cx="6365438" cy="1430179"/>
          </a:xfrm>
          <a:prstGeom prst="rect">
            <a:avLst/>
          </a:prstGeom>
          <a:noFill/>
          <a:ln/>
        </p:spPr>
        <p:txBody>
          <a:bodyPr wrap="square" lIns="0" tIns="0" rIns="0" bIns="0" rtlCol="0" anchor="t"/>
          <a:lstStyle/>
          <a:p>
            <a:pPr algn="l" indent="0" marL="0">
              <a:lnSpc>
                <a:spcPts val="2800"/>
              </a:lnSpc>
              <a:buNone/>
            </a:pPr>
            <a:r>
              <a:rPr lang="en-US" sz="1750" dirty="0">
                <a:solidFill>
                  <a:srgbClr val="746558"/>
                </a:solidFill>
                <a:latin typeface="Gelasio" pitchFamily="34" charset="0"/>
                <a:ea typeface="Gelasio" pitchFamily="34" charset="-122"/>
                <a:cs typeface="Gelasio" pitchFamily="34" charset="-120"/>
              </a:rPr>
              <a:t>Hệ thống </a:t>
            </a:r>
            <a:pPr algn="l" indent="0" marL="0">
              <a:lnSpc>
                <a:spcPts val="2800"/>
              </a:lnSpc>
              <a:buNone/>
            </a:pPr>
            <a:r>
              <a:rPr lang="en-US" sz="1750" b="1" dirty="0">
                <a:solidFill>
                  <a:srgbClr val="746558"/>
                </a:solidFill>
                <a:latin typeface="Gelasio" pitchFamily="34" charset="0"/>
                <a:ea typeface="Gelasio" pitchFamily="34" charset="-122"/>
                <a:cs typeface="Gelasio" pitchFamily="34" charset="-120"/>
              </a:rPr>
              <a:t>iDoctor</a:t>
            </a:r>
            <a:pPr algn="l" indent="0" marL="0">
              <a:lnSpc>
                <a:spcPts val="2800"/>
              </a:lnSpc>
              <a:buNone/>
            </a:pPr>
            <a:r>
              <a:rPr lang="en-US" sz="1750" dirty="0">
                <a:solidFill>
                  <a:srgbClr val="746558"/>
                </a:solidFill>
                <a:latin typeface="Gelasio" pitchFamily="34" charset="0"/>
                <a:ea typeface="Gelasio" pitchFamily="34" charset="-122"/>
                <a:cs typeface="Gelasio" pitchFamily="34" charset="-120"/>
              </a:rPr>
              <a:t> đề xuất bác sĩ phù hợp cho bệnh nhân dựa trên đánh giá và phản hồi từ người dùng, trong khi </a:t>
            </a:r>
            <a:pPr algn="l" indent="0" marL="0">
              <a:lnSpc>
                <a:spcPts val="2800"/>
              </a:lnSpc>
              <a:buNone/>
            </a:pPr>
            <a:r>
              <a:rPr lang="en-US" sz="1750" b="1" dirty="0">
                <a:solidFill>
                  <a:srgbClr val="746558"/>
                </a:solidFill>
                <a:latin typeface="Gelasio" pitchFamily="34" charset="0"/>
                <a:ea typeface="Gelasio" pitchFamily="34" charset="-122"/>
                <a:cs typeface="Gelasio" pitchFamily="34" charset="-120"/>
              </a:rPr>
              <a:t>HEALTHNET</a:t>
            </a:r>
            <a:pPr algn="l" indent="0" marL="0">
              <a:lnSpc>
                <a:spcPts val="2800"/>
              </a:lnSpc>
              <a:buNone/>
            </a:pPr>
            <a:r>
              <a:rPr lang="en-US" sz="1750" dirty="0">
                <a:solidFill>
                  <a:srgbClr val="746558"/>
                </a:solidFill>
                <a:latin typeface="Gelasio" pitchFamily="34" charset="0"/>
                <a:ea typeface="Gelasio" pitchFamily="34" charset="-122"/>
                <a:cs typeface="Gelasio" pitchFamily="34" charset="-120"/>
              </a:rPr>
              <a:t> sử dụng phân tích mạng xã hội để gợi ý bác sĩ và bệnh viện phù hợp.</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2025-05-06T02:49:01Z</dcterms:created>
  <dcterms:modified xsi:type="dcterms:W3CDTF">2025-05-06T02:49:01Z</dcterms:modified>
</cp:coreProperties>
</file>