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68" r:id="rId4"/>
  </p:sldMasterIdLst>
  <p:notesMasterIdLst>
    <p:notesMasterId r:id="rId12"/>
  </p:notesMasterIdLst>
  <p:handoutMasterIdLst>
    <p:handoutMasterId r:id="rId13"/>
  </p:handoutMasterIdLst>
  <p:sldIdLst>
    <p:sldId id="3825" r:id="rId5"/>
    <p:sldId id="3835" r:id="rId6"/>
    <p:sldId id="3836" r:id="rId7"/>
    <p:sldId id="3841" r:id="rId8"/>
    <p:sldId id="3840" r:id="rId9"/>
    <p:sldId id="3842" r:id="rId10"/>
    <p:sldId id="3834" r:id="rId11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04" autoAdjust="0"/>
    <p:restoredTop sz="94694"/>
  </p:normalViewPr>
  <p:slideViewPr>
    <p:cSldViewPr snapToGrid="0">
      <p:cViewPr varScale="1">
        <p:scale>
          <a:sx n="120" d="100"/>
          <a:sy n="120" d="100"/>
        </p:scale>
        <p:origin x="184" y="20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87ADAB-0715-452F-8C44-811CB7F712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0AC0A-D7FF-4131-AA7A-5215899E4E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4E079-3A7A-449C-B486-B22E81642837}" type="datetime1">
              <a:rPr lang="en-GB" smtClean="0"/>
              <a:t>18/10/2023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92EEF-3188-4BF1-9CC0-2B37F23EE7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2DB5F-D272-460E-AB4E-68937D5002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E1A43-7D66-4AF3-B057-6DD580E7A0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842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5DD03-4868-4DBD-8FDF-AA6B2BEDF17D}" type="datetime1">
              <a:rPr lang="en-GB" smtClean="0"/>
              <a:pPr/>
              <a:t>18/10/2023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0C6A29-4676-420C-BBE3-ACC2B80F64D4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422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523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45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endParaRPr lang="en-GB" noProof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endParaRPr lang="en-GB" noProof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+mn-lt"/>
              </a:defRPr>
            </a:lvl1pPr>
          </a:lstStyle>
          <a:p>
            <a:pPr algn="l"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endParaRPr lang="en-GB" noProof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/>
              <a:pPr>
                <a:defRPr/>
              </a:pPr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9429" y="4824248"/>
            <a:ext cx="6592824" cy="2386584"/>
          </a:xfrm>
        </p:spPr>
        <p:txBody>
          <a:bodyPr rtlCol="0">
            <a:normAutofit fontScale="90000"/>
          </a:bodyPr>
          <a:lstStyle/>
          <a:p>
            <a:r>
              <a:rPr lang="en-GB" b="1" dirty="0">
                <a:effectLst/>
                <a:latin typeface="Open Sans" panose="020B0606030504020204" pitchFamily="34" charset="0"/>
              </a:rPr>
              <a:t>Data Manipulation &amp; Visualization Methods</a:t>
            </a:r>
            <a:br>
              <a:rPr lang="en-GB" b="1" dirty="0">
                <a:effectLst/>
                <a:latin typeface="Open Sans" panose="020B0606030504020204" pitchFamily="34" charset="0"/>
              </a:rPr>
            </a:b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Quynh Tran</a:t>
            </a:r>
          </a:p>
          <a:p>
            <a:r>
              <a:rPr lang="en-FI" sz="1800" dirty="0">
                <a:effectLst/>
                <a:latin typeface="Calibri" panose="020F0502020204030204" pitchFamily="34" charset="0"/>
              </a:rPr>
              <a:t>150569873 </a:t>
            </a:r>
            <a:endParaRPr lang="en-FI" dirty="0"/>
          </a:p>
          <a:p>
            <a:pPr rtl="0"/>
            <a:endParaRPr lang="en-GB" dirty="0">
              <a:solidFill>
                <a:srgbClr val="FFFFFF"/>
              </a:solidFill>
            </a:endParaRPr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!!Rectangle">
            <a:extLst>
              <a:ext uri="{FF2B5EF4-FFF2-40B4-BE49-F238E27FC236}">
                <a16:creationId xmlns:a16="http://schemas.microsoft.com/office/drawing/2014/main" id="{442D2C40-7ED8-45E4-9E7D-C3407F9CA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Placeholder 8" descr="Table, Excel&#10;&#10;Description automatically generated">
            <a:extLst>
              <a:ext uri="{FF2B5EF4-FFF2-40B4-BE49-F238E27FC236}">
                <a16:creationId xmlns:a16="http://schemas.microsoft.com/office/drawing/2014/main" id="{90368ED1-26E6-0148-56A8-FA38E1A140F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alphaModFix amt="35000"/>
          </a:blip>
          <a:srcRect l="734" r="2941" b="1"/>
          <a:stretch/>
        </p:blipFill>
        <p:spPr>
          <a:xfrm>
            <a:off x="20" y="-8467"/>
            <a:ext cx="12191980" cy="686646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Specification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JC-201701-citibike-tripdata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Almost 13 000 rows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The data includes trip duration, start/end stations, user data 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19860" y="6356350"/>
            <a:ext cx="1533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603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EA3DB1-CBC0-D168-0C2A-606651E4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Data type: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921DE9B-54F7-3282-9D64-0AFCD5DF6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496" y="2453277"/>
            <a:ext cx="10392060" cy="365125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86D44-1A11-13D3-871D-25DBFF6E4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EAFEA-CEB9-6A09-129D-6874171B5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3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48E8AA-B795-40D3-02E6-2DEEEE18C42E}"/>
              </a:ext>
            </a:extLst>
          </p:cNvPr>
          <p:cNvSpPr txBox="1"/>
          <p:nvPr/>
        </p:nvSpPr>
        <p:spPr>
          <a:xfrm>
            <a:off x="416416" y="3085645"/>
            <a:ext cx="105151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</a:rPr>
              <a:t>- Interval – can be used for Start/End time because here we already known both the order and the exact differences between the values </a:t>
            </a:r>
          </a:p>
          <a:p>
            <a:r>
              <a:rPr lang="en-GB" dirty="0"/>
              <a:t>- Ratio can be used for trip duration, birth year </a:t>
            </a:r>
            <a:r>
              <a:rPr lang="en-GB" dirty="0" err="1"/>
              <a:t>Iin</a:t>
            </a:r>
            <a:r>
              <a:rPr lang="en-GB" dirty="0"/>
              <a:t> which </a:t>
            </a:r>
            <a:r>
              <a:rPr lang="en-GB" sz="1800" dirty="0">
                <a:effectLst/>
              </a:rPr>
              <a:t>numeric values that tell about the order, the exact value between units. </a:t>
            </a:r>
            <a:endParaRPr lang="en-GB" dirty="0"/>
          </a:p>
          <a:p>
            <a:r>
              <a:rPr lang="en-GB" dirty="0"/>
              <a:t>- Nominal can be used for the rest of data because it is easily for labels </a:t>
            </a:r>
            <a:r>
              <a:rPr lang="en-GB" sz="1800" dirty="0">
                <a:effectLst/>
              </a:rPr>
              <a:t>without any value that can be ordered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08310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360C1-B69B-0A12-2955-740C9DEEB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Visualization using Tableau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Block Arc 22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814C2CE-A3D3-835B-BEBA-92CDED188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27338" y="6356350"/>
            <a:ext cx="39286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cap="none" spc="0" baseline="0" noProof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570680-EF7D-CAE7-2E8C-6A589130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53972" y="6356350"/>
            <a:ext cx="149982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noProof="0">
                <a:solidFill>
                  <a:prstClr val="black">
                    <a:lumMod val="50000"/>
                    <a:lumOff val="50000"/>
                  </a:prstClr>
                </a:solidFill>
              </a:rPr>
              <a:pPr>
                <a:spcAft>
                  <a:spcPts val="600"/>
                </a:spcAft>
                <a:defRPr/>
              </a:pPr>
              <a:t>4</a:t>
            </a:fld>
            <a:endParaRPr lang="en-US" noProof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888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33BEE3DA-4496-DA76-D3F4-47A462C985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760"/>
          <a:stretch/>
        </p:blipFill>
        <p:spPr>
          <a:xfrm>
            <a:off x="6541053" y="1033539"/>
            <a:ext cx="4777381" cy="461821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89" name="Arc 88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4B432-3F1B-D323-E9FA-72A0A3CA1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Dashboard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6BEB23-970C-5E61-2A8C-27A285545B05}"/>
              </a:ext>
            </a:extLst>
          </p:cNvPr>
          <p:cNvSpPr txBox="1"/>
          <p:nvPr/>
        </p:nvSpPr>
        <p:spPr>
          <a:xfrm>
            <a:off x="838201" y="1984443"/>
            <a:ext cx="5257800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indent="-3429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n-US" sz="1700" b="1" dirty="0"/>
              <a:t>Visualization: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Geospatial, 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Bar chart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Scatter pilots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Line chart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700" b="1" dirty="0"/>
              <a:t>2. Interaction: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b="0" i="0" u="none" strike="noStrike" dirty="0">
                <a:effectLst/>
              </a:rPr>
              <a:t>Zooming &amp; scrolling: Users can zoom in and out of the geospatial to focus on specific location. </a:t>
            </a:r>
          </a:p>
          <a:p>
            <a:endParaRPr lang="en-GB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Tooltip: Hovering on all visualization will give tooltip to give more detail information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9509C-56A3-F406-6B80-3F9052C72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cap="none" spc="0" baseline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8F64F-EA0F-1417-C259-8A4A84F79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69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Arc 89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4B432-3F1B-D323-E9FA-72A0A3CA1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Animated dashboard</a:t>
            </a:r>
          </a:p>
        </p:txBody>
      </p:sp>
      <p:pic>
        <p:nvPicPr>
          <p:cNvPr id="12" name="Content Placeholder 11" descr="Graphical user interface&#10;&#10;Description automatically generated">
            <a:extLst>
              <a:ext uri="{FF2B5EF4-FFF2-40B4-BE49-F238E27FC236}">
                <a16:creationId xmlns:a16="http://schemas.microsoft.com/office/drawing/2014/main" id="{D83052A4-B650-07E5-37FF-2B1258EDD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73" y="1151867"/>
            <a:ext cx="5850384" cy="464130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92" name="Oval 91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8F64F-EA0F-1417-C259-8A4A84F79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0722" y="6356350"/>
            <a:ext cx="9178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67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lvl="0" rtl="0"/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lvl="0" rtl="0"/>
            <a:fld id="{D76B855D-E9CC-4FF8-AD85-6CDC7B89A0DE}" type="slidenum">
              <a:rPr lang="en-GB" smtClean="0"/>
              <a:pPr lvl="0" rtl="0"/>
              <a:t>7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Quynh Tran</a:t>
            </a:r>
          </a:p>
          <a:p>
            <a:pPr rtl="0">
              <a:spcBef>
                <a:spcPts val="3000"/>
              </a:spcBef>
            </a:pPr>
            <a:r>
              <a:rPr lang="en-GB" sz="1800" dirty="0" err="1"/>
              <a:t>Quynh.tran@tuni.fi</a:t>
            </a:r>
            <a:endParaRPr lang="en-GB" sz="1800" dirty="0"/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3D3D887-4EBB-4786-8316-C89D0BB970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BC4E2F-F3E1-4F05-9206-4E311F2B3D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13E4D1-157A-4FD3-BF11-7582A03ADF3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192</Words>
  <Application>Microsoft Macintosh PowerPoint</Application>
  <PresentationFormat>Widescreen</PresentationFormat>
  <Paragraphs>40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Calibri</vt:lpstr>
      <vt:lpstr>Open Sans</vt:lpstr>
      <vt:lpstr>Tw Cen MT</vt:lpstr>
      <vt:lpstr>ShapesVTI</vt:lpstr>
      <vt:lpstr>Data Manipulation &amp; Visualization Methods   </vt:lpstr>
      <vt:lpstr>Data Specification</vt:lpstr>
      <vt:lpstr>Data type: </vt:lpstr>
      <vt:lpstr>Data Visualization using Tableau</vt:lpstr>
      <vt:lpstr>Dashboard</vt:lpstr>
      <vt:lpstr>Animated dashboard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2020-09-02T01:08:08Z</dcterms:created>
  <dcterms:modified xsi:type="dcterms:W3CDTF">2023-10-18T10:15:07Z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