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6"/>
  </p:notesMasterIdLst>
  <p:sldIdLst>
    <p:sldId id="339" r:id="rId4"/>
    <p:sldId id="306" r:id="rId5"/>
    <p:sldId id="356" r:id="rId6"/>
    <p:sldId id="357" r:id="rId7"/>
    <p:sldId id="341" r:id="rId8"/>
    <p:sldId id="381" r:id="rId9"/>
    <p:sldId id="382" r:id="rId10"/>
    <p:sldId id="351" r:id="rId11"/>
    <p:sldId id="360" r:id="rId12"/>
    <p:sldId id="380" r:id="rId13"/>
    <p:sldId id="367" r:id="rId14"/>
    <p:sldId id="348" r:id="rId15"/>
    <p:sldId id="366" r:id="rId16"/>
    <p:sldId id="369" r:id="rId17"/>
    <p:sldId id="368" r:id="rId18"/>
    <p:sldId id="370" r:id="rId19"/>
    <p:sldId id="371" r:id="rId20"/>
    <p:sldId id="374" r:id="rId21"/>
    <p:sldId id="377" r:id="rId22"/>
    <p:sldId id="372" r:id="rId23"/>
    <p:sldId id="378"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1"/>
    <a:srgbClr val="07A398"/>
    <a:srgbClr val="F0B520"/>
    <a:srgbClr val="434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6" autoAdjust="0"/>
    <p:restoredTop sz="84303" autoAdjust="0"/>
  </p:normalViewPr>
  <p:slideViewPr>
    <p:cSldViewPr snapToGrid="0" showGuides="1">
      <p:cViewPr varScale="1">
        <p:scale>
          <a:sx n="64" d="100"/>
          <a:sy n="64" d="100"/>
        </p:scale>
        <p:origin x="984" y="6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strike="noStrike" spc="-1" dirty="0" smtClean="0">
                <a:solidFill>
                  <a:srgbClr val="002060"/>
                </a:solidFill>
                <a:latin typeface="Century" panose="02040604050505020304" pitchFamily="18" charset="0"/>
              </a:rPr>
              <a:t>- Simple network management protocol is the standard network management protocol of the Internet community.</a:t>
            </a:r>
          </a:p>
          <a:p>
            <a:pPr algn="just"/>
            <a:r>
              <a:rPr lang="en-US" sz="1200" b="0" strike="noStrike" spc="-1" dirty="0" smtClean="0">
                <a:solidFill>
                  <a:srgbClr val="002060"/>
                </a:solidFill>
                <a:latin typeface="Century" panose="02040604050505020304" pitchFamily="18" charset="0"/>
              </a:rPr>
              <a:t>- SNMP is an application layer protocol and uses User Datagram Protocol (UDP) to exchange management information between management entities, which offers network management services for monitoring and control of network devices.</a:t>
            </a:r>
          </a:p>
          <a:p>
            <a:pPr marL="171450" indent="-171450" algn="just">
              <a:buFontTx/>
              <a:buChar char="-"/>
            </a:pPr>
            <a:r>
              <a:rPr lang="en-US" sz="1200" b="0" strike="noStrike" spc="-1" dirty="0" smtClean="0">
                <a:solidFill>
                  <a:srgbClr val="002060"/>
                </a:solidFill>
                <a:latin typeface="Century" panose="02040604050505020304" pitchFamily="18" charset="0"/>
              </a:rPr>
              <a:t>SNMP </a:t>
            </a:r>
            <a:r>
              <a:rPr lang="en-US" sz="1200" b="0" strike="noStrike" spc="-1" dirty="0" smtClean="0">
                <a:solidFill>
                  <a:srgbClr val="002060"/>
                </a:solidFill>
                <a:latin typeface="Century" panose="02040604050505020304" pitchFamily="18" charset="0"/>
              </a:rPr>
              <a:t>is based on an asynchronous request-response protocol enhanced with trap-directed polling</a:t>
            </a:r>
            <a:r>
              <a:rPr lang="en-US" sz="1200" b="0" strike="noStrike" spc="-1" dirty="0" smtClean="0">
                <a:solidFill>
                  <a:srgbClr val="002060"/>
                </a:solidFill>
                <a:latin typeface="Century" panose="02040604050505020304" pitchFamily="18" charset="0"/>
              </a:rPr>
              <a:t>.</a:t>
            </a:r>
          </a:p>
          <a:p>
            <a:pPr marL="171450" indent="-171450" algn="just">
              <a:buFontTx/>
              <a:buChar char="-"/>
            </a:pPr>
            <a:r>
              <a:rPr lang="en-US" sz="1200" b="0" strike="noStrike" spc="-1" dirty="0" err="1" smtClean="0">
                <a:solidFill>
                  <a:srgbClr val="002060"/>
                </a:solidFill>
                <a:latin typeface="Century" panose="02040604050505020304" pitchFamily="18" charset="0"/>
              </a:rPr>
              <a:t>Giao</a:t>
            </a:r>
            <a:r>
              <a:rPr lang="en-US" sz="1200" b="0" strike="noStrike" spc="-1" dirty="0" smtClean="0">
                <a:solidFill>
                  <a:srgbClr val="002060"/>
                </a:solidFill>
                <a:latin typeface="Century" panose="02040604050505020304" pitchFamily="18" charset="0"/>
              </a:rPr>
              <a:t> </a:t>
            </a:r>
            <a:r>
              <a:rPr lang="en-US" sz="1200" b="0" strike="noStrike" spc="-1" dirty="0" err="1" smtClean="0">
                <a:solidFill>
                  <a:srgbClr val="002060"/>
                </a:solidFill>
                <a:latin typeface="Century" panose="02040604050505020304" pitchFamily="18" charset="0"/>
              </a:rPr>
              <a:t>thuc</a:t>
            </a:r>
            <a:r>
              <a:rPr lang="en-US" sz="1200" b="0" strike="noStrike" spc="-1" baseline="0" dirty="0" smtClean="0">
                <a:solidFill>
                  <a:srgbClr val="002060"/>
                </a:solidFill>
                <a:latin typeface="Century" panose="02040604050505020304" pitchFamily="18" charset="0"/>
              </a:rPr>
              <a:t> </a:t>
            </a:r>
            <a:r>
              <a:rPr lang="en-US" sz="1200" b="0" strike="noStrike" spc="-1" baseline="0" dirty="0" err="1" smtClean="0">
                <a:solidFill>
                  <a:srgbClr val="002060"/>
                </a:solidFill>
                <a:latin typeface="Century" panose="02040604050505020304" pitchFamily="18" charset="0"/>
              </a:rPr>
              <a:t>quan</a:t>
            </a:r>
            <a:r>
              <a:rPr lang="en-US" sz="1200" b="0" strike="noStrike" spc="-1" baseline="0" dirty="0" smtClean="0">
                <a:solidFill>
                  <a:srgbClr val="002060"/>
                </a:solidFill>
                <a:latin typeface="Century" panose="02040604050505020304" pitchFamily="18" charset="0"/>
              </a:rPr>
              <a:t> </a:t>
            </a:r>
            <a:r>
              <a:rPr lang="en-US" sz="1200" b="0" strike="noStrike" spc="-1" baseline="0" dirty="0" err="1" smtClean="0">
                <a:solidFill>
                  <a:srgbClr val="002060"/>
                </a:solidFill>
                <a:latin typeface="Century" panose="02040604050505020304" pitchFamily="18" charset="0"/>
              </a:rPr>
              <a:t>ly</a:t>
            </a:r>
            <a:r>
              <a:rPr lang="en-US" sz="1200" b="0" strike="noStrike" spc="-1" baseline="0" dirty="0" smtClean="0">
                <a:solidFill>
                  <a:srgbClr val="002060"/>
                </a:solidFill>
                <a:latin typeface="Century" panose="02040604050505020304" pitchFamily="18" charset="0"/>
              </a:rPr>
              <a:t> </a:t>
            </a:r>
            <a:r>
              <a:rPr lang="en-US" sz="1200" b="0" strike="noStrike" spc="-1" baseline="0" dirty="0" err="1" smtClean="0">
                <a:solidFill>
                  <a:srgbClr val="002060"/>
                </a:solidFill>
                <a:latin typeface="Century" panose="02040604050505020304" pitchFamily="18" charset="0"/>
              </a:rPr>
              <a:t>mang</a:t>
            </a:r>
            <a:r>
              <a:rPr lang="en-US" sz="1200" b="0" strike="noStrike" spc="-1" baseline="0" dirty="0" smtClean="0">
                <a:solidFill>
                  <a:srgbClr val="002060"/>
                </a:solidFill>
                <a:latin typeface="Century" panose="02040604050505020304" pitchFamily="18" charset="0"/>
              </a:rPr>
              <a:t> de </a:t>
            </a:r>
            <a:r>
              <a:rPr lang="en-US" sz="1200" b="0" strike="noStrike" spc="-1" baseline="0" dirty="0" err="1" smtClean="0">
                <a:solidFill>
                  <a:srgbClr val="002060"/>
                </a:solidFill>
                <a:latin typeface="Century" panose="02040604050505020304" pitchFamily="18" charset="0"/>
              </a:rPr>
              <a:t>truyen</a:t>
            </a:r>
            <a:r>
              <a:rPr lang="en-US" sz="1200" b="0" strike="noStrike" spc="-1" baseline="0" dirty="0" smtClean="0">
                <a:solidFill>
                  <a:srgbClr val="002060"/>
                </a:solidFill>
                <a:latin typeface="Century" panose="02040604050505020304" pitchFamily="18" charset="0"/>
              </a:rPr>
              <a:t> thong </a:t>
            </a:r>
            <a:r>
              <a:rPr lang="en-US" sz="1200" b="0" strike="noStrike" spc="-1" baseline="0" dirty="0" err="1" smtClean="0">
                <a:solidFill>
                  <a:srgbClr val="002060"/>
                </a:solidFill>
                <a:latin typeface="Century" panose="02040604050505020304" pitchFamily="18" charset="0"/>
              </a:rPr>
              <a:t>giua</a:t>
            </a:r>
            <a:r>
              <a:rPr lang="en-US" sz="1200" b="0" strike="noStrike" spc="-1" baseline="0" dirty="0" smtClean="0">
                <a:solidFill>
                  <a:srgbClr val="002060"/>
                </a:solidFill>
                <a:latin typeface="Century" panose="02040604050505020304" pitchFamily="18" charset="0"/>
              </a:rPr>
              <a:t> </a:t>
            </a:r>
            <a:r>
              <a:rPr lang="en-US" sz="1200" b="0" strike="noStrike" spc="-1" baseline="0" dirty="0" err="1" smtClean="0">
                <a:solidFill>
                  <a:srgbClr val="002060"/>
                </a:solidFill>
                <a:latin typeface="Century" panose="02040604050505020304" pitchFamily="18" charset="0"/>
              </a:rPr>
              <a:t>cac</a:t>
            </a:r>
            <a:r>
              <a:rPr lang="en-US" sz="1200" b="0" strike="noStrike" spc="-1" baseline="0" dirty="0" smtClean="0">
                <a:solidFill>
                  <a:srgbClr val="002060"/>
                </a:solidFill>
                <a:latin typeface="Century" panose="02040604050505020304" pitchFamily="18" charset="0"/>
              </a:rPr>
              <a:t> </a:t>
            </a:r>
            <a:r>
              <a:rPr lang="en-US" sz="1200" b="0" strike="noStrike" spc="-1" baseline="0" dirty="0" err="1" smtClean="0">
                <a:solidFill>
                  <a:srgbClr val="002060"/>
                </a:solidFill>
                <a:latin typeface="Century" panose="02040604050505020304" pitchFamily="18" charset="0"/>
              </a:rPr>
              <a:t>thuc</a:t>
            </a:r>
            <a:endParaRPr lang="en-US" sz="1200" b="0" strike="noStrike" spc="-1" dirty="0" smtClean="0">
              <a:solidFill>
                <a:srgbClr val="002060"/>
              </a:solidFill>
              <a:latin typeface="Century" panose="02040604050505020304" pitchFamily="18" charset="0"/>
            </a:endParaRPr>
          </a:p>
          <a:p>
            <a:endParaRPr lang="en-US" sz="1200" b="0" strike="noStrike" spc="-1" dirty="0" smtClean="0">
              <a:latin typeface="Arial"/>
            </a:endParaRPr>
          </a:p>
          <a:p>
            <a:r>
              <a:rPr lang="en-US" sz="1200" b="0" strike="noStrike" spc="-1" dirty="0" smtClean="0">
                <a:latin typeface="Arial"/>
              </a:rPr>
              <a:t>(SNMP </a:t>
            </a:r>
            <a:r>
              <a:rPr lang="en-US" sz="1200" b="0" strike="noStrike" spc="-1" dirty="0" err="1" smtClean="0">
                <a:latin typeface="Arial"/>
              </a:rPr>
              <a:t>sử</a:t>
            </a:r>
            <a:r>
              <a:rPr lang="en-US" sz="1200" b="0" strike="noStrike" spc="-1" baseline="0" dirty="0" smtClean="0">
                <a:latin typeface="Arial"/>
              </a:rPr>
              <a:t> </a:t>
            </a:r>
            <a:r>
              <a:rPr lang="en-US" sz="1200" b="0" strike="noStrike" spc="-1" baseline="0" dirty="0" err="1" smtClean="0">
                <a:latin typeface="Arial"/>
              </a:rPr>
              <a:t>dụng</a:t>
            </a:r>
            <a:r>
              <a:rPr lang="en-US" sz="1200" b="0" strike="noStrike" spc="-1" baseline="0" dirty="0" smtClean="0">
                <a:latin typeface="Arial"/>
              </a:rPr>
              <a:t> </a:t>
            </a:r>
            <a:r>
              <a:rPr lang="en-US" sz="1200" b="0" strike="noStrike" spc="-1" baseline="0" dirty="0" err="1" smtClean="0">
                <a:latin typeface="Arial"/>
              </a:rPr>
              <a:t>mô</a:t>
            </a:r>
            <a:r>
              <a:rPr lang="en-US" sz="1200" b="0" strike="noStrike" spc="-1" baseline="0" dirty="0" smtClean="0">
                <a:latin typeface="Arial"/>
              </a:rPr>
              <a:t> </a:t>
            </a:r>
            <a:r>
              <a:rPr lang="en-US" sz="1200" b="0" strike="noStrike" spc="-1" baseline="0" dirty="0" err="1" smtClean="0">
                <a:latin typeface="Arial"/>
              </a:rPr>
              <a:t>hình</a:t>
            </a:r>
            <a:r>
              <a:rPr lang="en-US" sz="1200" b="0" strike="noStrike" spc="-1" baseline="0" dirty="0" smtClean="0">
                <a:latin typeface="Arial"/>
              </a:rPr>
              <a:t> </a:t>
            </a:r>
            <a:r>
              <a:rPr lang="en-US" sz="1200" b="0" strike="noStrike" spc="-1" baseline="0" dirty="0" err="1" smtClean="0">
                <a:latin typeface="Arial"/>
              </a:rPr>
              <a:t>quản</a:t>
            </a:r>
            <a:r>
              <a:rPr lang="en-US" sz="1200" b="0" strike="noStrike" spc="-1" baseline="0" dirty="0" smtClean="0">
                <a:latin typeface="Arial"/>
              </a:rPr>
              <a:t> </a:t>
            </a:r>
            <a:r>
              <a:rPr lang="en-US" sz="1200" b="0" strike="noStrike" spc="-1" baseline="0" dirty="0" err="1" smtClean="0">
                <a:latin typeface="Arial"/>
              </a:rPr>
              <a:t>lý</a:t>
            </a:r>
            <a:r>
              <a:rPr lang="en-US" sz="1200" b="0" strike="noStrike" spc="-1" baseline="0" dirty="0" smtClean="0">
                <a:latin typeface="Arial"/>
              </a:rPr>
              <a:t> manager – agent </a:t>
            </a:r>
            <a:r>
              <a:rPr lang="en-US" sz="1200" b="0" strike="noStrike" spc="-1" dirty="0" err="1" smtClean="0">
                <a:latin typeface="Arial"/>
              </a:rPr>
              <a:t>làm</a:t>
            </a:r>
            <a:r>
              <a:rPr lang="en-US" sz="1200" b="0" strike="noStrike" spc="-1" dirty="0" smtClean="0">
                <a:latin typeface="Arial"/>
              </a:rPr>
              <a:t> </a:t>
            </a:r>
            <a:r>
              <a:rPr lang="en-US" sz="1200" b="0" strike="noStrike" spc="-1" dirty="0" err="1" smtClean="0">
                <a:latin typeface="Arial"/>
              </a:rPr>
              <a:t>việc</a:t>
            </a:r>
            <a:r>
              <a:rPr lang="en-US" sz="1200" b="0" strike="noStrike" spc="-1" dirty="0" smtClean="0">
                <a:latin typeface="Arial"/>
              </a:rPr>
              <a:t> </a:t>
            </a:r>
            <a:r>
              <a:rPr lang="en-US" sz="1200" b="0" strike="noStrike" spc="-1" dirty="0" err="1" smtClean="0">
                <a:latin typeface="Arial"/>
              </a:rPr>
              <a:t>theo</a:t>
            </a:r>
            <a:r>
              <a:rPr lang="en-US" sz="1200" b="0" strike="noStrike" spc="-1" dirty="0" smtClean="0">
                <a:latin typeface="Arial"/>
              </a:rPr>
              <a:t> 2 </a:t>
            </a:r>
            <a:r>
              <a:rPr lang="en-US" sz="1200" b="0" strike="noStrike" spc="-1" dirty="0" err="1" smtClean="0">
                <a:latin typeface="Arial"/>
              </a:rPr>
              <a:t>hướng</a:t>
            </a:r>
            <a:r>
              <a:rPr lang="en-US" sz="1200" b="0" strike="noStrike" spc="-1" dirty="0" smtClean="0">
                <a:latin typeface="Arial"/>
              </a:rPr>
              <a:t>: polling </a:t>
            </a:r>
            <a:r>
              <a:rPr lang="en-US" sz="1200" b="0" strike="noStrike" spc="-1" dirty="0" err="1" smtClean="0">
                <a:latin typeface="Arial"/>
              </a:rPr>
              <a:t>và</a:t>
            </a:r>
            <a:r>
              <a:rPr lang="en-US" sz="1200" b="0" strike="noStrike" spc="-1" dirty="0" smtClean="0">
                <a:latin typeface="Arial"/>
              </a:rPr>
              <a:t> traps</a:t>
            </a:r>
          </a:p>
          <a:p>
            <a:r>
              <a:rPr lang="en-US" sz="1200" b="0" strike="noStrike" spc="-1" dirty="0" smtClean="0">
                <a:latin typeface="Arial"/>
              </a:rPr>
              <a:t>  - Polling: </a:t>
            </a:r>
            <a:r>
              <a:rPr lang="en-US" sz="1200" b="0" strike="noStrike" spc="-1" dirty="0" err="1" smtClean="0">
                <a:latin typeface="Arial"/>
              </a:rPr>
              <a:t>Tham</a:t>
            </a:r>
            <a:r>
              <a:rPr lang="en-US" sz="1200" b="0" strike="noStrike" spc="-1" dirty="0" smtClean="0">
                <a:latin typeface="Arial"/>
              </a:rPr>
              <a:t> </a:t>
            </a:r>
            <a:r>
              <a:rPr lang="en-US" sz="1200" b="0" strike="noStrike" spc="-1" dirty="0" err="1" smtClean="0">
                <a:latin typeface="Arial"/>
              </a:rPr>
              <a:t>rò</a:t>
            </a:r>
            <a:r>
              <a:rPr lang="en-US" sz="1200" b="0" strike="noStrike" spc="-1" dirty="0" smtClean="0">
                <a:latin typeface="Arial"/>
              </a:rPr>
              <a:t> ở </a:t>
            </a:r>
            <a:r>
              <a:rPr lang="en-US" sz="1200" b="0" strike="noStrike" spc="-1" dirty="0" err="1" smtClean="0">
                <a:latin typeface="Arial"/>
              </a:rPr>
              <a:t>đây</a:t>
            </a:r>
            <a:r>
              <a:rPr lang="en-US" sz="1200" b="0" strike="noStrike" spc="-1" dirty="0" smtClean="0">
                <a:latin typeface="Arial"/>
              </a:rPr>
              <a:t> </a:t>
            </a:r>
            <a:r>
              <a:rPr lang="en-US" sz="1200" b="0" strike="noStrike" spc="-1" dirty="0" err="1" smtClean="0">
                <a:latin typeface="Arial"/>
              </a:rPr>
              <a:t>chính</a:t>
            </a:r>
            <a:r>
              <a:rPr lang="en-US" sz="1200" b="0" strike="noStrike" spc="-1" dirty="0" smtClean="0">
                <a:latin typeface="Arial"/>
              </a:rPr>
              <a:t> </a:t>
            </a:r>
            <a:r>
              <a:rPr lang="en-US" sz="1200" b="0" strike="noStrike" spc="-1" dirty="0" err="1" smtClean="0">
                <a:latin typeface="Arial"/>
              </a:rPr>
              <a:t>việc</a:t>
            </a:r>
            <a:r>
              <a:rPr lang="en-US" sz="1200" b="0" strike="noStrike" spc="-1" dirty="0" smtClean="0">
                <a:latin typeface="Arial"/>
              </a:rPr>
              <a:t> </a:t>
            </a:r>
            <a:r>
              <a:rPr lang="en-US" sz="1200" b="0" strike="noStrike" spc="-1" dirty="0" err="1" smtClean="0">
                <a:latin typeface="Arial"/>
              </a:rPr>
              <a:t>chủ</a:t>
            </a:r>
            <a:r>
              <a:rPr lang="en-US" sz="1200" b="0" strike="noStrike" spc="-1" dirty="0" smtClean="0">
                <a:latin typeface="Arial"/>
              </a:rPr>
              <a:t> </a:t>
            </a:r>
            <a:r>
              <a:rPr lang="en-US" sz="1200" b="0" strike="noStrike" spc="-1" dirty="0" err="1" smtClean="0">
                <a:latin typeface="Arial"/>
              </a:rPr>
              <a:t>động</a:t>
            </a:r>
            <a:r>
              <a:rPr lang="en-US" sz="1200" b="0" strike="noStrike" spc="-1" dirty="0" smtClean="0">
                <a:latin typeface="Arial"/>
              </a:rPr>
              <a:t> or </a:t>
            </a:r>
            <a:r>
              <a:rPr lang="en-US" sz="1200" b="0" strike="noStrike" spc="-1" dirty="0" err="1" smtClean="0">
                <a:latin typeface="Arial"/>
              </a:rPr>
              <a:t>theo</a:t>
            </a:r>
            <a:r>
              <a:rPr lang="en-US" sz="1200" b="0" strike="noStrike" spc="-1" dirty="0" smtClean="0">
                <a:latin typeface="Arial"/>
              </a:rPr>
              <a:t> </a:t>
            </a:r>
            <a:r>
              <a:rPr lang="en-US" sz="1200" b="0" strike="noStrike" spc="-1" dirty="0" err="1" smtClean="0">
                <a:latin typeface="Arial"/>
              </a:rPr>
              <a:t>yêu</a:t>
            </a:r>
            <a:r>
              <a:rPr lang="en-US" sz="1200" b="0" strike="noStrike" spc="-1" dirty="0" smtClean="0">
                <a:latin typeface="Arial"/>
              </a:rPr>
              <a:t> </a:t>
            </a:r>
            <a:r>
              <a:rPr lang="en-US" sz="1200" b="0" strike="noStrike" spc="-1" dirty="0" err="1" smtClean="0">
                <a:latin typeface="Arial"/>
              </a:rPr>
              <a:t>cầu</a:t>
            </a:r>
            <a:r>
              <a:rPr lang="en-US" sz="1200" b="0" strike="noStrike" spc="-1" dirty="0" smtClean="0">
                <a:latin typeface="Arial"/>
              </a:rPr>
              <a:t> </a:t>
            </a:r>
            <a:r>
              <a:rPr lang="en-US" sz="1200" b="0" strike="noStrike" spc="-1" dirty="0" err="1" smtClean="0">
                <a:latin typeface="Arial"/>
              </a:rPr>
              <a:t>gửi</a:t>
            </a:r>
            <a:r>
              <a:rPr lang="en-US" sz="1200" b="0" strike="noStrike" spc="-1" dirty="0" smtClean="0">
                <a:latin typeface="Arial"/>
              </a:rPr>
              <a:t> </a:t>
            </a:r>
            <a:r>
              <a:rPr lang="en-US" sz="1200" b="0" strike="noStrike" spc="-1" dirty="0" err="1" smtClean="0">
                <a:latin typeface="Arial"/>
              </a:rPr>
              <a:t>các</a:t>
            </a:r>
            <a:r>
              <a:rPr lang="en-US" sz="1200" b="0" strike="noStrike" spc="-1" dirty="0" smtClean="0">
                <a:latin typeface="Arial"/>
              </a:rPr>
              <a:t> </a:t>
            </a:r>
            <a:r>
              <a:rPr lang="en-US" sz="1200" b="0" strike="noStrike" spc="-1" dirty="0" err="1" smtClean="0">
                <a:latin typeface="Arial"/>
              </a:rPr>
              <a:t>yêu</a:t>
            </a:r>
            <a:r>
              <a:rPr lang="en-US" sz="1200" b="0" strike="noStrike" spc="-1" dirty="0" smtClean="0">
                <a:latin typeface="Arial"/>
              </a:rPr>
              <a:t> </a:t>
            </a:r>
            <a:r>
              <a:rPr lang="en-US" sz="1200" b="0" strike="noStrike" spc="-1" dirty="0" err="1" smtClean="0">
                <a:latin typeface="Arial"/>
              </a:rPr>
              <a:t>cầu</a:t>
            </a:r>
            <a:r>
              <a:rPr lang="en-US" sz="1200" b="0" strike="noStrike" spc="-1" dirty="0" smtClean="0">
                <a:latin typeface="Arial"/>
              </a:rPr>
              <a:t> </a:t>
            </a:r>
            <a:r>
              <a:rPr lang="en-US" sz="1200" b="0" strike="noStrike" spc="-1" dirty="0" err="1" smtClean="0">
                <a:latin typeface="Arial"/>
              </a:rPr>
              <a:t>từ</a:t>
            </a:r>
            <a:r>
              <a:rPr lang="en-US" sz="1200" b="0" strike="noStrike" spc="-1" dirty="0" smtClean="0">
                <a:latin typeface="Arial"/>
              </a:rPr>
              <a:t> manager -&gt; agents. </a:t>
            </a:r>
            <a:r>
              <a:rPr lang="en-US" sz="1200" b="0" strike="noStrike" spc="-1" dirty="0" err="1" smtClean="0">
                <a:latin typeface="Arial"/>
              </a:rPr>
              <a:t>Không</a:t>
            </a:r>
            <a:r>
              <a:rPr lang="en-US" sz="1200" b="0" strike="noStrike" spc="-1" dirty="0" smtClean="0">
                <a:latin typeface="Arial"/>
              </a:rPr>
              <a:t> </a:t>
            </a:r>
            <a:r>
              <a:rPr lang="en-US" sz="1200" b="0" strike="noStrike" spc="-1" dirty="0" err="1" smtClean="0">
                <a:latin typeface="Arial"/>
              </a:rPr>
              <a:t>đồng</a:t>
            </a:r>
            <a:r>
              <a:rPr lang="en-US" sz="1200" b="0" strike="noStrike" spc="-1" dirty="0" smtClean="0">
                <a:latin typeface="Arial"/>
              </a:rPr>
              <a:t> </a:t>
            </a:r>
            <a:r>
              <a:rPr lang="en-US" sz="1200" b="0" strike="noStrike" spc="-1" dirty="0" err="1" smtClean="0">
                <a:latin typeface="Arial"/>
              </a:rPr>
              <a:t>bộ</a:t>
            </a:r>
            <a:r>
              <a:rPr lang="en-US" sz="1200" b="0" strike="noStrike" spc="-1" dirty="0" smtClean="0">
                <a:latin typeface="Arial"/>
              </a:rPr>
              <a:t> </a:t>
            </a:r>
            <a:r>
              <a:rPr lang="en-US" sz="1200" b="0" strike="noStrike" spc="-1" dirty="0" err="1" smtClean="0">
                <a:latin typeface="Arial"/>
              </a:rPr>
              <a:t>định</a:t>
            </a:r>
            <a:r>
              <a:rPr lang="en-US" sz="1200" b="0" strike="noStrike" spc="-1" dirty="0" smtClean="0">
                <a:latin typeface="Arial"/>
              </a:rPr>
              <a:t> </a:t>
            </a:r>
            <a:r>
              <a:rPr lang="en-US" sz="1200" b="0" strike="noStrike" spc="-1" dirty="0" err="1" smtClean="0">
                <a:latin typeface="Arial"/>
              </a:rPr>
              <a:t>tính</a:t>
            </a:r>
            <a:r>
              <a:rPr lang="en-US" sz="1200" b="0" strike="noStrike" spc="-1" dirty="0" smtClean="0">
                <a:latin typeface="Arial"/>
              </a:rPr>
              <a:t>: </a:t>
            </a:r>
            <a:r>
              <a:rPr lang="en-US" sz="1200" b="0" strike="noStrike" spc="-1" dirty="0" err="1" smtClean="0">
                <a:latin typeface="Arial"/>
              </a:rPr>
              <a:t>giao</a:t>
            </a:r>
            <a:r>
              <a:rPr lang="en-US" sz="1200" b="0" strike="noStrike" spc="-1" dirty="0" smtClean="0">
                <a:latin typeface="Arial"/>
              </a:rPr>
              <a:t> </a:t>
            </a:r>
            <a:r>
              <a:rPr lang="en-US" sz="1200" b="0" strike="noStrike" spc="-1" dirty="0" err="1" smtClean="0">
                <a:latin typeface="Arial"/>
              </a:rPr>
              <a:t>thức</a:t>
            </a:r>
            <a:r>
              <a:rPr lang="en-US" sz="1200" b="0" strike="noStrike" spc="-1" dirty="0" smtClean="0">
                <a:latin typeface="Arial"/>
              </a:rPr>
              <a:t> </a:t>
            </a:r>
            <a:r>
              <a:rPr lang="en-US" sz="1200" b="0" strike="noStrike" spc="-1" dirty="0" err="1" smtClean="0">
                <a:latin typeface="Arial"/>
              </a:rPr>
              <a:t>không</a:t>
            </a:r>
            <a:r>
              <a:rPr lang="en-US" sz="1200" b="0" strike="noStrike" spc="-1" dirty="0" smtClean="0">
                <a:latin typeface="Arial"/>
              </a:rPr>
              <a:t> </a:t>
            </a:r>
            <a:r>
              <a:rPr lang="en-US" sz="1200" b="0" strike="noStrike" spc="-1" dirty="0" err="1" smtClean="0">
                <a:latin typeface="Arial"/>
              </a:rPr>
              <a:t>cần</a:t>
            </a:r>
            <a:r>
              <a:rPr lang="en-US" sz="1200" b="0" strike="noStrike" spc="-1" dirty="0" smtClean="0">
                <a:latin typeface="Arial"/>
              </a:rPr>
              <a:t> </a:t>
            </a:r>
            <a:r>
              <a:rPr lang="en-US" sz="1200" b="0" strike="noStrike" spc="-1" dirty="0" err="1" smtClean="0">
                <a:latin typeface="Arial"/>
              </a:rPr>
              <a:t>đợi</a:t>
            </a:r>
            <a:r>
              <a:rPr lang="en-US" sz="1200" b="0" strike="noStrike" spc="-1" dirty="0" smtClean="0">
                <a:latin typeface="Arial"/>
              </a:rPr>
              <a:t> </a:t>
            </a:r>
            <a:r>
              <a:rPr lang="en-US" sz="1200" b="0" strike="noStrike" spc="-1" dirty="0" err="1" smtClean="0">
                <a:latin typeface="Arial"/>
              </a:rPr>
              <a:t>phản</a:t>
            </a:r>
            <a:r>
              <a:rPr lang="en-US" sz="1200" b="0" strike="noStrike" spc="-1" dirty="0" smtClean="0">
                <a:latin typeface="Arial"/>
              </a:rPr>
              <a:t> </a:t>
            </a:r>
            <a:r>
              <a:rPr lang="en-US" sz="1200" b="0" strike="noStrike" spc="-1" dirty="0" err="1" smtClean="0">
                <a:latin typeface="Arial"/>
              </a:rPr>
              <a:t>hồi</a:t>
            </a:r>
            <a:r>
              <a:rPr lang="en-US" sz="1200" b="0" strike="noStrike" spc="-1" dirty="0" smtClean="0">
                <a:latin typeface="Arial"/>
              </a:rPr>
              <a:t> </a:t>
            </a:r>
            <a:r>
              <a:rPr lang="en-US" sz="1200" b="0" strike="noStrike" spc="-1" dirty="0" err="1" smtClean="0">
                <a:latin typeface="Arial"/>
              </a:rPr>
              <a:t>trước</a:t>
            </a:r>
            <a:r>
              <a:rPr lang="en-US" sz="1200" b="0" strike="noStrike" spc="-1" dirty="0" smtClean="0">
                <a:latin typeface="Arial"/>
              </a:rPr>
              <a:t> </a:t>
            </a:r>
            <a:r>
              <a:rPr lang="en-US" sz="1200" b="0" strike="noStrike" spc="-1" dirty="0" err="1" smtClean="0">
                <a:latin typeface="Arial"/>
              </a:rPr>
              <a:t>khi</a:t>
            </a:r>
            <a:r>
              <a:rPr lang="en-US" sz="1200" b="0" strike="noStrike" spc="-1" dirty="0" smtClean="0">
                <a:latin typeface="Arial"/>
              </a:rPr>
              <a:t> </a:t>
            </a:r>
            <a:r>
              <a:rPr lang="en-US" sz="1200" b="0" strike="noStrike" spc="-1" dirty="0" err="1" smtClean="0">
                <a:latin typeface="Arial"/>
              </a:rPr>
              <a:t>gửi</a:t>
            </a:r>
            <a:r>
              <a:rPr lang="en-US" sz="1200" b="0" strike="noStrike" spc="-1" dirty="0" smtClean="0">
                <a:latin typeface="Arial"/>
              </a:rPr>
              <a:t> </a:t>
            </a:r>
            <a:r>
              <a:rPr lang="en-US" sz="1200" b="0" strike="noStrike" spc="-1" dirty="0" err="1" smtClean="0">
                <a:latin typeface="Arial"/>
              </a:rPr>
              <a:t>các</a:t>
            </a:r>
            <a:r>
              <a:rPr lang="en-US" sz="1200" b="0" strike="noStrike" spc="-1" dirty="0" smtClean="0">
                <a:latin typeface="Arial"/>
              </a:rPr>
              <a:t> </a:t>
            </a:r>
            <a:r>
              <a:rPr lang="en-US" sz="1200" b="0" strike="noStrike" spc="-1" dirty="0" err="1" smtClean="0">
                <a:latin typeface="Arial"/>
              </a:rPr>
              <a:t>thông</a:t>
            </a:r>
            <a:r>
              <a:rPr lang="en-US" sz="1200" b="0" strike="noStrike" spc="-1" dirty="0" smtClean="0">
                <a:latin typeface="Arial"/>
              </a:rPr>
              <a:t> </a:t>
            </a:r>
            <a:r>
              <a:rPr lang="en-US" sz="1200" b="0" strike="noStrike" spc="-1" dirty="0" err="1" smtClean="0">
                <a:latin typeface="Arial"/>
              </a:rPr>
              <a:t>báo</a:t>
            </a:r>
            <a:r>
              <a:rPr lang="en-US" sz="1200" b="0" strike="noStrike" spc="-1" dirty="0" smtClean="0">
                <a:latin typeface="Arial"/>
              </a:rPr>
              <a:t> </a:t>
            </a:r>
            <a:r>
              <a:rPr lang="en-US" sz="1200" b="0" strike="noStrike" spc="-1" dirty="0" err="1" smtClean="0">
                <a:latin typeface="Arial"/>
              </a:rPr>
              <a:t>khác</a:t>
            </a:r>
            <a:r>
              <a:rPr lang="en-US" sz="1200" b="0" strike="noStrike" spc="-1" dirty="0" smtClean="0">
                <a:latin typeface="Arial"/>
              </a:rPr>
              <a:t>.</a:t>
            </a:r>
          </a:p>
          <a:p>
            <a:r>
              <a:rPr lang="en-US" sz="1200" b="0" strike="noStrike" spc="-1" dirty="0" smtClean="0">
                <a:latin typeface="Arial"/>
              </a:rPr>
              <a:t>  - Trap-directed polling: </a:t>
            </a:r>
            <a:r>
              <a:rPr lang="en-US" sz="1200" b="0" strike="noStrike" spc="-1" dirty="0" err="1" smtClean="0">
                <a:latin typeface="Arial"/>
              </a:rPr>
              <a:t>Khi</a:t>
            </a:r>
            <a:r>
              <a:rPr lang="en-US" sz="1200" b="0" strike="noStrike" spc="-1" dirty="0" smtClean="0">
                <a:latin typeface="Arial"/>
              </a:rPr>
              <a:t> </a:t>
            </a:r>
            <a:r>
              <a:rPr lang="en-US" sz="1200" b="0" strike="noStrike" spc="-1" dirty="0" err="1" smtClean="0">
                <a:latin typeface="Arial"/>
              </a:rPr>
              <a:t>có</a:t>
            </a:r>
            <a:r>
              <a:rPr lang="en-US" sz="1200" b="0" strike="noStrike" spc="-1" dirty="0" smtClean="0">
                <a:latin typeface="Arial"/>
              </a:rPr>
              <a:t> </a:t>
            </a:r>
            <a:r>
              <a:rPr lang="en-US" sz="1200" b="0" strike="noStrike" spc="-1" dirty="0" err="1" smtClean="0">
                <a:latin typeface="Arial"/>
              </a:rPr>
              <a:t>một</a:t>
            </a:r>
            <a:r>
              <a:rPr lang="en-US" sz="1200" b="0" strike="noStrike" spc="-1" dirty="0" smtClean="0">
                <a:latin typeface="Arial"/>
              </a:rPr>
              <a:t> </a:t>
            </a:r>
            <a:r>
              <a:rPr lang="en-US" sz="1200" b="0" strike="noStrike" spc="-1" dirty="0" err="1" smtClean="0">
                <a:latin typeface="Arial"/>
              </a:rPr>
              <a:t>sự</a:t>
            </a:r>
            <a:r>
              <a:rPr lang="en-US" sz="1200" b="0" strike="noStrike" spc="-1" dirty="0" smtClean="0">
                <a:latin typeface="Arial"/>
              </a:rPr>
              <a:t> </a:t>
            </a:r>
            <a:r>
              <a:rPr lang="en-US" sz="1200" b="0" strike="noStrike" spc="-1" dirty="0" err="1" smtClean="0">
                <a:latin typeface="Arial"/>
              </a:rPr>
              <a:t>kiện</a:t>
            </a:r>
            <a:r>
              <a:rPr lang="en-US" sz="1200" b="0" strike="noStrike" spc="-1" dirty="0" smtClean="0">
                <a:latin typeface="Arial"/>
              </a:rPr>
              <a:t> </a:t>
            </a:r>
            <a:r>
              <a:rPr lang="en-US" sz="1200" b="0" strike="noStrike" spc="-1" dirty="0" err="1" smtClean="0">
                <a:latin typeface="Arial"/>
              </a:rPr>
              <a:t>bất</a:t>
            </a:r>
            <a:r>
              <a:rPr lang="en-US" sz="1200" b="0" strike="noStrike" spc="-1" dirty="0" smtClean="0">
                <a:latin typeface="Arial"/>
              </a:rPr>
              <a:t> </a:t>
            </a:r>
            <a:r>
              <a:rPr lang="en-US" sz="1200" b="0" strike="noStrike" spc="-1" dirty="0" err="1" smtClean="0">
                <a:latin typeface="Arial"/>
              </a:rPr>
              <a:t>thường</a:t>
            </a:r>
            <a:r>
              <a:rPr lang="en-US" sz="1200" b="0" strike="noStrike" spc="-1" dirty="0" smtClean="0">
                <a:latin typeface="Arial"/>
              </a:rPr>
              <a:t> hay 1 </a:t>
            </a:r>
            <a:r>
              <a:rPr lang="en-US" sz="1200" b="0" strike="noStrike" spc="-1" dirty="0" err="1" smtClean="0">
                <a:latin typeface="Arial"/>
              </a:rPr>
              <a:t>giá</a:t>
            </a:r>
            <a:r>
              <a:rPr lang="en-US" sz="1200" b="0" strike="noStrike" spc="-1" dirty="0" smtClean="0">
                <a:latin typeface="Arial"/>
              </a:rPr>
              <a:t> </a:t>
            </a:r>
            <a:r>
              <a:rPr lang="en-US" sz="1200" b="0" strike="noStrike" spc="-1" dirty="0" err="1" smtClean="0">
                <a:latin typeface="Arial"/>
              </a:rPr>
              <a:t>nào</a:t>
            </a:r>
            <a:r>
              <a:rPr lang="en-US" sz="1200" b="0" strike="noStrike" spc="-1" dirty="0" smtClean="0">
                <a:latin typeface="Arial"/>
              </a:rPr>
              <a:t> </a:t>
            </a:r>
            <a:r>
              <a:rPr lang="en-US" sz="1200" b="0" strike="noStrike" spc="-1" dirty="0" err="1" smtClean="0">
                <a:latin typeface="Arial"/>
              </a:rPr>
              <a:t>đó</a:t>
            </a:r>
            <a:r>
              <a:rPr lang="en-US" sz="1200" b="0" strike="noStrike" spc="-1" dirty="0" smtClean="0">
                <a:latin typeface="Arial"/>
              </a:rPr>
              <a:t> </a:t>
            </a:r>
            <a:r>
              <a:rPr lang="en-US" sz="1200" b="0" strike="noStrike" spc="-1" dirty="0" err="1" smtClean="0">
                <a:latin typeface="Arial"/>
              </a:rPr>
              <a:t>vượt</a:t>
            </a:r>
            <a:r>
              <a:rPr lang="en-US" sz="1200" b="0" strike="noStrike" spc="-1" dirty="0" smtClean="0">
                <a:latin typeface="Arial"/>
              </a:rPr>
              <a:t> </a:t>
            </a:r>
            <a:r>
              <a:rPr lang="en-US" sz="1200" b="0" strike="noStrike" spc="-1" dirty="0" err="1" smtClean="0">
                <a:latin typeface="Arial"/>
              </a:rPr>
              <a:t>ngưỡng</a:t>
            </a:r>
            <a:r>
              <a:rPr lang="en-US" sz="1200" b="0" strike="noStrike" spc="-1" dirty="0" smtClean="0">
                <a:latin typeface="Arial"/>
              </a:rPr>
              <a:t> agent </a:t>
            </a:r>
            <a:r>
              <a:rPr lang="en-US" sz="1200" b="0" strike="noStrike" spc="-1" dirty="0" err="1" smtClean="0">
                <a:latin typeface="Arial"/>
              </a:rPr>
              <a:t>sẽ</a:t>
            </a:r>
            <a:r>
              <a:rPr lang="en-US" sz="1200" b="0" strike="noStrike" spc="-1" dirty="0" smtClean="0">
                <a:latin typeface="Arial"/>
              </a:rPr>
              <a:t> </a:t>
            </a:r>
            <a:r>
              <a:rPr lang="en-US" sz="1200" b="0" strike="noStrike" spc="-1" dirty="0" err="1" smtClean="0">
                <a:latin typeface="Arial"/>
              </a:rPr>
              <a:t>chủ</a:t>
            </a:r>
            <a:r>
              <a:rPr lang="en-US" sz="1200" b="0" strike="noStrike" spc="-1" dirty="0" smtClean="0">
                <a:latin typeface="Arial"/>
              </a:rPr>
              <a:t> </a:t>
            </a:r>
            <a:r>
              <a:rPr lang="en-US" sz="1200" b="0" strike="noStrike" spc="-1" dirty="0" err="1" smtClean="0">
                <a:latin typeface="Arial"/>
              </a:rPr>
              <a:t>động</a:t>
            </a:r>
            <a:r>
              <a:rPr lang="en-US" sz="1200" b="0" strike="noStrike" spc="-1" dirty="0" smtClean="0">
                <a:latin typeface="Arial"/>
              </a:rPr>
              <a:t> </a:t>
            </a:r>
            <a:r>
              <a:rPr lang="en-US" sz="1200" b="0" strike="noStrike" spc="-1" dirty="0" err="1" smtClean="0">
                <a:latin typeface="Arial"/>
              </a:rPr>
              <a:t>gửi</a:t>
            </a:r>
            <a:r>
              <a:rPr lang="en-US" sz="1200" b="0" strike="noStrike" spc="-1" dirty="0" smtClean="0">
                <a:latin typeface="Arial"/>
              </a:rPr>
              <a:t> </a:t>
            </a:r>
            <a:r>
              <a:rPr lang="en-US" sz="1200" b="0" strike="noStrike" spc="-1" dirty="0" err="1" smtClean="0">
                <a:latin typeface="Arial"/>
              </a:rPr>
              <a:t>thông</a:t>
            </a:r>
            <a:r>
              <a:rPr lang="en-US" sz="1200" b="0" strike="noStrike" spc="-1" dirty="0" smtClean="0">
                <a:latin typeface="Arial"/>
              </a:rPr>
              <a:t> </a:t>
            </a:r>
            <a:r>
              <a:rPr lang="en-US" sz="1200" b="0" strike="noStrike" spc="-1" dirty="0" err="1" smtClean="0">
                <a:latin typeface="Arial"/>
              </a:rPr>
              <a:t>báo</a:t>
            </a:r>
            <a:r>
              <a:rPr lang="en-US" sz="1200" b="0" strike="noStrike" spc="-1" dirty="0" smtClean="0">
                <a:latin typeface="Arial"/>
              </a:rPr>
              <a:t> </a:t>
            </a:r>
            <a:r>
              <a:rPr lang="en-US" sz="1200" b="0" strike="noStrike" spc="-1" dirty="0" err="1" smtClean="0">
                <a:latin typeface="Arial"/>
              </a:rPr>
              <a:t>đến</a:t>
            </a:r>
            <a:r>
              <a:rPr lang="en-US" sz="1200" b="0" strike="noStrike" spc="-1" dirty="0" smtClean="0">
                <a:latin typeface="Arial"/>
              </a:rPr>
              <a:t> manager </a:t>
            </a:r>
            <a:r>
              <a:rPr lang="en-US" sz="1200" b="0" strike="noStrike" spc="-1" dirty="0" err="1" smtClean="0">
                <a:latin typeface="Arial"/>
              </a:rPr>
              <a:t>mà</a:t>
            </a:r>
            <a:r>
              <a:rPr lang="en-US" sz="1200" b="0" strike="noStrike" spc="-1" dirty="0" smtClean="0">
                <a:latin typeface="Arial"/>
              </a:rPr>
              <a:t> </a:t>
            </a:r>
            <a:r>
              <a:rPr lang="en-US" sz="1200" b="0" strike="noStrike" spc="-1" dirty="0" err="1" smtClean="0">
                <a:latin typeface="Arial"/>
              </a:rPr>
              <a:t>ko</a:t>
            </a:r>
            <a:r>
              <a:rPr lang="en-US" sz="1200" b="0" strike="noStrike" spc="-1" dirty="0" smtClean="0">
                <a:latin typeface="Arial"/>
              </a:rPr>
              <a:t> </a:t>
            </a:r>
            <a:r>
              <a:rPr lang="en-US" sz="1200" b="0" strike="noStrike" spc="-1" dirty="0" err="1" smtClean="0">
                <a:latin typeface="Arial"/>
              </a:rPr>
              <a:t>phải</a:t>
            </a:r>
            <a:r>
              <a:rPr lang="en-US" sz="1200" b="0" strike="noStrike" spc="-1" dirty="0" smtClean="0">
                <a:latin typeface="Arial"/>
              </a:rPr>
              <a:t> </a:t>
            </a:r>
            <a:r>
              <a:rPr lang="en-US" sz="1200" b="0" strike="noStrike" spc="-1" dirty="0" err="1" smtClean="0">
                <a:latin typeface="Arial"/>
              </a:rPr>
              <a:t>chờ</a:t>
            </a:r>
            <a:r>
              <a:rPr lang="en-US" sz="1200" b="0" strike="noStrike" spc="-1" dirty="0" smtClean="0">
                <a:latin typeface="Arial"/>
              </a:rPr>
              <a:t> </a:t>
            </a:r>
            <a:r>
              <a:rPr lang="en-US" sz="1200" b="0" strike="noStrike" spc="-1" dirty="0" err="1" smtClean="0">
                <a:latin typeface="Arial"/>
              </a:rPr>
              <a:t>đến</a:t>
            </a:r>
            <a:r>
              <a:rPr lang="en-US" sz="1200" b="0" strike="noStrike" spc="-1" dirty="0" smtClean="0">
                <a:latin typeface="Arial"/>
              </a:rPr>
              <a:t> </a:t>
            </a:r>
            <a:r>
              <a:rPr lang="en-US" sz="1200" b="0" strike="noStrike" spc="-1" dirty="0" err="1" smtClean="0">
                <a:latin typeface="Arial"/>
              </a:rPr>
              <a:t>khi</a:t>
            </a:r>
            <a:r>
              <a:rPr lang="en-US" sz="1200" b="0" strike="noStrike" spc="-1" dirty="0" smtClean="0">
                <a:latin typeface="Arial"/>
              </a:rPr>
              <a:t> manager polling)</a:t>
            </a:r>
          </a:p>
          <a:p>
            <a:r>
              <a:rPr lang="en-US" sz="1200" b="0" strike="noStrike" spc="-1" dirty="0" smtClean="0">
                <a:latin typeface="Arial"/>
              </a:rPr>
              <a:t>SNMP </a:t>
            </a:r>
            <a:r>
              <a:rPr lang="en-US" sz="1200" b="0" strike="noStrike" spc="-1" dirty="0" err="1" smtClean="0">
                <a:latin typeface="Arial"/>
              </a:rPr>
              <a:t>sử</a:t>
            </a:r>
            <a:r>
              <a:rPr lang="en-US" sz="1200" b="0" strike="noStrike" spc="-1" dirty="0" smtClean="0">
                <a:latin typeface="Arial"/>
              </a:rPr>
              <a:t> </a:t>
            </a:r>
            <a:r>
              <a:rPr lang="en-US" sz="1200" b="0" strike="noStrike" spc="-1" dirty="0" err="1" smtClean="0">
                <a:latin typeface="Arial"/>
              </a:rPr>
              <a:t>dụng</a:t>
            </a:r>
            <a:r>
              <a:rPr lang="en-US" sz="1200" b="0" strike="noStrike" spc="-1" dirty="0" smtClean="0">
                <a:latin typeface="Arial"/>
              </a:rPr>
              <a:t> </a:t>
            </a:r>
            <a:r>
              <a:rPr lang="en-US" sz="1200" b="0" strike="noStrike" spc="-1" dirty="0" err="1" smtClean="0">
                <a:latin typeface="Arial"/>
              </a:rPr>
              <a:t>giao</a:t>
            </a:r>
            <a:r>
              <a:rPr lang="en-US" sz="1200" b="0" strike="noStrike" spc="-1" dirty="0" smtClean="0">
                <a:latin typeface="Arial"/>
              </a:rPr>
              <a:t> </a:t>
            </a:r>
            <a:r>
              <a:rPr lang="en-US" sz="1200" b="0" strike="noStrike" spc="-1" dirty="0" err="1" smtClean="0">
                <a:latin typeface="Arial"/>
              </a:rPr>
              <a:t>thức</a:t>
            </a:r>
            <a:r>
              <a:rPr lang="en-US" sz="1200" b="0" strike="noStrike" spc="-1" dirty="0" smtClean="0">
                <a:latin typeface="Arial"/>
              </a:rPr>
              <a:t> UDP </a:t>
            </a:r>
            <a:r>
              <a:rPr lang="en-US" sz="1200" b="0" strike="noStrike" spc="-1" dirty="0" err="1" smtClean="0">
                <a:latin typeface="Arial"/>
              </a:rPr>
              <a:t>bởi</a:t>
            </a:r>
            <a:r>
              <a:rPr lang="en-US" sz="1200" b="0" strike="noStrike" spc="-1" dirty="0" smtClean="0">
                <a:latin typeface="Arial"/>
              </a:rPr>
              <a:t> 2 </a:t>
            </a:r>
            <a:r>
              <a:rPr lang="en-US" sz="1200" b="0" strike="noStrike" spc="-1" dirty="0" err="1" smtClean="0">
                <a:latin typeface="Arial"/>
              </a:rPr>
              <a:t>đặc</a:t>
            </a:r>
            <a:r>
              <a:rPr lang="en-US" sz="1200" b="0" strike="noStrike" spc="-1" dirty="0" smtClean="0">
                <a:latin typeface="Arial"/>
              </a:rPr>
              <a:t> </a:t>
            </a:r>
            <a:r>
              <a:rPr lang="en-US" sz="1200" b="0" strike="noStrike" spc="-1" dirty="0" err="1" smtClean="0">
                <a:latin typeface="Arial"/>
              </a:rPr>
              <a:t>điểm</a:t>
            </a:r>
            <a:r>
              <a:rPr lang="en-US" sz="1200" b="0" strike="noStrike" spc="-1" dirty="0" smtClean="0">
                <a:latin typeface="Arial"/>
              </a:rPr>
              <a:t> </a:t>
            </a:r>
            <a:r>
              <a:rPr lang="en-US" sz="1200" b="0" strike="noStrike" spc="-1" dirty="0" err="1" smtClean="0">
                <a:latin typeface="Arial"/>
              </a:rPr>
              <a:t>hướng</a:t>
            </a:r>
            <a:r>
              <a:rPr lang="en-US" sz="1200" b="0" strike="noStrike" spc="-1" dirty="0" smtClean="0">
                <a:latin typeface="Arial"/>
              </a:rPr>
              <a:t> </a:t>
            </a:r>
            <a:r>
              <a:rPr lang="en-US" sz="1200" b="0" strike="noStrike" spc="-1" dirty="0" err="1" smtClean="0">
                <a:latin typeface="Arial"/>
              </a:rPr>
              <a:t>không</a:t>
            </a:r>
            <a:r>
              <a:rPr lang="en-US" sz="1200" b="0" strike="noStrike" spc="-1" dirty="0" smtClean="0">
                <a:latin typeface="Arial"/>
              </a:rPr>
              <a:t> </a:t>
            </a:r>
            <a:r>
              <a:rPr lang="en-US" sz="1200" b="0" strike="noStrike" spc="-1" dirty="0" err="1" smtClean="0">
                <a:latin typeface="Arial"/>
              </a:rPr>
              <a:t>kết</a:t>
            </a:r>
            <a:r>
              <a:rPr lang="en-US" sz="1200" b="0" strike="noStrike" spc="-1" dirty="0" smtClean="0">
                <a:latin typeface="Arial"/>
              </a:rPr>
              <a:t> </a:t>
            </a:r>
            <a:r>
              <a:rPr lang="en-US" sz="1200" b="0" strike="noStrike" spc="-1" dirty="0" err="1" smtClean="0">
                <a:latin typeface="Arial"/>
              </a:rPr>
              <a:t>nối</a:t>
            </a:r>
            <a:r>
              <a:rPr lang="en-US" sz="1200" b="0" strike="noStrike" spc="-1" dirty="0" smtClean="0">
                <a:latin typeface="Arial"/>
              </a:rPr>
              <a:t>(</a:t>
            </a:r>
            <a:r>
              <a:rPr lang="en-US" sz="1200" b="0" strike="noStrike" spc="-1" dirty="0" err="1" smtClean="0">
                <a:latin typeface="Arial"/>
              </a:rPr>
              <a:t>ko</a:t>
            </a:r>
            <a:r>
              <a:rPr lang="en-US" sz="1200" b="0" strike="noStrike" spc="-1" dirty="0" smtClean="0">
                <a:latin typeface="Arial"/>
              </a:rPr>
              <a:t> </a:t>
            </a:r>
            <a:r>
              <a:rPr lang="en-US" sz="1200" b="0" strike="noStrike" spc="-1" dirty="0" err="1" smtClean="0">
                <a:latin typeface="Arial"/>
              </a:rPr>
              <a:t>cần</a:t>
            </a:r>
            <a:r>
              <a:rPr lang="en-US" sz="1200" b="0" strike="noStrike" spc="-1" dirty="0" smtClean="0">
                <a:latin typeface="Arial"/>
              </a:rPr>
              <a:t> </a:t>
            </a:r>
            <a:r>
              <a:rPr lang="en-US" sz="1200" b="0" strike="noStrike" spc="-1" dirty="0" err="1" smtClean="0">
                <a:latin typeface="Arial"/>
              </a:rPr>
              <a:t>thiết</a:t>
            </a:r>
            <a:r>
              <a:rPr lang="en-US" sz="1200" b="0" strike="noStrike" spc="-1" dirty="0" smtClean="0">
                <a:latin typeface="Arial"/>
              </a:rPr>
              <a:t> </a:t>
            </a:r>
            <a:r>
              <a:rPr lang="en-US" sz="1200" b="0" strike="noStrike" spc="-1" dirty="0" err="1" smtClean="0">
                <a:latin typeface="Arial"/>
              </a:rPr>
              <a:t>lập</a:t>
            </a:r>
            <a:r>
              <a:rPr lang="en-US" sz="1200" b="0" strike="noStrike" spc="-1" dirty="0" smtClean="0">
                <a:latin typeface="Arial"/>
              </a:rPr>
              <a:t> </a:t>
            </a:r>
            <a:r>
              <a:rPr lang="en-US" sz="1200" b="0" strike="noStrike" spc="-1" dirty="0" err="1" smtClean="0">
                <a:latin typeface="Arial"/>
              </a:rPr>
              <a:t>kết</a:t>
            </a:r>
            <a:r>
              <a:rPr lang="en-US" sz="1200" b="0" strike="noStrike" spc="-1" dirty="0" smtClean="0">
                <a:latin typeface="Arial"/>
              </a:rPr>
              <a:t> </a:t>
            </a:r>
            <a:r>
              <a:rPr lang="en-US" sz="1200" b="0" strike="noStrike" spc="-1" dirty="0" err="1" smtClean="0">
                <a:latin typeface="Arial"/>
              </a:rPr>
              <a:t>nối</a:t>
            </a:r>
            <a:r>
              <a:rPr lang="en-US" sz="1200" b="0" strike="noStrike" spc="-1" dirty="0" smtClean="0">
                <a:latin typeface="Arial"/>
              </a:rPr>
              <a:t> </a:t>
            </a:r>
            <a:r>
              <a:rPr lang="en-US" sz="1200" b="0" strike="noStrike" spc="-1" dirty="0" err="1" smtClean="0">
                <a:latin typeface="Arial"/>
              </a:rPr>
              <a:t>giữa</a:t>
            </a:r>
            <a:r>
              <a:rPr lang="en-US" sz="1200" b="0" strike="noStrike" spc="-1" dirty="0" smtClean="0">
                <a:latin typeface="Arial"/>
              </a:rPr>
              <a:t> ng </a:t>
            </a:r>
            <a:r>
              <a:rPr lang="en-US" sz="1200" b="0" strike="noStrike" spc="-1" dirty="0" err="1" smtClean="0">
                <a:latin typeface="Arial"/>
              </a:rPr>
              <a:t>nhận</a:t>
            </a:r>
            <a:r>
              <a:rPr lang="en-US" sz="1200" b="0" strike="noStrike" spc="-1" dirty="0" smtClean="0">
                <a:latin typeface="Arial"/>
              </a:rPr>
              <a:t> </a:t>
            </a:r>
            <a:r>
              <a:rPr lang="en-US" sz="1200" b="0" strike="noStrike" spc="-1" dirty="0" err="1" smtClean="0">
                <a:latin typeface="Arial"/>
              </a:rPr>
              <a:t>và</a:t>
            </a:r>
            <a:r>
              <a:rPr lang="en-US" sz="1200" b="0" strike="noStrike" spc="-1" dirty="0" smtClean="0">
                <a:latin typeface="Arial"/>
              </a:rPr>
              <a:t> ng </a:t>
            </a:r>
            <a:r>
              <a:rPr lang="en-US" sz="1200" b="0" strike="noStrike" spc="-1" dirty="0" err="1" smtClean="0">
                <a:latin typeface="Arial"/>
              </a:rPr>
              <a:t>gửi</a:t>
            </a:r>
            <a:r>
              <a:rPr lang="en-US" sz="1200" b="0" strike="noStrike" spc="-1" dirty="0" smtClean="0">
                <a:latin typeface="Arial"/>
              </a:rPr>
              <a:t>), best-effort (</a:t>
            </a:r>
            <a:r>
              <a:rPr lang="en-US" sz="1200" b="0" strike="noStrike" spc="-1" dirty="0" err="1" smtClean="0">
                <a:latin typeface="Arial"/>
              </a:rPr>
              <a:t>đây</a:t>
            </a:r>
            <a:r>
              <a:rPr lang="en-US" sz="1200" b="0" strike="noStrike" spc="-1" dirty="0" smtClean="0">
                <a:latin typeface="Arial"/>
              </a:rPr>
              <a:t> </a:t>
            </a:r>
            <a:r>
              <a:rPr lang="en-US" sz="1200" b="0" strike="noStrike" spc="-1" dirty="0" err="1" smtClean="0">
                <a:latin typeface="Arial"/>
              </a:rPr>
              <a:t>là</a:t>
            </a:r>
            <a:r>
              <a:rPr lang="en-US" sz="1200" b="0" strike="noStrike" spc="-1" dirty="0" smtClean="0">
                <a:latin typeface="Arial"/>
              </a:rPr>
              <a:t> </a:t>
            </a:r>
            <a:r>
              <a:rPr lang="en-US" sz="1200" b="0" strike="noStrike" spc="-1" dirty="0" err="1" smtClean="0">
                <a:latin typeface="Arial"/>
              </a:rPr>
              <a:t>giao</a:t>
            </a:r>
            <a:r>
              <a:rPr lang="en-US" sz="1200" b="0" strike="noStrike" spc="-1" dirty="0" smtClean="0">
                <a:latin typeface="Arial"/>
              </a:rPr>
              <a:t> </a:t>
            </a:r>
            <a:r>
              <a:rPr lang="en-US" sz="1200" b="0" strike="noStrike" spc="-1" dirty="0" err="1" smtClean="0">
                <a:latin typeface="Arial"/>
              </a:rPr>
              <a:t>thức</a:t>
            </a:r>
            <a:r>
              <a:rPr lang="en-US" sz="1200" b="0" strike="noStrike" spc="-1" dirty="0" smtClean="0">
                <a:latin typeface="Arial"/>
              </a:rPr>
              <a:t> </a:t>
            </a:r>
            <a:r>
              <a:rPr lang="en-US" sz="1200" b="0" strike="noStrike" spc="-1" dirty="0" err="1" smtClean="0">
                <a:latin typeface="Arial"/>
              </a:rPr>
              <a:t>không</a:t>
            </a:r>
            <a:r>
              <a:rPr lang="en-US" sz="1200" b="0" strike="noStrike" spc="-1" dirty="0" smtClean="0">
                <a:latin typeface="Arial"/>
              </a:rPr>
              <a:t> tin </a:t>
            </a:r>
            <a:r>
              <a:rPr lang="en-US" sz="1200" b="0" strike="noStrike" spc="-1" dirty="0" err="1" smtClean="0">
                <a:latin typeface="Arial"/>
              </a:rPr>
              <a:t>cậy</a:t>
            </a:r>
            <a:r>
              <a:rPr lang="en-US" sz="1200" b="0" strike="noStrike" spc="-1" dirty="0" smtClean="0">
                <a:latin typeface="Arial"/>
              </a:rPr>
              <a:t> </a:t>
            </a:r>
            <a:r>
              <a:rPr lang="en-US" sz="1200" b="0" strike="noStrike" spc="-1" dirty="0" err="1" smtClean="0">
                <a:latin typeface="Arial"/>
              </a:rPr>
              <a:t>nó</a:t>
            </a:r>
            <a:r>
              <a:rPr lang="en-US" sz="1200" b="0" strike="noStrike" spc="-1" dirty="0" smtClean="0">
                <a:latin typeface="Arial"/>
              </a:rPr>
              <a:t> </a:t>
            </a:r>
            <a:r>
              <a:rPr lang="en-US" sz="1200" b="0" strike="noStrike" spc="-1" dirty="0" err="1" smtClean="0">
                <a:latin typeface="Arial"/>
              </a:rPr>
              <a:t>liên</a:t>
            </a:r>
            <a:r>
              <a:rPr lang="en-US" sz="1200" b="0" strike="noStrike" spc="-1" dirty="0" smtClean="0">
                <a:latin typeface="Arial"/>
              </a:rPr>
              <a:t> </a:t>
            </a:r>
            <a:r>
              <a:rPr lang="en-US" sz="1200" b="0" strike="noStrike" spc="-1" dirty="0" err="1" smtClean="0">
                <a:latin typeface="Arial"/>
              </a:rPr>
              <a:t>tục</a:t>
            </a:r>
            <a:r>
              <a:rPr lang="en-US" sz="1200" b="0" strike="noStrike" spc="-1" dirty="0" smtClean="0">
                <a:latin typeface="Arial"/>
              </a:rPr>
              <a:t> </a:t>
            </a:r>
            <a:r>
              <a:rPr lang="en-US" sz="1200" b="0" strike="noStrike" spc="-1" dirty="0" err="1" smtClean="0">
                <a:latin typeface="Arial"/>
              </a:rPr>
              <a:t>gửi</a:t>
            </a:r>
            <a:r>
              <a:rPr lang="en-US" sz="1200" b="0" strike="noStrike" spc="-1" dirty="0" smtClean="0">
                <a:latin typeface="Arial"/>
              </a:rPr>
              <a:t> </a:t>
            </a:r>
            <a:r>
              <a:rPr lang="en-US" sz="1200" b="0" strike="noStrike" spc="-1" dirty="0" err="1" smtClean="0">
                <a:latin typeface="Arial"/>
              </a:rPr>
              <a:t>dữ</a:t>
            </a:r>
            <a:r>
              <a:rPr lang="en-US" sz="1200" b="0" strike="noStrike" spc="-1" dirty="0" smtClean="0">
                <a:latin typeface="Arial"/>
              </a:rPr>
              <a:t> </a:t>
            </a:r>
            <a:r>
              <a:rPr lang="en-US" sz="1200" b="0" strike="noStrike" spc="-1" dirty="0" err="1" smtClean="0">
                <a:latin typeface="Arial"/>
              </a:rPr>
              <a:t>liệu</a:t>
            </a:r>
            <a:r>
              <a:rPr lang="en-US" sz="1200" b="0" strike="noStrike" spc="-1" dirty="0" smtClean="0">
                <a:latin typeface="Arial"/>
              </a:rPr>
              <a:t> </a:t>
            </a:r>
            <a:r>
              <a:rPr lang="en-US" sz="1200" b="0" strike="noStrike" spc="-1" dirty="0" err="1" smtClean="0">
                <a:latin typeface="Arial"/>
              </a:rPr>
              <a:t>đến</a:t>
            </a:r>
            <a:r>
              <a:rPr lang="en-US" sz="1200" b="0" strike="noStrike" spc="-1" dirty="0" smtClean="0">
                <a:latin typeface="Arial"/>
              </a:rPr>
              <a:t> </a:t>
            </a:r>
            <a:r>
              <a:rPr lang="en-US" sz="1200" b="0" strike="noStrike" spc="-1" dirty="0" err="1" smtClean="0">
                <a:latin typeface="Arial"/>
              </a:rPr>
              <a:t>người</a:t>
            </a:r>
            <a:r>
              <a:rPr lang="en-US" sz="1200" b="0" strike="noStrike" spc="-1" dirty="0" smtClean="0">
                <a:latin typeface="Arial"/>
              </a:rPr>
              <a:t> </a:t>
            </a:r>
            <a:r>
              <a:rPr lang="en-US" sz="1200" b="0" strike="noStrike" spc="-1" dirty="0" err="1" smtClean="0">
                <a:latin typeface="Arial"/>
              </a:rPr>
              <a:t>nhận</a:t>
            </a:r>
            <a:r>
              <a:rPr lang="en-US" sz="1200" b="0" strike="noStrike" spc="-1" dirty="0" smtClean="0">
                <a:latin typeface="Arial"/>
              </a:rPr>
              <a:t> </a:t>
            </a:r>
            <a:r>
              <a:rPr lang="en-US" sz="1200" b="0" strike="noStrike" spc="-1" dirty="0" err="1" smtClean="0">
                <a:latin typeface="Arial"/>
              </a:rPr>
              <a:t>mà</a:t>
            </a:r>
            <a:r>
              <a:rPr lang="en-US" sz="1200" b="0" strike="noStrike" spc="-1" dirty="0" smtClean="0">
                <a:latin typeface="Arial"/>
              </a:rPr>
              <a:t> </a:t>
            </a:r>
            <a:r>
              <a:rPr lang="en-US" sz="1200" b="0" strike="noStrike" spc="-1" dirty="0" err="1" smtClean="0">
                <a:latin typeface="Arial"/>
              </a:rPr>
              <a:t>ko</a:t>
            </a:r>
            <a:r>
              <a:rPr lang="en-US" sz="1200" b="0" strike="noStrike" spc="-1" dirty="0" smtClean="0">
                <a:latin typeface="Arial"/>
              </a:rPr>
              <a:t> </a:t>
            </a:r>
            <a:r>
              <a:rPr lang="en-US" sz="1200" b="0" strike="noStrike" spc="-1" dirty="0" err="1" smtClean="0">
                <a:latin typeface="Arial"/>
              </a:rPr>
              <a:t>cần</a:t>
            </a:r>
            <a:r>
              <a:rPr lang="en-US" sz="1200" b="0" strike="noStrike" spc="-1" dirty="0" smtClean="0">
                <a:latin typeface="Arial"/>
              </a:rPr>
              <a:t> </a:t>
            </a:r>
            <a:r>
              <a:rPr lang="en-US" sz="1200" b="0" strike="noStrike" spc="-1" dirty="0" err="1" smtClean="0">
                <a:latin typeface="Arial"/>
              </a:rPr>
              <a:t>chờ</a:t>
            </a:r>
            <a:r>
              <a:rPr lang="en-US" sz="1200" b="0" strike="noStrike" spc="-1" dirty="0" smtClean="0">
                <a:latin typeface="Arial"/>
              </a:rPr>
              <a:t> </a:t>
            </a:r>
            <a:r>
              <a:rPr lang="en-US" sz="1200" b="0" strike="noStrike" spc="-1" dirty="0" err="1" smtClean="0">
                <a:latin typeface="Arial"/>
              </a:rPr>
              <a:t>phản</a:t>
            </a:r>
            <a:r>
              <a:rPr lang="en-US" sz="1200" b="0" strike="noStrike" spc="-1" dirty="0" smtClean="0">
                <a:latin typeface="Arial"/>
              </a:rPr>
              <a:t> </a:t>
            </a:r>
            <a:r>
              <a:rPr lang="en-US" sz="1200" b="0" strike="noStrike" spc="-1" dirty="0" err="1" smtClean="0">
                <a:latin typeface="Arial"/>
              </a:rPr>
              <a:t>hồi</a:t>
            </a:r>
            <a:r>
              <a:rPr lang="en-US" sz="1200" b="0" strike="noStrike" spc="-1" dirty="0" smtClean="0">
                <a:latin typeface="Arial"/>
              </a:rPr>
              <a:t> </a:t>
            </a:r>
            <a:r>
              <a:rPr lang="en-US" sz="1200" b="0" strike="noStrike" spc="-1" dirty="0" err="1" smtClean="0">
                <a:latin typeface="Arial"/>
              </a:rPr>
              <a:t>xác</a:t>
            </a:r>
            <a:r>
              <a:rPr lang="en-US" sz="1200" b="0" strike="noStrike" spc="-1" dirty="0" smtClean="0">
                <a:latin typeface="Arial"/>
              </a:rPr>
              <a:t> </a:t>
            </a:r>
            <a:r>
              <a:rPr lang="en-US" sz="1200" b="0" strike="noStrike" spc="-1" dirty="0" err="1" smtClean="0">
                <a:latin typeface="Arial"/>
              </a:rPr>
              <a:t>nhận</a:t>
            </a:r>
            <a:r>
              <a:rPr lang="en-US" sz="1200" b="0" strike="noStrike" spc="-1" dirty="0" smtClean="0">
                <a:latin typeface="Arial"/>
              </a:rPr>
              <a:t>). </a:t>
            </a:r>
            <a:r>
              <a:rPr lang="en-US" sz="1200" b="0" strike="noStrike" spc="-1" dirty="0" err="1" smtClean="0">
                <a:latin typeface="Arial"/>
              </a:rPr>
              <a:t>Chế</a:t>
            </a:r>
            <a:r>
              <a:rPr lang="en-US" sz="1200" b="0" strike="noStrike" spc="-1" dirty="0" smtClean="0">
                <a:latin typeface="Arial"/>
              </a:rPr>
              <a:t> </a:t>
            </a:r>
            <a:r>
              <a:rPr lang="en-US" sz="1200" b="0" strike="noStrike" spc="-1" dirty="0" err="1" smtClean="0">
                <a:latin typeface="Arial"/>
              </a:rPr>
              <a:t>độ</a:t>
            </a:r>
            <a:r>
              <a:rPr lang="en-US" sz="1200" b="0" strike="noStrike" spc="-1" dirty="0" smtClean="0">
                <a:latin typeface="Arial"/>
              </a:rPr>
              <a:t> </a:t>
            </a:r>
            <a:r>
              <a:rPr lang="en-US" sz="1200" b="0" strike="noStrike" spc="-1" dirty="0" err="1" smtClean="0">
                <a:latin typeface="Arial"/>
              </a:rPr>
              <a:t>không</a:t>
            </a:r>
            <a:r>
              <a:rPr lang="en-US" sz="1200" b="0" strike="noStrike" spc="-1" dirty="0" smtClean="0">
                <a:latin typeface="Arial"/>
              </a:rPr>
              <a:t> </a:t>
            </a:r>
            <a:r>
              <a:rPr lang="en-US" sz="1200" b="0" strike="noStrike" spc="-1" dirty="0" err="1" smtClean="0">
                <a:latin typeface="Arial"/>
              </a:rPr>
              <a:t>kết</a:t>
            </a:r>
            <a:r>
              <a:rPr lang="en-US" sz="1200" b="0" strike="noStrike" spc="-1" dirty="0" smtClean="0">
                <a:latin typeface="Arial"/>
              </a:rPr>
              <a:t> </a:t>
            </a:r>
            <a:r>
              <a:rPr lang="en-US" sz="1200" b="0" strike="noStrike" spc="-1" dirty="0" err="1" smtClean="0">
                <a:latin typeface="Arial"/>
              </a:rPr>
              <a:t>nối</a:t>
            </a:r>
            <a:r>
              <a:rPr lang="en-US" sz="1200" b="0" strike="noStrike" spc="-1" dirty="0" smtClean="0">
                <a:latin typeface="Arial"/>
              </a:rPr>
              <a:t> </a:t>
            </a:r>
            <a:r>
              <a:rPr lang="en-US" sz="1200" b="0" strike="noStrike" spc="-1" dirty="0" err="1" smtClean="0">
                <a:latin typeface="Arial"/>
              </a:rPr>
              <a:t>được</a:t>
            </a:r>
            <a:r>
              <a:rPr lang="en-US" sz="1200" b="0" strike="noStrike" spc="-1" dirty="0" smtClean="0">
                <a:latin typeface="Arial"/>
              </a:rPr>
              <a:t> </a:t>
            </a:r>
            <a:r>
              <a:rPr lang="en-US" sz="1200" b="0" strike="noStrike" spc="-1" dirty="0" err="1" smtClean="0">
                <a:latin typeface="Arial"/>
              </a:rPr>
              <a:t>chọn</a:t>
            </a:r>
            <a:r>
              <a:rPr lang="en-US" sz="1200" b="0" strike="noStrike" spc="-1" dirty="0" smtClean="0">
                <a:latin typeface="Arial"/>
              </a:rPr>
              <a:t> </a:t>
            </a:r>
            <a:r>
              <a:rPr lang="en-US" sz="1200" b="0" strike="noStrike" spc="-1" dirty="0" err="1" smtClean="0">
                <a:latin typeface="Arial"/>
              </a:rPr>
              <a:t>một</a:t>
            </a:r>
            <a:r>
              <a:rPr lang="en-US" sz="1200" b="0" strike="noStrike" spc="-1" dirty="0" smtClean="0">
                <a:latin typeface="Arial"/>
              </a:rPr>
              <a:t> </a:t>
            </a:r>
            <a:r>
              <a:rPr lang="en-US" sz="1200" b="0" strike="noStrike" spc="-1" dirty="0" err="1" smtClean="0">
                <a:latin typeface="Arial"/>
              </a:rPr>
              <a:t>phần</a:t>
            </a:r>
            <a:r>
              <a:rPr lang="en-US" sz="1200" b="0" strike="noStrike" spc="-1" dirty="0" smtClean="0">
                <a:latin typeface="Arial"/>
              </a:rPr>
              <a:t> </a:t>
            </a:r>
            <a:r>
              <a:rPr lang="en-US" sz="1200" b="0" strike="noStrike" spc="-1" dirty="0" err="1" smtClean="0">
                <a:latin typeface="Arial"/>
              </a:rPr>
              <a:t>để</a:t>
            </a:r>
            <a:r>
              <a:rPr lang="en-US" sz="1200" b="0" strike="noStrike" spc="-1" dirty="0" smtClean="0">
                <a:latin typeface="Arial"/>
              </a:rPr>
              <a:t> </a:t>
            </a:r>
            <a:r>
              <a:rPr lang="en-US" sz="1200" b="0" strike="noStrike" spc="-1" dirty="0" err="1" smtClean="0">
                <a:latin typeface="Arial"/>
              </a:rPr>
              <a:t>đơn</a:t>
            </a:r>
            <a:r>
              <a:rPr lang="en-US" sz="1200" b="0" strike="noStrike" spc="-1" dirty="0" smtClean="0">
                <a:latin typeface="Arial"/>
              </a:rPr>
              <a:t> </a:t>
            </a:r>
            <a:r>
              <a:rPr lang="en-US" sz="1200" b="0" strike="noStrike" spc="-1" dirty="0" err="1" smtClean="0">
                <a:latin typeface="Arial"/>
              </a:rPr>
              <a:t>giản</a:t>
            </a:r>
            <a:r>
              <a:rPr lang="en-US" sz="1200" b="0" strike="noStrike" spc="-1" dirty="0" smtClean="0">
                <a:latin typeface="Arial"/>
              </a:rPr>
              <a:t> </a:t>
            </a:r>
            <a:r>
              <a:rPr lang="en-US" sz="1200" b="0" strike="noStrike" spc="-1" dirty="0" err="1" smtClean="0">
                <a:latin typeface="Arial"/>
              </a:rPr>
              <a:t>hóa</a:t>
            </a:r>
            <a:r>
              <a:rPr lang="en-US" sz="1200" b="0" strike="noStrike" spc="-1" dirty="0" smtClean="0">
                <a:latin typeface="Arial"/>
              </a:rPr>
              <a:t> </a:t>
            </a:r>
            <a:r>
              <a:rPr lang="en-US" sz="1200" b="0" strike="noStrike" spc="-1" dirty="0" err="1" smtClean="0">
                <a:latin typeface="Arial"/>
              </a:rPr>
              <a:t>việc</a:t>
            </a:r>
            <a:r>
              <a:rPr lang="en-US" sz="1200" b="0" strike="noStrike" spc="-1" dirty="0" smtClean="0">
                <a:latin typeface="Arial"/>
              </a:rPr>
              <a:t> </a:t>
            </a:r>
            <a:r>
              <a:rPr lang="en-US" sz="1200" b="0" strike="noStrike" spc="-1" dirty="0" err="1" smtClean="0">
                <a:latin typeface="Arial"/>
              </a:rPr>
              <a:t>triển</a:t>
            </a:r>
            <a:r>
              <a:rPr lang="en-US" sz="1200" b="0" strike="noStrike" spc="-1" dirty="0" smtClean="0">
                <a:latin typeface="Arial"/>
              </a:rPr>
              <a:t> </a:t>
            </a:r>
            <a:r>
              <a:rPr lang="en-US" sz="1200" b="0" strike="noStrike" spc="-1" dirty="0" err="1" smtClean="0">
                <a:latin typeface="Arial"/>
              </a:rPr>
              <a:t>khai</a:t>
            </a:r>
            <a:r>
              <a:rPr lang="en-US" sz="1200" b="0" strike="noStrike" spc="-1" dirty="0" smtClean="0">
                <a:latin typeface="Arial"/>
              </a:rPr>
              <a:t> SNMP </a:t>
            </a:r>
            <a:r>
              <a:rPr lang="en-US" sz="1200" b="0" strike="noStrike" spc="-1" dirty="0" err="1" smtClean="0">
                <a:latin typeface="Arial"/>
              </a:rPr>
              <a:t>và</a:t>
            </a:r>
            <a:r>
              <a:rPr lang="en-US" sz="1200" b="0" strike="noStrike" spc="-1" dirty="0" smtClean="0">
                <a:latin typeface="Arial"/>
              </a:rPr>
              <a:t> </a:t>
            </a:r>
            <a:r>
              <a:rPr lang="en-US" sz="1200" b="0" strike="noStrike" spc="-1" dirty="0" err="1" smtClean="0">
                <a:latin typeface="Arial"/>
              </a:rPr>
              <a:t>vì</a:t>
            </a:r>
            <a:r>
              <a:rPr lang="en-US" sz="1200" b="0" strike="noStrike" spc="-1" dirty="0" smtClean="0">
                <a:latin typeface="Arial"/>
              </a:rPr>
              <a:t> </a:t>
            </a:r>
            <a:r>
              <a:rPr lang="en-US" sz="1200" b="0" strike="noStrike" spc="-1" dirty="0" err="1" smtClean="0">
                <a:latin typeface="Arial"/>
              </a:rPr>
              <a:t>không</a:t>
            </a:r>
            <a:r>
              <a:rPr lang="en-US" sz="1200" b="0" strike="noStrike" spc="-1" dirty="0" smtClean="0">
                <a:latin typeface="Arial"/>
              </a:rPr>
              <a:t> </a:t>
            </a:r>
            <a:r>
              <a:rPr lang="en-US" sz="1200" b="0" strike="noStrike" spc="-1" dirty="0" err="1" smtClean="0">
                <a:latin typeface="Arial"/>
              </a:rPr>
              <a:t>kết</a:t>
            </a:r>
            <a:r>
              <a:rPr lang="en-US" sz="1200" b="0" strike="noStrike" spc="-1" dirty="0" smtClean="0">
                <a:latin typeface="Arial"/>
              </a:rPr>
              <a:t> </a:t>
            </a:r>
            <a:r>
              <a:rPr lang="en-US" sz="1200" b="0" strike="noStrike" spc="-1" dirty="0" err="1" smtClean="0">
                <a:latin typeface="Arial"/>
              </a:rPr>
              <a:t>nối</a:t>
            </a:r>
            <a:r>
              <a:rPr lang="en-US" sz="1200" b="0" strike="noStrike" spc="-1" dirty="0" smtClean="0">
                <a:latin typeface="Arial"/>
              </a:rPr>
              <a:t> </a:t>
            </a:r>
            <a:r>
              <a:rPr lang="en-US" sz="1200" b="0" strike="noStrike" spc="-1" dirty="0" err="1" smtClean="0">
                <a:latin typeface="Arial"/>
              </a:rPr>
              <a:t>thường</a:t>
            </a:r>
            <a:r>
              <a:rPr lang="en-US" sz="1200" b="0" strike="noStrike" spc="-1" dirty="0" smtClean="0">
                <a:latin typeface="Arial"/>
              </a:rPr>
              <a:t> </a:t>
            </a:r>
            <a:r>
              <a:rPr lang="en-US" sz="1200" b="0" strike="noStrike" spc="-1" dirty="0" err="1" smtClean="0">
                <a:latin typeface="Arial"/>
              </a:rPr>
              <a:t>là</a:t>
            </a:r>
            <a:r>
              <a:rPr lang="en-US" sz="1200" b="0" strike="noStrike" spc="-1" dirty="0" smtClean="0">
                <a:latin typeface="Arial"/>
              </a:rPr>
              <a:t> </a:t>
            </a:r>
            <a:r>
              <a:rPr lang="en-US" sz="1200" b="0" strike="noStrike" spc="-1" dirty="0" err="1" smtClean="0">
                <a:latin typeface="Arial"/>
              </a:rPr>
              <a:t>chế</a:t>
            </a:r>
            <a:r>
              <a:rPr lang="en-US" sz="1200" b="0" strike="noStrike" spc="-1" dirty="0" smtClean="0">
                <a:latin typeface="Arial"/>
              </a:rPr>
              <a:t> </a:t>
            </a:r>
            <a:r>
              <a:rPr lang="en-US" sz="1200" b="0" strike="noStrike" spc="-1" dirty="0" err="1" smtClean="0">
                <a:latin typeface="Arial"/>
              </a:rPr>
              <a:t>độ</a:t>
            </a:r>
            <a:r>
              <a:rPr lang="en-US" sz="1200" b="0" strike="noStrike" spc="-1" dirty="0" smtClean="0">
                <a:latin typeface="Arial"/>
              </a:rPr>
              <a:t> </a:t>
            </a:r>
            <a:r>
              <a:rPr lang="en-US" sz="1200" b="0" strike="noStrike" spc="-1" dirty="0" err="1" smtClean="0">
                <a:latin typeface="Arial"/>
              </a:rPr>
              <a:t>ưu</a:t>
            </a:r>
            <a:r>
              <a:rPr lang="en-US" sz="1200" b="0" strike="noStrike" spc="-1" dirty="0" smtClean="0">
                <a:latin typeface="Arial"/>
              </a:rPr>
              <a:t> </a:t>
            </a:r>
            <a:r>
              <a:rPr lang="en-US" sz="1200" b="0" strike="noStrike" spc="-1" dirty="0" err="1" smtClean="0">
                <a:latin typeface="Arial"/>
              </a:rPr>
              <a:t>tiên</a:t>
            </a:r>
            <a:r>
              <a:rPr lang="en-US" sz="1200" b="0" strike="noStrike" spc="-1" dirty="0" smtClean="0">
                <a:latin typeface="Arial"/>
              </a:rPr>
              <a:t> </a:t>
            </a:r>
            <a:r>
              <a:rPr lang="en-US" sz="1200" b="0" strike="noStrike" spc="-1" dirty="0" err="1" smtClean="0">
                <a:latin typeface="Arial"/>
              </a:rPr>
              <a:t>cho</a:t>
            </a:r>
            <a:r>
              <a:rPr lang="en-US" sz="1200" b="0" strike="noStrike" spc="-1" dirty="0" smtClean="0">
                <a:latin typeface="Arial"/>
              </a:rPr>
              <a:t> </a:t>
            </a:r>
            <a:r>
              <a:rPr lang="en-US" sz="1200" b="0" strike="noStrike" spc="-1" dirty="0" err="1" smtClean="0">
                <a:latin typeface="Arial"/>
              </a:rPr>
              <a:t>các</a:t>
            </a:r>
            <a:r>
              <a:rPr lang="en-US" sz="1200" b="0" strike="noStrike" spc="-1" dirty="0" smtClean="0">
                <a:latin typeface="Arial"/>
              </a:rPr>
              <a:t> </a:t>
            </a:r>
            <a:r>
              <a:rPr lang="en-US" sz="1200" b="0" strike="noStrike" spc="-1" dirty="0" err="1" smtClean="0">
                <a:latin typeface="Arial"/>
              </a:rPr>
              <a:t>ứng</a:t>
            </a:r>
            <a:r>
              <a:rPr lang="en-US" sz="1200" b="0" strike="noStrike" spc="-1" dirty="0" smtClean="0">
                <a:latin typeface="Arial"/>
              </a:rPr>
              <a:t> </a:t>
            </a:r>
            <a:r>
              <a:rPr lang="en-US" sz="1200" b="0" strike="noStrike" spc="-1" dirty="0" err="1" smtClean="0">
                <a:latin typeface="Arial"/>
              </a:rPr>
              <a:t>dụng</a:t>
            </a:r>
            <a:r>
              <a:rPr lang="en-US" sz="1200" b="0" strike="noStrike" spc="-1" dirty="0" smtClean="0">
                <a:latin typeface="Arial"/>
              </a:rPr>
              <a:t> </a:t>
            </a:r>
            <a:r>
              <a:rPr lang="en-US" sz="1200" b="0" strike="noStrike" spc="-1" dirty="0" err="1" smtClean="0">
                <a:latin typeface="Arial"/>
              </a:rPr>
              <a:t>quản</a:t>
            </a:r>
            <a:r>
              <a:rPr lang="en-US" sz="1200" b="0" strike="noStrike" spc="-1" dirty="0" smtClean="0">
                <a:latin typeface="Arial"/>
              </a:rPr>
              <a:t> </a:t>
            </a:r>
            <a:r>
              <a:rPr lang="en-US" sz="1200" b="0" strike="noStrike" spc="-1" dirty="0" err="1" smtClean="0">
                <a:latin typeface="Arial"/>
              </a:rPr>
              <a:t>lý</a:t>
            </a:r>
            <a:r>
              <a:rPr lang="en-US" sz="1200" b="0" strike="noStrike" spc="-1" dirty="0" smtClean="0">
                <a:latin typeface="Arial"/>
              </a:rPr>
              <a:t> </a:t>
            </a:r>
            <a:r>
              <a:rPr lang="en-US" sz="1200" b="0" strike="noStrike" spc="-1" dirty="0" err="1" smtClean="0">
                <a:latin typeface="Arial"/>
              </a:rPr>
              <a:t>mà</a:t>
            </a:r>
            <a:r>
              <a:rPr lang="en-US" sz="1200" b="0" strike="noStrike" spc="-1" dirty="0" smtClean="0">
                <a:latin typeface="Arial"/>
              </a:rPr>
              <a:t> </a:t>
            </a:r>
            <a:r>
              <a:rPr lang="en-US" sz="1200" b="0" strike="noStrike" spc="-1" dirty="0" err="1" smtClean="0">
                <a:latin typeface="Arial"/>
              </a:rPr>
              <a:t>cần</a:t>
            </a:r>
            <a:r>
              <a:rPr lang="en-US" sz="1200" b="0" strike="noStrike" spc="-1" dirty="0" smtClean="0">
                <a:latin typeface="Arial"/>
              </a:rPr>
              <a:t> </a:t>
            </a:r>
            <a:r>
              <a:rPr lang="en-US" sz="1200" b="0" strike="noStrike" spc="-1" dirty="0" err="1" smtClean="0">
                <a:latin typeface="Arial"/>
              </a:rPr>
              <a:t>phải</a:t>
            </a:r>
            <a:r>
              <a:rPr lang="en-US" sz="1200" b="0" strike="noStrike" spc="-1" dirty="0" smtClean="0">
                <a:latin typeface="Arial"/>
              </a:rPr>
              <a:t> </a:t>
            </a:r>
            <a:r>
              <a:rPr lang="en-US" sz="1200" b="0" strike="noStrike" spc="-1" dirty="0" err="1" smtClean="0">
                <a:latin typeface="Arial"/>
              </a:rPr>
              <a:t>nói</a:t>
            </a:r>
            <a:r>
              <a:rPr lang="en-US" sz="1200" b="0" strike="noStrike" spc="-1" dirty="0" smtClean="0">
                <a:latin typeface="Arial"/>
              </a:rPr>
              <a:t> </a:t>
            </a:r>
            <a:r>
              <a:rPr lang="en-US" sz="1200" b="0" strike="noStrike" spc="-1" dirty="0" err="1" smtClean="0">
                <a:latin typeface="Arial"/>
              </a:rPr>
              <a:t>chuyện</a:t>
            </a:r>
            <a:r>
              <a:rPr lang="en-US" sz="1200" b="0" strike="noStrike" spc="-1" dirty="0" smtClean="0">
                <a:latin typeface="Arial"/>
              </a:rPr>
              <a:t> </a:t>
            </a:r>
            <a:r>
              <a:rPr lang="en-US" sz="1200" b="0" strike="noStrike" spc="-1" dirty="0" err="1" smtClean="0">
                <a:latin typeface="Arial"/>
              </a:rPr>
              <a:t>với</a:t>
            </a:r>
            <a:r>
              <a:rPr lang="en-US" sz="1200" b="0" strike="noStrike" spc="-1" dirty="0" smtClean="0">
                <a:latin typeface="Arial"/>
              </a:rPr>
              <a:t> </a:t>
            </a:r>
            <a:r>
              <a:rPr lang="en-US" sz="1200" b="0" strike="noStrike" spc="-1" dirty="0" err="1" smtClean="0">
                <a:latin typeface="Arial"/>
              </a:rPr>
              <a:t>nhiều</a:t>
            </a:r>
            <a:r>
              <a:rPr lang="en-US" sz="1200" b="0" strike="noStrike" spc="-1" dirty="0" smtClean="0">
                <a:latin typeface="Arial"/>
              </a:rPr>
              <a:t> </a:t>
            </a:r>
            <a:r>
              <a:rPr lang="en-US" sz="1200" b="0" strike="noStrike" spc="-1" dirty="0" err="1" smtClean="0">
                <a:latin typeface="Arial"/>
              </a:rPr>
              <a:t>đại</a:t>
            </a:r>
            <a:r>
              <a:rPr lang="en-US" sz="1200" b="0" strike="noStrike" spc="-1" dirty="0" smtClean="0">
                <a:latin typeface="Arial"/>
              </a:rPr>
              <a:t> </a:t>
            </a:r>
            <a:r>
              <a:rPr lang="en-US" sz="1200" b="0" strike="noStrike" spc="-1" dirty="0" err="1" smtClean="0">
                <a:latin typeface="Arial"/>
              </a:rPr>
              <a:t>lý</a:t>
            </a:r>
            <a:r>
              <a:rPr lang="en-US" sz="1200" b="0" strike="noStrike" spc="-1" dirty="0" smtClean="0">
                <a:latin typeface="Arial"/>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3396115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solidFill>
                  <a:srgbClr val="002060"/>
                </a:solidFill>
                <a:latin typeface="Century" panose="02040604050505020304" pitchFamily="18" charset="0"/>
              </a:rPr>
              <a:t>The NMS can send set requests to an SNMP agent to complete configurations on the managed device.</a:t>
            </a:r>
          </a:p>
          <a:p>
            <a:pPr algn="just"/>
            <a:r>
              <a:rPr lang="en-US" sz="1200" dirty="0" smtClean="0">
                <a:solidFill>
                  <a:srgbClr val="002060"/>
                </a:solidFill>
                <a:latin typeface="Century" panose="02040604050505020304" pitchFamily="18" charset="0"/>
              </a:rPr>
              <a:t>Using the SNMP set operation, the NMS can configure one or more parameters for an SNMP agent.</a:t>
            </a:r>
          </a:p>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14</a:t>
            </a:fld>
            <a:endParaRPr lang="en-US"/>
          </a:p>
        </p:txBody>
      </p:sp>
    </p:spTree>
    <p:extLst>
      <p:ext uri="{BB962C8B-B14F-4D97-AF65-F5344CB8AC3E}">
        <p14:creationId xmlns:p14="http://schemas.microsoft.com/office/powerpoint/2010/main" val="45674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Generally, information about the SNMPv3 set operation is encrypted and encapsulated in an SNMP PDU. The format of the SNMP PDU in an SNMPv3 set packet is the same as that in an SNMPv2c set packet.</a:t>
            </a:r>
          </a:p>
          <a:p>
            <a:endParaRPr lang="en-US" sz="1200" b="0" i="0" kern="1200" dirty="0" smtClean="0">
              <a:solidFill>
                <a:schemeClr val="tx1"/>
              </a:solidFill>
              <a:effectLst/>
              <a:latin typeface="+mn-lt"/>
              <a:ea typeface="+mn-ea"/>
              <a:cs typeface="+mn-cs"/>
            </a:endParaRP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Request ID</a:t>
            </a:r>
            <a:r>
              <a:rPr lang="en-US" sz="1200" dirty="0" smtClean="0">
                <a:solidFill>
                  <a:srgbClr val="002060"/>
                </a:solidFill>
                <a:latin typeface="Century" panose="02040604050505020304" pitchFamily="18" charset="0"/>
              </a:rPr>
              <a:t>: specifies the unique ID of each request. It is used to match a request and the corresponding response.</a:t>
            </a: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Error status</a:t>
            </a:r>
            <a:r>
              <a:rPr lang="en-US" sz="1200" dirty="0" smtClean="0">
                <a:solidFill>
                  <a:srgbClr val="002060"/>
                </a:solidFill>
                <a:latin typeface="Century" panose="02040604050505020304" pitchFamily="18" charset="0"/>
              </a:rPr>
              <a:t>: specifies the status of an error occurring when a request is processed.</a:t>
            </a: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Error index</a:t>
            </a:r>
            <a:r>
              <a:rPr lang="en-US" sz="1200" dirty="0" smtClean="0">
                <a:solidFill>
                  <a:srgbClr val="002060"/>
                </a:solidFill>
                <a:latin typeface="Century" panose="02040604050505020304" pitchFamily="18" charset="0"/>
              </a:rPr>
              <a:t>: specifies the index of an error. If an exception occurs, information about the variable (in variable bindings) that causes the exception is provided.</a:t>
            </a: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Variable bindings</a:t>
            </a:r>
            <a:r>
              <a:rPr lang="en-US" sz="1200" dirty="0" smtClean="0">
                <a:solidFill>
                  <a:srgbClr val="002060"/>
                </a:solidFill>
                <a:latin typeface="Century" panose="02040604050505020304" pitchFamily="18" charset="0"/>
              </a:rPr>
              <a:t>: specifies the list of variable names and corresponding values.</a:t>
            </a:r>
            <a:endParaRPr lang="en-US" sz="1200" b="0" i="0" dirty="0" smtClean="0">
              <a:solidFill>
                <a:srgbClr val="002060"/>
              </a:solidFill>
              <a:effectLst/>
              <a:latin typeface="Century" panose="02040604050505020304" pitchFamily="18" charset="0"/>
            </a:endParaRPr>
          </a:p>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15</a:t>
            </a:fld>
            <a:endParaRPr lang="en-US"/>
          </a:p>
        </p:txBody>
      </p:sp>
    </p:spTree>
    <p:extLst>
      <p:ext uri="{BB962C8B-B14F-4D97-AF65-F5344CB8AC3E}">
        <p14:creationId xmlns:p14="http://schemas.microsoft.com/office/powerpoint/2010/main" val="113985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17</a:t>
            </a:fld>
            <a:endParaRPr lang="en-US"/>
          </a:p>
        </p:txBody>
      </p:sp>
    </p:spTree>
    <p:extLst>
      <p:ext uri="{BB962C8B-B14F-4D97-AF65-F5344CB8AC3E}">
        <p14:creationId xmlns:p14="http://schemas.microsoft.com/office/powerpoint/2010/main" val="4103022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smtClean="0">
                <a:solidFill>
                  <a:srgbClr val="002060"/>
                </a:solidFill>
                <a:latin typeface="Century" panose="02040604050505020304" pitchFamily="18" charset="0"/>
              </a:rPr>
              <a:t>Enterprise: specifies the type of a trap source (device that generates the trap).</a:t>
            </a:r>
          </a:p>
          <a:p>
            <a:pPr marL="342900" indent="-342900" algn="just">
              <a:buFont typeface="Arial" panose="020B0604020202020204" pitchFamily="34" charset="0"/>
              <a:buChar char="•"/>
            </a:pPr>
            <a:r>
              <a:rPr lang="en-US" sz="1200" dirty="0" smtClean="0">
                <a:solidFill>
                  <a:srgbClr val="002060"/>
                </a:solidFill>
                <a:latin typeface="Century" panose="02040604050505020304" pitchFamily="18" charset="0"/>
              </a:rPr>
              <a:t>Agent </a:t>
            </a:r>
            <a:r>
              <a:rPr lang="en-US" sz="1200" dirty="0" err="1" smtClean="0">
                <a:solidFill>
                  <a:srgbClr val="002060"/>
                </a:solidFill>
                <a:latin typeface="Century" panose="02040604050505020304" pitchFamily="18" charset="0"/>
              </a:rPr>
              <a:t>addr</a:t>
            </a:r>
            <a:r>
              <a:rPr lang="en-US" sz="1200" dirty="0" smtClean="0">
                <a:solidFill>
                  <a:srgbClr val="002060"/>
                </a:solidFill>
                <a:latin typeface="Century" panose="02040604050505020304" pitchFamily="18" charset="0"/>
              </a:rPr>
              <a:t>: specifies the IP address of a trap source.</a:t>
            </a:r>
          </a:p>
          <a:p>
            <a:pPr marL="342900" indent="-342900" algn="just">
              <a:buFont typeface="Arial" panose="020B0604020202020204" pitchFamily="34" charset="0"/>
              <a:buChar char="•"/>
            </a:pPr>
            <a:r>
              <a:rPr lang="en-US" sz="1200" dirty="0" smtClean="0">
                <a:solidFill>
                  <a:srgbClr val="002060"/>
                </a:solidFill>
                <a:latin typeface="Century" panose="02040604050505020304" pitchFamily="18" charset="0"/>
              </a:rPr>
              <a:t>Generic trap: specifies a common trap </a:t>
            </a:r>
            <a:r>
              <a:rPr lang="en-US" sz="1200" dirty="0" smtClean="0">
                <a:solidFill>
                  <a:srgbClr val="002060"/>
                </a:solidFill>
                <a:latin typeface="Century" panose="02040604050505020304" pitchFamily="18" charset="0"/>
              </a:rPr>
              <a:t>type: </a:t>
            </a:r>
            <a:r>
              <a:rPr lang="en-US" sz="1200" dirty="0" err="1" smtClean="0">
                <a:solidFill>
                  <a:srgbClr val="002060"/>
                </a:solidFill>
                <a:latin typeface="Century" panose="02040604050505020304" pitchFamily="18" charset="0"/>
              </a:rPr>
              <a:t>coldStart</a:t>
            </a:r>
            <a:r>
              <a:rPr lang="en-US" sz="1200" dirty="0" smtClean="0">
                <a:solidFill>
                  <a:srgbClr val="002060"/>
                </a:solidFill>
                <a:latin typeface="Century" panose="02040604050505020304" pitchFamily="18" charset="0"/>
              </a:rPr>
              <a:t>, </a:t>
            </a:r>
            <a:r>
              <a:rPr lang="en-US" sz="1200" dirty="0" err="1" smtClean="0">
                <a:solidFill>
                  <a:srgbClr val="002060"/>
                </a:solidFill>
                <a:latin typeface="Century" panose="02040604050505020304" pitchFamily="18" charset="0"/>
              </a:rPr>
              <a:t>warmStart</a:t>
            </a:r>
            <a:r>
              <a:rPr lang="en-US" sz="1200" dirty="0" smtClean="0">
                <a:solidFill>
                  <a:srgbClr val="002060"/>
                </a:solidFill>
                <a:latin typeface="Century" panose="02040604050505020304" pitchFamily="18" charset="0"/>
              </a:rPr>
              <a:t>, </a:t>
            </a:r>
            <a:r>
              <a:rPr lang="en-US" sz="1200" dirty="0" err="1" smtClean="0">
                <a:solidFill>
                  <a:srgbClr val="002060"/>
                </a:solidFill>
                <a:latin typeface="Century" panose="02040604050505020304" pitchFamily="18" charset="0"/>
              </a:rPr>
              <a:t>linkDown</a:t>
            </a:r>
            <a:r>
              <a:rPr lang="en-US" sz="1200" dirty="0" smtClean="0">
                <a:solidFill>
                  <a:srgbClr val="002060"/>
                </a:solidFill>
                <a:latin typeface="Century" panose="02040604050505020304" pitchFamily="18" charset="0"/>
              </a:rPr>
              <a:t>, </a:t>
            </a:r>
            <a:r>
              <a:rPr lang="en-US" sz="1200" dirty="0" err="1" smtClean="0">
                <a:solidFill>
                  <a:srgbClr val="002060"/>
                </a:solidFill>
                <a:latin typeface="Century" panose="02040604050505020304" pitchFamily="18" charset="0"/>
              </a:rPr>
              <a:t>linkUp</a:t>
            </a:r>
            <a:r>
              <a:rPr lang="en-US" sz="1200" dirty="0" smtClean="0">
                <a:solidFill>
                  <a:srgbClr val="002060"/>
                </a:solidFill>
                <a:latin typeface="Century" panose="02040604050505020304" pitchFamily="18" charset="0"/>
              </a:rPr>
              <a:t>, </a:t>
            </a:r>
            <a:r>
              <a:rPr lang="en-US" sz="1200" dirty="0" err="1" smtClean="0">
                <a:solidFill>
                  <a:srgbClr val="002060"/>
                </a:solidFill>
                <a:latin typeface="Century" panose="02040604050505020304" pitchFamily="18" charset="0"/>
              </a:rPr>
              <a:t>authenticationFailure</a:t>
            </a:r>
            <a:r>
              <a:rPr lang="en-US" sz="1200" dirty="0" smtClean="0">
                <a:solidFill>
                  <a:srgbClr val="002060"/>
                </a:solidFill>
                <a:latin typeface="Century" panose="02040604050505020304" pitchFamily="18" charset="0"/>
              </a:rPr>
              <a:t>, </a:t>
            </a:r>
            <a:r>
              <a:rPr lang="en-US" sz="1200" dirty="0" err="1" smtClean="0">
                <a:solidFill>
                  <a:srgbClr val="002060"/>
                </a:solidFill>
                <a:latin typeface="Century" panose="02040604050505020304" pitchFamily="18" charset="0"/>
              </a:rPr>
              <a:t>egpNeighborLoss</a:t>
            </a:r>
            <a:r>
              <a:rPr lang="en-US" sz="1200" dirty="0" smtClean="0">
                <a:solidFill>
                  <a:srgbClr val="002060"/>
                </a:solidFill>
                <a:latin typeface="Century" panose="02040604050505020304" pitchFamily="18" charset="0"/>
              </a:rPr>
              <a:t>, and </a:t>
            </a:r>
            <a:r>
              <a:rPr lang="en-US" sz="1200" dirty="0" err="1" smtClean="0">
                <a:solidFill>
                  <a:srgbClr val="002060"/>
                </a:solidFill>
                <a:latin typeface="Century" panose="02040604050505020304" pitchFamily="18" charset="0"/>
              </a:rPr>
              <a:t>enterpriseSpecific</a:t>
            </a:r>
            <a:r>
              <a:rPr lang="en-US" sz="1200" dirty="0" smtClean="0">
                <a:solidFill>
                  <a:srgbClr val="002060"/>
                </a:solidFill>
                <a:latin typeface="Century" panose="02040604050505020304" pitchFamily="18" charset="0"/>
              </a:rPr>
              <a:t>.</a:t>
            </a:r>
          </a:p>
          <a:p>
            <a:pPr marL="342900" indent="-342900" algn="just">
              <a:buFont typeface="Arial" panose="020B0604020202020204" pitchFamily="34" charset="0"/>
              <a:buChar char="•"/>
            </a:pPr>
            <a:r>
              <a:rPr lang="en-US" sz="1200" dirty="0" smtClean="0">
                <a:solidFill>
                  <a:srgbClr val="002060"/>
                </a:solidFill>
                <a:latin typeface="Century" panose="02040604050505020304" pitchFamily="18" charset="0"/>
              </a:rPr>
              <a:t>Specific trap: specifies the private trap information of an enterprise.</a:t>
            </a:r>
          </a:p>
          <a:p>
            <a:pPr marL="342900" indent="-342900" algn="just">
              <a:buFont typeface="Arial" panose="020B0604020202020204" pitchFamily="34" charset="0"/>
              <a:buChar char="•"/>
            </a:pPr>
            <a:r>
              <a:rPr lang="en-US" sz="1200" dirty="0" smtClean="0">
                <a:solidFill>
                  <a:srgbClr val="002060"/>
                </a:solidFill>
                <a:latin typeface="Century" panose="02040604050505020304" pitchFamily="18" charset="0"/>
              </a:rPr>
              <a:t>Time stamp: specifies the time elapsed between the time when the network entity is reinitialized and the time when the trap is generated.</a:t>
            </a:r>
          </a:p>
          <a:p>
            <a:pPr marL="342900" indent="-342900" algn="just">
              <a:buFont typeface="Arial" panose="020B0604020202020204" pitchFamily="34" charset="0"/>
              <a:buChar char="•"/>
            </a:pPr>
            <a:r>
              <a:rPr lang="en-US" sz="1200" dirty="0" smtClean="0">
                <a:solidFill>
                  <a:srgbClr val="002060"/>
                </a:solidFill>
                <a:latin typeface="Century" panose="02040604050505020304" pitchFamily="18" charset="0"/>
              </a:rPr>
              <a:t>Variable bindings: specifies the list of variable names and corresponding values.</a:t>
            </a:r>
          </a:p>
          <a:p>
            <a:pPr marL="342900" indent="-342900" algn="just">
              <a:buFont typeface="Arial" panose="020B0604020202020204" pitchFamily="34" charset="0"/>
              <a:buChar char="•"/>
            </a:pPr>
            <a:endParaRPr lang="en-US" sz="1200" b="0" i="0" dirty="0" smtClean="0">
              <a:solidFill>
                <a:srgbClr val="002060"/>
              </a:solidFill>
              <a:effectLst/>
              <a:latin typeface="Century" panose="02040604050505020304" pitchFamily="18" charset="0"/>
            </a:endParaRPr>
          </a:p>
          <a:p>
            <a:pPr marL="342900" indent="-342900">
              <a:buFont typeface="Arial" panose="020B0604020202020204" pitchFamily="34" charset="0"/>
              <a:buChar char="•"/>
            </a:pPr>
            <a:r>
              <a:rPr lang="en-US" sz="1200" dirty="0" smtClean="0">
                <a:solidFill>
                  <a:srgbClr val="002060"/>
                </a:solidFill>
                <a:latin typeface="Century" panose="02040604050505020304" pitchFamily="18" charset="0"/>
              </a:rPr>
              <a:t>Request ID: specifies the unique ID of each request. It is used to match a request and the corresponding response.</a:t>
            </a:r>
          </a:p>
          <a:p>
            <a:pPr marL="342900" indent="-342900">
              <a:buFont typeface="Arial" panose="020B0604020202020204" pitchFamily="34" charset="0"/>
              <a:buChar char="•"/>
            </a:pPr>
            <a:r>
              <a:rPr lang="en-US" sz="1200" dirty="0" smtClean="0">
                <a:solidFill>
                  <a:srgbClr val="002060"/>
                </a:solidFill>
                <a:latin typeface="Century" panose="02040604050505020304" pitchFamily="18" charset="0"/>
              </a:rPr>
              <a:t>Variable bindings: specifies the list of variable names and corresponding values.</a:t>
            </a:r>
            <a:endParaRPr lang="en-US" sz="1200" b="0" i="0" dirty="0" smtClean="0">
              <a:solidFill>
                <a:srgbClr val="002060"/>
              </a:solidFill>
              <a:effectLst/>
              <a:latin typeface="Century" panose="02040604050505020304" pitchFamily="18" charset="0"/>
            </a:endParaRPr>
          </a:p>
          <a:p>
            <a:pPr marL="0" indent="0" algn="just">
              <a:buFont typeface="Arial" panose="020B0604020202020204" pitchFamily="34" charset="0"/>
              <a:buNone/>
            </a:pPr>
            <a:endParaRPr lang="en-US" sz="1200" b="0" i="0" dirty="0" smtClean="0">
              <a:solidFill>
                <a:srgbClr val="002060"/>
              </a:solidFill>
              <a:effectLst/>
              <a:latin typeface="Century" panose="02040604050505020304" pitchFamily="18" charset="0"/>
            </a:endParaRPr>
          </a:p>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18</a:t>
            </a:fld>
            <a:endParaRPr lang="en-US"/>
          </a:p>
        </p:txBody>
      </p:sp>
    </p:spTree>
    <p:extLst>
      <p:ext uri="{BB962C8B-B14F-4D97-AF65-F5344CB8AC3E}">
        <p14:creationId xmlns:p14="http://schemas.microsoft.com/office/powerpoint/2010/main" val="350655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2060"/>
                </a:solidFill>
                <a:latin typeface="Century" panose="02040604050505020304" pitchFamily="18" charset="0"/>
              </a:rPr>
              <a:t>SNMP consists of a small number of network management stations (NMSs) that interact with regular TCP/IP devices that are called managed nodes. The SNMP manager on the NMS and the SNMP agents on the managed nodes implement the SNMP protocol and allows network management information to be exchanged. SNMP applications run on the NMS and provide the interface to the human administrator, and allow information to be collected from the MIBs at each SNMP agent.</a:t>
            </a:r>
          </a:p>
          <a:p>
            <a:endParaRPr lang="en-US" dirty="0" smtClean="0"/>
          </a:p>
        </p:txBody>
      </p:sp>
      <p:sp>
        <p:nvSpPr>
          <p:cNvPr id="4" name="Slide Number Placeholder 3"/>
          <p:cNvSpPr>
            <a:spLocks noGrp="1"/>
          </p:cNvSpPr>
          <p:nvPr>
            <p:ph type="sldNum" sz="quarter" idx="10"/>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188697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1" kern="1200" dirty="0" smtClean="0">
                <a:solidFill>
                  <a:schemeClr val="tx1"/>
                </a:solidFill>
                <a:effectLst/>
                <a:latin typeface="+mn-lt"/>
                <a:ea typeface="+mn-ea"/>
                <a:cs typeface="+mn-cs"/>
              </a:rPr>
              <a:t>Lệnh Read: </a:t>
            </a:r>
            <a:r>
              <a:rPr lang="vi-VN" sz="1200" b="0" i="0" kern="1200" dirty="0" smtClean="0">
                <a:solidFill>
                  <a:schemeClr val="tx1"/>
                </a:solidFill>
                <a:effectLst/>
                <a:latin typeface="+mn-lt"/>
                <a:ea typeface="+mn-ea"/>
                <a:cs typeface="+mn-cs"/>
              </a:rPr>
              <a:t>Được SNMP dùng để đọc thông tin từ thiết bị. Các thông tin này</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được cung cấp qua các biến SNMP lưu trữ trên thiết bị và được thiết bị cập nhật.</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Lệnh Write: </a:t>
            </a:r>
            <a:r>
              <a:rPr lang="vi-VN" sz="1200" b="0" i="0" kern="1200" dirty="0" smtClean="0">
                <a:solidFill>
                  <a:schemeClr val="tx1"/>
                </a:solidFill>
                <a:effectLst/>
                <a:latin typeface="+mn-lt"/>
                <a:ea typeface="+mn-ea"/>
                <a:cs typeface="+mn-cs"/>
              </a:rPr>
              <a:t>Được SNMP dùng để ghi các thông tin điều khiển lên thiết bị bằng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cách thay đổi giá trị các biến SNMP.</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Lệnh Trap: </a:t>
            </a:r>
            <a:r>
              <a:rPr lang="vi-VN" sz="1200" b="0" i="0" kern="1200" dirty="0" smtClean="0">
                <a:solidFill>
                  <a:schemeClr val="tx1"/>
                </a:solidFill>
                <a:effectLst/>
                <a:latin typeface="+mn-lt"/>
                <a:ea typeface="+mn-ea"/>
                <a:cs typeface="+mn-cs"/>
              </a:rPr>
              <a:t>Dùng để nhận các sự kiện gửi từ thiết bị đến SNMP. Mỗi khi có</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một sự kiện xảy ra trên thiết bị một lệnh Trap sẽ được gửi tới NMS</a:t>
            </a:r>
            <a:r>
              <a:rPr lang="vi-VN" dirty="0" smtClean="0"/>
              <a:t> </a:t>
            </a:r>
            <a:br>
              <a:rPr lang="vi-VN" dirty="0" smtClean="0"/>
            </a:br>
            <a:r>
              <a:rPr lang="vi-VN" sz="1200" b="0" i="0" kern="1200" dirty="0" smtClean="0">
                <a:solidFill>
                  <a:schemeClr val="tx1"/>
                </a:solidFill>
                <a:effectLst/>
                <a:latin typeface="+mn-lt"/>
                <a:ea typeface="+mn-ea"/>
                <a:cs typeface="+mn-cs"/>
              </a:rPr>
              <a:t> • Traverse: NMS sử dụng các hoạt động này để xác định các biến mà thiết bị được quản lý hỗ trợ và để thu thập tuần tự thông tin từ các bảng biến (chẳng hạn như bảng định tuyến IP) trong các thiết bị được quản lý.</a:t>
            </a:r>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347042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2060"/>
                </a:solidFill>
                <a:latin typeface="Century" panose="02040604050505020304" pitchFamily="18" charset="0"/>
              </a:rPr>
              <a:t> </a:t>
            </a:r>
            <a:endParaRPr lang="en-US" dirty="0" smtClean="0"/>
          </a:p>
        </p:txBody>
      </p:sp>
      <p:sp>
        <p:nvSpPr>
          <p:cNvPr id="4" name="Slide Number Placeholder 3"/>
          <p:cNvSpPr>
            <a:spLocks noGrp="1"/>
          </p:cNvSpPr>
          <p:nvPr>
            <p:ph type="sldNum" sz="quarter" idx="10"/>
          </p:nvPr>
        </p:nvSpPr>
        <p:spPr/>
        <p:txBody>
          <a:bodyPr/>
          <a:lstStyle/>
          <a:p>
            <a:fld id="{C05A6995-277D-4C47-B075-AD85F466DE52}" type="slidenum">
              <a:rPr lang="en-US" smtClean="0"/>
              <a:t>6</a:t>
            </a:fld>
            <a:endParaRPr lang="en-US"/>
          </a:p>
        </p:txBody>
      </p:sp>
    </p:spTree>
    <p:extLst>
      <p:ext uri="{BB962C8B-B14F-4D97-AF65-F5344CB8AC3E}">
        <p14:creationId xmlns:p14="http://schemas.microsoft.com/office/powerpoint/2010/main" val="314396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Wingdings" panose="05000000000000000000" pitchFamily="2" charset="2"/>
              <a:buChar char="v"/>
            </a:pPr>
            <a:r>
              <a:rPr lang="en-US" sz="1200" strike="noStrike" spc="-1" dirty="0" smtClean="0">
                <a:solidFill>
                  <a:srgbClr val="002060"/>
                </a:solidFill>
                <a:latin typeface="Century" panose="02040604050505020304" pitchFamily="18" charset="0"/>
              </a:rPr>
              <a:t>SNMPv1 is the initial version of SNMP and provides the minimum network management functions. SNMPv1 provides authentication based on community names, causing low security. In addition, a limited number of error codes are returned in packets. 1991</a:t>
            </a:r>
          </a:p>
          <a:p>
            <a:pPr marL="342900" indent="-342900" algn="just">
              <a:buFont typeface="Wingdings" panose="05000000000000000000" pitchFamily="2" charset="2"/>
              <a:buChar char="v"/>
            </a:pPr>
            <a:endParaRPr lang="en-US" sz="1200" strike="noStrike" spc="-1" dirty="0" smtClean="0">
              <a:solidFill>
                <a:srgbClr val="002060"/>
              </a:solidFill>
              <a:latin typeface="Century" panose="02040604050505020304" pitchFamily="18" charset="0"/>
            </a:endParaRPr>
          </a:p>
          <a:p>
            <a:pPr marL="342900" indent="-342900" algn="just">
              <a:buFont typeface="Wingdings" panose="05000000000000000000" pitchFamily="2" charset="2"/>
              <a:buChar char="v"/>
            </a:pPr>
            <a:r>
              <a:rPr lang="en-US" sz="1200" strike="noStrike" spc="-1" dirty="0" smtClean="0">
                <a:solidFill>
                  <a:srgbClr val="002060"/>
                </a:solidFill>
                <a:latin typeface="Century" panose="02040604050505020304" pitchFamily="18" charset="0"/>
              </a:rPr>
              <a:t>SNMPv2 also provides authentication based on community names. Compared with SNMPv1, SNMPv2 has enhancements to standard error codes, data types (Counter64 and Counter32), and operations including </a:t>
            </a:r>
            <a:r>
              <a:rPr lang="en-US" sz="1200" strike="noStrike" spc="-1" dirty="0" err="1" smtClean="0">
                <a:solidFill>
                  <a:srgbClr val="002060"/>
                </a:solidFill>
                <a:latin typeface="Century" panose="02040604050505020304" pitchFamily="18" charset="0"/>
              </a:rPr>
              <a:t>GetBulk</a:t>
            </a:r>
            <a:r>
              <a:rPr lang="en-US" sz="1200" strike="noStrike" spc="-1" dirty="0" smtClean="0">
                <a:solidFill>
                  <a:srgbClr val="002060"/>
                </a:solidFill>
                <a:latin typeface="Century" panose="02040604050505020304" pitchFamily="18" charset="0"/>
              </a:rPr>
              <a:t> and Inform. 1993</a:t>
            </a:r>
          </a:p>
          <a:p>
            <a:pPr marL="342900" indent="-342900" algn="just">
              <a:buFont typeface="Wingdings" panose="05000000000000000000" pitchFamily="2" charset="2"/>
              <a:buChar char="v"/>
            </a:pPr>
            <a:endParaRPr lang="en-US" sz="1200" strike="noStrike" spc="-1" dirty="0" smtClean="0">
              <a:solidFill>
                <a:srgbClr val="002060"/>
              </a:solidFill>
              <a:latin typeface="Century" panose="02040604050505020304" pitchFamily="18" charset="0"/>
            </a:endParaRPr>
          </a:p>
          <a:p>
            <a:pPr marL="342900" indent="-342900" algn="just">
              <a:buFont typeface="Wingdings" panose="05000000000000000000" pitchFamily="2" charset="2"/>
              <a:buChar char="v"/>
            </a:pPr>
            <a:r>
              <a:rPr lang="en-US" sz="1200" strike="noStrike" spc="-1" dirty="0" smtClean="0">
                <a:solidFill>
                  <a:srgbClr val="002060"/>
                </a:solidFill>
                <a:latin typeface="Century" panose="02040604050505020304" pitchFamily="18" charset="0"/>
              </a:rPr>
              <a:t>SNMPv3 enhances security, and provides authentication(MD5 or SHA) and encryption (DES-56) SNMPv3 supports the same operations as SNMPv2c. 1997/1999/2002</a:t>
            </a:r>
          </a:p>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293770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RFC 2578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solidFill>
                  <a:srgbClr val="002060"/>
                </a:solidFill>
                <a:latin typeface="Century" panose="02040604050505020304" pitchFamily="18" charset="0"/>
              </a:rPr>
              <a:t>-&gt; The managed objects in a SNMP environment are arranged in a hierarchical tree structure. The leaf of the tree is the real management object, each element in this object represents the managed resource, activity, or related information.</a:t>
            </a:r>
          </a:p>
          <a:p>
            <a:r>
              <a:rPr lang="vi-VN" dirty="0" smtClean="0"/>
              <a:t>Mỗi dạng đối tượng liên kết trong một MIB là một nhận diện của kiểu ASN.1 OBJECT IDENTIFIER.</a:t>
            </a:r>
          </a:p>
          <a:p>
            <a:endParaRPr lang="vi-VN" dirty="0" smtClean="0"/>
          </a:p>
          <a:p>
            <a:r>
              <a:rPr lang="vi-VN" dirty="0" smtClean="0"/>
              <a:t>Các đối tượng quản lý trong môi trường SNMP được sắp xếp theo cấu trúc hình cây có thứ bậc. Lá của cây là đối tượng quản lý thực, mỗi thành phần trong đối tượng này biểu thị cho tài nguyên, sự hoạt động hoặc các thông tin liên quan được quản lý</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1" dirty="0" smtClean="0">
              <a:solidFill>
                <a:srgbClr val="002060"/>
              </a:solidFill>
              <a:latin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2060"/>
                </a:solidFill>
                <a:latin typeface="Century" panose="02040604050505020304" pitchFamily="18" charset="0"/>
              </a:rPr>
              <a:t>there are at most 128 sub-identifiers in a value, and each sub-identifier has a maximum value of 2^32-1 (4294967295)</a:t>
            </a:r>
            <a:endParaRPr lang="en-US" sz="1200" spc="-1" dirty="0" smtClean="0">
              <a:solidFill>
                <a:srgbClr val="002060"/>
              </a:solidFill>
              <a:latin typeface="Century" panose="02040604050505020304" pitchFamily="18" charset="0"/>
            </a:endParaRPr>
          </a:p>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176907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solidFill>
                  <a:srgbClr val="002060"/>
                </a:solidFill>
                <a:latin typeface="Century" panose="02040604050505020304" pitchFamily="18" charset="0"/>
              </a:rPr>
              <a:t>-&gt; The managed objects in a SNMP environment are arranged in a hierarchical tree structure. The leaf of the tree is the real management object, each element in this object represents the managed resource, activity, or related information</a:t>
            </a:r>
            <a:r>
              <a:rPr lang="en-US" sz="1200" spc="-1" dirty="0" smtClean="0">
                <a:solidFill>
                  <a:srgbClr val="002060"/>
                </a:solidFill>
                <a:latin typeface="Century" panose="020406040505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1" dirty="0" smtClean="0">
              <a:solidFill>
                <a:srgbClr val="002060"/>
              </a:solidFill>
              <a:latin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2060"/>
                </a:solidFill>
                <a:latin typeface="Century"/>
                <a:ea typeface="Arial Unicode MS"/>
              </a:rPr>
              <a:t>Module definitions are used when describing information modules.</a:t>
            </a:r>
            <a:r>
              <a:rPr lang="en-US" sz="1200" spc="-1" dirty="0" smtClean="0">
                <a:solidFill>
                  <a:srgbClr val="002060"/>
                </a:solidFill>
                <a:latin typeface="Arial"/>
              </a:rPr>
              <a:t> </a:t>
            </a:r>
            <a:r>
              <a:rPr lang="en-US" sz="1200" b="0" strike="noStrike" spc="-1" dirty="0" smtClean="0">
                <a:solidFill>
                  <a:srgbClr val="002060"/>
                </a:solidFill>
                <a:latin typeface="Century"/>
                <a:ea typeface="Arial Unicode MS"/>
              </a:rPr>
              <a:t>An ASN.1 macro, MODULE-IDENTITY, is used to concisely convey the semantics of an information module.</a:t>
            </a:r>
            <a:endParaRPr lang="en-US" sz="1200" b="0" strike="noStrike" spc="-1" dirty="0" smtClean="0">
              <a:solidFill>
                <a:srgbClr val="002060"/>
              </a:solidFill>
              <a:latin typeface="Arial"/>
            </a:endParaRP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2060"/>
                </a:solidFill>
                <a:latin typeface="Century"/>
                <a:ea typeface="Arial Unicode MS"/>
              </a:rPr>
              <a:t>Object definitions are used when describing managed objects. An ASN.1 macro, OBJECT-TYPE, is used to concisely convey the syntax and semantics of a managed object.</a:t>
            </a:r>
            <a:endParaRPr lang="en-US" sz="1200" b="0" strike="noStrike" spc="-1" dirty="0" smtClean="0">
              <a:latin typeface="Arial"/>
            </a:endParaRP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2060"/>
                </a:solidFill>
                <a:latin typeface="Century"/>
                <a:ea typeface="Arial Unicode MS"/>
              </a:rPr>
              <a:t>Notification definitions are used when describing unsolicited transmissions of management information.  An ASN.1 macro, NOTIFICATION-TYPE, is used to concisely convey the syntax and semantics of a notification.</a:t>
            </a:r>
            <a:endParaRPr lang="en-US" sz="1200" b="0" strike="noStrike" spc="-1" dirty="0" smtClean="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1" dirty="0" smtClean="0">
              <a:solidFill>
                <a:srgbClr val="002060"/>
              </a:solidFill>
              <a:latin typeface="Century" panose="02040604050505020304" pitchFamily="18" charset="0"/>
            </a:endParaRPr>
          </a:p>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3053374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en-US" dirty="0" smtClean="0"/>
              <a:t>Get: </a:t>
            </a:r>
            <a:r>
              <a:rPr lang="en-US" baseline="0" dirty="0" smtClean="0"/>
              <a:t> get </a:t>
            </a:r>
            <a:r>
              <a:rPr lang="en-US" dirty="0" smtClean="0"/>
              <a:t>one </a:t>
            </a:r>
            <a:r>
              <a:rPr lang="en-US" dirty="0" smtClean="0"/>
              <a:t>or more variables from the SNMP agent.</a:t>
            </a:r>
          </a:p>
          <a:p>
            <a:pPr marL="285750" indent="-285750" algn="just">
              <a:buFont typeface="Arial" panose="020B0604020202020204" pitchFamily="34" charset="0"/>
              <a:buChar char="•"/>
            </a:pPr>
            <a:r>
              <a:rPr lang="en-US" dirty="0" err="1" smtClean="0"/>
              <a:t>GetNext</a:t>
            </a:r>
            <a:r>
              <a:rPr lang="en-US" dirty="0" smtClean="0"/>
              <a:t>: </a:t>
            </a:r>
            <a:r>
              <a:rPr lang="en-US" baseline="0" dirty="0" smtClean="0"/>
              <a:t> </a:t>
            </a:r>
            <a:r>
              <a:rPr lang="en-US" dirty="0" smtClean="0"/>
              <a:t>one </a:t>
            </a:r>
            <a:r>
              <a:rPr lang="en-US" dirty="0" smtClean="0"/>
              <a:t>or more subsequent variables from the SNMP agent.</a:t>
            </a:r>
          </a:p>
          <a:p>
            <a:pPr marL="285750" indent="-285750" algn="just">
              <a:buFont typeface="Arial" panose="020B0604020202020204" pitchFamily="34" charset="0"/>
              <a:buChar char="•"/>
            </a:pPr>
            <a:r>
              <a:rPr lang="en-US" dirty="0" err="1" smtClean="0"/>
              <a:t>GetBulk</a:t>
            </a:r>
            <a:r>
              <a:rPr lang="en-US" dirty="0" smtClean="0"/>
              <a:t>: This operation is equal to consecutive </a:t>
            </a:r>
            <a:r>
              <a:rPr lang="en-US" dirty="0" err="1" smtClean="0"/>
              <a:t>GetNext</a:t>
            </a:r>
            <a:r>
              <a:rPr lang="en-US" dirty="0" smtClean="0"/>
              <a:t> operations. You can set the number of </a:t>
            </a:r>
            <a:r>
              <a:rPr lang="en-US" dirty="0" err="1" smtClean="0"/>
              <a:t>GetNext</a:t>
            </a:r>
            <a:r>
              <a:rPr lang="en-US" dirty="0" smtClean="0"/>
              <a:t> operations to be included in one </a:t>
            </a:r>
            <a:r>
              <a:rPr lang="en-US" dirty="0" err="1" smtClean="0"/>
              <a:t>GetBulk</a:t>
            </a:r>
            <a:r>
              <a:rPr lang="en-US" dirty="0" smtClean="0"/>
              <a:t>.</a:t>
            </a:r>
          </a:p>
          <a:p>
            <a:pPr algn="just"/>
            <a:r>
              <a:rPr lang="en-US" sz="1200" dirty="0" smtClean="0">
                <a:solidFill>
                  <a:srgbClr val="002060"/>
                </a:solidFill>
                <a:latin typeface="Century" panose="02040604050505020304" pitchFamily="18" charset="0"/>
              </a:rPr>
              <a:t>The NMS can send get requests to an SNMP agent to obtain data. After receiving a get request, the SNMP agent executes the corresponding instruction in the MIB and sends the result to the NMS.</a:t>
            </a:r>
          </a:p>
        </p:txBody>
      </p:sp>
      <p:sp>
        <p:nvSpPr>
          <p:cNvPr id="4" name="Slide Number Placeholder 3"/>
          <p:cNvSpPr>
            <a:spLocks noGrp="1"/>
          </p:cNvSpPr>
          <p:nvPr>
            <p:ph type="sldNum" sz="quarter" idx="10"/>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248901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endParaRPr lang="en-US" sz="1200" b="1" dirty="0" smtClean="0">
              <a:solidFill>
                <a:srgbClr val="002060"/>
              </a:solidFill>
              <a:latin typeface="Century" panose="020406040505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rgbClr val="002060"/>
                </a:solidFill>
                <a:latin typeface="Century" panose="02040604050505020304" pitchFamily="18" charset="0"/>
              </a:rPr>
              <a:t>SNMP get packets consist of the version, community name, and SNMP protocol data unit (PDU). Packets of various SNMP operations are encapsulated in SNMP PDUs.</a:t>
            </a:r>
          </a:p>
          <a:p>
            <a:pPr marL="0" indent="0" algn="just">
              <a:buFont typeface="Arial" panose="020B0604020202020204" pitchFamily="34" charset="0"/>
              <a:buNone/>
            </a:pPr>
            <a:endParaRPr lang="en-US" sz="1200" b="1" dirty="0" smtClean="0">
              <a:solidFill>
                <a:srgbClr val="002060"/>
              </a:solidFill>
              <a:latin typeface="Century" panose="02040604050505020304" pitchFamily="18" charset="0"/>
            </a:endParaRP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Version</a:t>
            </a:r>
            <a:r>
              <a:rPr lang="en-US" sz="1200" dirty="0" smtClean="0">
                <a:solidFill>
                  <a:srgbClr val="002060"/>
                </a:solidFill>
                <a:latin typeface="Century" panose="02040604050505020304" pitchFamily="18" charset="0"/>
              </a:rPr>
              <a:t>: specifies the SNMP version. The value is 0 for SNMPv1 or 1 for SNMPv2c.</a:t>
            </a: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Community name</a:t>
            </a:r>
            <a:r>
              <a:rPr lang="en-US" sz="1200" dirty="0" smtClean="0">
                <a:solidFill>
                  <a:srgbClr val="002060"/>
                </a:solidFill>
                <a:latin typeface="Century" panose="02040604050505020304" pitchFamily="18" charset="0"/>
              </a:rPr>
              <a:t>: is used for authentication between the SNMP agent and NMS. The value is a user-defined string of characters.</a:t>
            </a: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Request ID</a:t>
            </a:r>
            <a:r>
              <a:rPr lang="en-US" sz="1200" dirty="0" smtClean="0">
                <a:solidFill>
                  <a:srgbClr val="002060"/>
                </a:solidFill>
                <a:latin typeface="Century" panose="02040604050505020304" pitchFamily="18" charset="0"/>
              </a:rPr>
              <a:t>: specifies the unique ID of each request. It is used to match a request and the corresponding response.</a:t>
            </a: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Non </a:t>
            </a:r>
            <a:r>
              <a:rPr lang="en-US" sz="1200" b="1" dirty="0" smtClean="0">
                <a:solidFill>
                  <a:srgbClr val="002060"/>
                </a:solidFill>
                <a:latin typeface="Century" panose="02040604050505020304" pitchFamily="18" charset="0"/>
              </a:rPr>
              <a:t>repeaters: </a:t>
            </a:r>
            <a:r>
              <a:rPr lang="en-US" sz="1200" b="1" dirty="0" err="1" smtClean="0">
                <a:solidFill>
                  <a:srgbClr val="002060"/>
                </a:solidFill>
                <a:latin typeface="Century" panose="02040604050505020304" pitchFamily="18" charset="0"/>
              </a:rPr>
              <a:t>bao</a:t>
            </a:r>
            <a:r>
              <a:rPr lang="en-US" sz="1200" b="1" dirty="0" smtClean="0">
                <a:solidFill>
                  <a:srgbClr val="002060"/>
                </a:solidFill>
                <a:latin typeface="Century" panose="02040604050505020304" pitchFamily="18" charset="0"/>
              </a:rPr>
              <a:t> </a:t>
            </a:r>
            <a:r>
              <a:rPr lang="en-US" sz="1200" b="1" dirty="0" err="1" smtClean="0">
                <a:solidFill>
                  <a:srgbClr val="002060"/>
                </a:solidFill>
                <a:latin typeface="Century" panose="02040604050505020304" pitchFamily="18" charset="0"/>
              </a:rPr>
              <a:t>nhieu</a:t>
            </a:r>
            <a:r>
              <a:rPr lang="en-US" sz="1200" b="1" baseline="0" dirty="0" smtClean="0">
                <a:solidFill>
                  <a:srgbClr val="002060"/>
                </a:solidFill>
                <a:latin typeface="Century" panose="02040604050505020304" pitchFamily="18" charset="0"/>
              </a:rPr>
              <a:t> object </a:t>
            </a:r>
            <a:r>
              <a:rPr lang="en-US" sz="1200" b="1" baseline="0" dirty="0" err="1" smtClean="0">
                <a:solidFill>
                  <a:srgbClr val="002060"/>
                </a:solidFill>
                <a:latin typeface="Century" panose="02040604050505020304" pitchFamily="18" charset="0"/>
              </a:rPr>
              <a:t>gui</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nhu</a:t>
            </a:r>
            <a:r>
              <a:rPr lang="en-US" sz="1200" b="1" baseline="0" dirty="0" smtClean="0">
                <a:solidFill>
                  <a:srgbClr val="002060"/>
                </a:solidFill>
                <a:latin typeface="Century" panose="02040604050505020304" pitchFamily="18" charset="0"/>
              </a:rPr>
              <a:t> get </a:t>
            </a:r>
            <a:r>
              <a:rPr lang="en-US" sz="1200" b="1" baseline="0" dirty="0" err="1" smtClean="0">
                <a:solidFill>
                  <a:srgbClr val="002060"/>
                </a:solidFill>
                <a:latin typeface="Century" panose="02040604050505020304" pitchFamily="18" charset="0"/>
              </a:rPr>
              <a:t>tinh</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tu</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dau</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tien</a:t>
            </a:r>
            <a:endParaRPr lang="en-US" sz="1200" b="1" baseline="0" dirty="0" smtClean="0">
              <a:solidFill>
                <a:srgbClr val="002060"/>
              </a:solidFill>
              <a:latin typeface="Century" panose="02040604050505020304" pitchFamily="18" charset="0"/>
            </a:endParaRPr>
          </a:p>
          <a:p>
            <a:pPr marL="342900" marR="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solidFill>
                  <a:srgbClr val="002060"/>
                </a:solidFill>
                <a:latin typeface="Century" panose="02040604050505020304" pitchFamily="18" charset="0"/>
              </a:rPr>
              <a:t>Max </a:t>
            </a:r>
            <a:r>
              <a:rPr lang="en-US" sz="1200" b="1" dirty="0" smtClean="0">
                <a:solidFill>
                  <a:srgbClr val="002060"/>
                </a:solidFill>
                <a:latin typeface="Century" panose="02040604050505020304" pitchFamily="18" charset="0"/>
              </a:rPr>
              <a:t>repetitions</a:t>
            </a:r>
            <a:r>
              <a:rPr lang="en-US" sz="1200" dirty="0" smtClean="0">
                <a:solidFill>
                  <a:srgbClr val="002060"/>
                </a:solidFill>
                <a:latin typeface="Century" panose="02040604050505020304" pitchFamily="18" charset="0"/>
              </a:rPr>
              <a:t>: </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nhung</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cai</a:t>
            </a:r>
            <a:r>
              <a:rPr lang="en-US" sz="1200" b="1" baseline="0" dirty="0" smtClean="0">
                <a:solidFill>
                  <a:srgbClr val="002060"/>
                </a:solidFill>
                <a:latin typeface="Century" panose="02040604050505020304" pitchFamily="18" charset="0"/>
              </a:rPr>
              <a:t> con </a:t>
            </a:r>
            <a:r>
              <a:rPr lang="en-US" sz="1200" b="1" baseline="0" dirty="0" err="1" smtClean="0">
                <a:solidFill>
                  <a:srgbClr val="002060"/>
                </a:solidFill>
                <a:latin typeface="Century" panose="02040604050505020304" pitchFamily="18" charset="0"/>
              </a:rPr>
              <a:t>lai</a:t>
            </a:r>
            <a:r>
              <a:rPr lang="en-US" sz="1200" b="1" baseline="0" dirty="0" smtClean="0">
                <a:solidFill>
                  <a:srgbClr val="002060"/>
                </a:solidFill>
                <a:latin typeface="Century" panose="02040604050505020304" pitchFamily="18" charset="0"/>
              </a:rPr>
              <a:t> can </a:t>
            </a:r>
            <a:r>
              <a:rPr lang="en-US" sz="1200" b="1" baseline="0" dirty="0" err="1" smtClean="0">
                <a:solidFill>
                  <a:srgbClr val="002060"/>
                </a:solidFill>
                <a:latin typeface="Century" panose="02040604050505020304" pitchFamily="18" charset="0"/>
              </a:rPr>
              <a:t>getnext</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bao</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ve</a:t>
            </a:r>
            <a:r>
              <a:rPr lang="en-US" sz="1200" b="1" baseline="0" dirty="0" smtClean="0">
                <a:solidFill>
                  <a:srgbClr val="002060"/>
                </a:solidFill>
                <a:latin typeface="Century" panose="02040604050505020304" pitchFamily="18" charset="0"/>
              </a:rPr>
              <a:t> </a:t>
            </a:r>
            <a:r>
              <a:rPr lang="en-US" sz="1200" b="1" baseline="0" dirty="0" err="1" smtClean="0">
                <a:solidFill>
                  <a:srgbClr val="002060"/>
                </a:solidFill>
                <a:latin typeface="Century" panose="02040604050505020304" pitchFamily="18" charset="0"/>
              </a:rPr>
              <a:t>sau</a:t>
            </a:r>
            <a:endParaRPr lang="en-US" sz="1200" dirty="0" smtClean="0">
              <a:solidFill>
                <a:srgbClr val="002060"/>
              </a:solidFill>
              <a:latin typeface="Century" panose="02040604050505020304" pitchFamily="18" charset="0"/>
            </a:endParaRP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Error </a:t>
            </a:r>
            <a:r>
              <a:rPr lang="en-US" sz="1200" b="1" dirty="0" smtClean="0">
                <a:solidFill>
                  <a:srgbClr val="002060"/>
                </a:solidFill>
                <a:latin typeface="Century" panose="02040604050505020304" pitchFamily="18" charset="0"/>
              </a:rPr>
              <a:t>status</a:t>
            </a:r>
            <a:r>
              <a:rPr lang="en-US" sz="1200" dirty="0" smtClean="0">
                <a:solidFill>
                  <a:srgbClr val="002060"/>
                </a:solidFill>
                <a:latin typeface="Century" panose="02040604050505020304" pitchFamily="18" charset="0"/>
              </a:rPr>
              <a:t>: </a:t>
            </a:r>
            <a:r>
              <a:rPr lang="en-US" sz="1200" dirty="0" smtClean="0">
                <a:solidFill>
                  <a:srgbClr val="002060"/>
                </a:solidFill>
                <a:latin typeface="Century" panose="02040604050505020304" pitchFamily="18" charset="0"/>
              </a:rPr>
              <a:t>chi </a:t>
            </a:r>
            <a:r>
              <a:rPr lang="en-US" sz="1200" dirty="0" err="1" smtClean="0">
                <a:solidFill>
                  <a:srgbClr val="002060"/>
                </a:solidFill>
                <a:latin typeface="Century" panose="02040604050505020304" pitchFamily="18" charset="0"/>
              </a:rPr>
              <a:t>ra</a:t>
            </a:r>
            <a:r>
              <a:rPr lang="en-US" sz="1200" dirty="0" smtClean="0">
                <a:solidFill>
                  <a:srgbClr val="002060"/>
                </a:solidFill>
                <a:latin typeface="Century" panose="02040604050505020304" pitchFamily="18" charset="0"/>
              </a:rPr>
              <a:t> </a:t>
            </a:r>
            <a:r>
              <a:rPr lang="en-US" sz="1200" dirty="0" err="1" smtClean="0">
                <a:solidFill>
                  <a:srgbClr val="002060"/>
                </a:solidFill>
                <a:latin typeface="Century" panose="02040604050505020304" pitchFamily="18" charset="0"/>
              </a:rPr>
              <a:t>kieu</a:t>
            </a:r>
            <a:r>
              <a:rPr lang="en-US" sz="1200" baseline="0" dirty="0" smtClean="0">
                <a:solidFill>
                  <a:srgbClr val="002060"/>
                </a:solidFill>
                <a:latin typeface="Century" panose="02040604050505020304" pitchFamily="18" charset="0"/>
              </a:rPr>
              <a:t> </a:t>
            </a:r>
            <a:r>
              <a:rPr lang="en-US" sz="1200" baseline="0" dirty="0" err="1" smtClean="0">
                <a:solidFill>
                  <a:srgbClr val="002060"/>
                </a:solidFill>
                <a:latin typeface="Century" panose="02040604050505020304" pitchFamily="18" charset="0"/>
              </a:rPr>
              <a:t>loi</a:t>
            </a:r>
            <a:endParaRPr lang="en-US" sz="1200" dirty="0" smtClean="0">
              <a:solidFill>
                <a:srgbClr val="002060"/>
              </a:solidFill>
              <a:latin typeface="Century" panose="02040604050505020304" pitchFamily="18" charset="0"/>
            </a:endParaRP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Error </a:t>
            </a:r>
            <a:r>
              <a:rPr lang="en-US" sz="1200" b="1" dirty="0" smtClean="0">
                <a:solidFill>
                  <a:srgbClr val="002060"/>
                </a:solidFill>
                <a:latin typeface="Century" panose="02040604050505020304" pitchFamily="18" charset="0"/>
              </a:rPr>
              <a:t>index</a:t>
            </a:r>
            <a:r>
              <a:rPr lang="en-US" sz="1200" dirty="0" smtClean="0">
                <a:solidFill>
                  <a:srgbClr val="002060"/>
                </a:solidFill>
                <a:latin typeface="Century" panose="02040604050505020304" pitchFamily="18" charset="0"/>
              </a:rPr>
              <a:t>: </a:t>
            </a:r>
            <a:r>
              <a:rPr lang="en-US" sz="1200" dirty="0" smtClean="0">
                <a:solidFill>
                  <a:srgbClr val="002060"/>
                </a:solidFill>
                <a:latin typeface="Century" panose="02040604050505020304" pitchFamily="18" charset="0"/>
              </a:rPr>
              <a:t>chi</a:t>
            </a:r>
            <a:r>
              <a:rPr lang="en-US" sz="1200" baseline="0" dirty="0" smtClean="0">
                <a:solidFill>
                  <a:srgbClr val="002060"/>
                </a:solidFill>
                <a:latin typeface="Century" panose="02040604050505020304" pitchFamily="18" charset="0"/>
              </a:rPr>
              <a:t> </a:t>
            </a:r>
            <a:r>
              <a:rPr lang="en-US" sz="1200" baseline="0" dirty="0" err="1" smtClean="0">
                <a:solidFill>
                  <a:srgbClr val="002060"/>
                </a:solidFill>
                <a:latin typeface="Century" panose="02040604050505020304" pitchFamily="18" charset="0"/>
              </a:rPr>
              <a:t>ra</a:t>
            </a:r>
            <a:r>
              <a:rPr lang="en-US" sz="1200" baseline="0" dirty="0" smtClean="0">
                <a:solidFill>
                  <a:srgbClr val="002060"/>
                </a:solidFill>
                <a:latin typeface="Century" panose="02040604050505020304" pitchFamily="18" charset="0"/>
              </a:rPr>
              <a:t> object </a:t>
            </a:r>
            <a:r>
              <a:rPr lang="en-US" sz="1200" baseline="0" dirty="0" err="1" smtClean="0">
                <a:solidFill>
                  <a:srgbClr val="002060"/>
                </a:solidFill>
                <a:latin typeface="Century" panose="02040604050505020304" pitchFamily="18" charset="0"/>
              </a:rPr>
              <a:t>nao</a:t>
            </a:r>
            <a:r>
              <a:rPr lang="en-US" sz="1200" baseline="0" dirty="0" smtClean="0">
                <a:solidFill>
                  <a:srgbClr val="002060"/>
                </a:solidFill>
                <a:latin typeface="Century" panose="02040604050505020304" pitchFamily="18" charset="0"/>
              </a:rPr>
              <a:t> </a:t>
            </a:r>
            <a:r>
              <a:rPr lang="en-US" sz="1200" baseline="0" dirty="0" err="1" smtClean="0">
                <a:solidFill>
                  <a:srgbClr val="002060"/>
                </a:solidFill>
                <a:latin typeface="Century" panose="02040604050505020304" pitchFamily="18" charset="0"/>
              </a:rPr>
              <a:t>loi</a:t>
            </a:r>
            <a:endParaRPr lang="en-US" sz="1200" dirty="0" smtClean="0">
              <a:solidFill>
                <a:srgbClr val="002060"/>
              </a:solidFill>
              <a:latin typeface="Century" panose="02040604050505020304" pitchFamily="18" charset="0"/>
            </a:endParaRPr>
          </a:p>
          <a:p>
            <a:pPr marL="342900" indent="-342900" algn="just">
              <a:buFont typeface="Arial" panose="020B0604020202020204" pitchFamily="34" charset="0"/>
              <a:buChar char="•"/>
            </a:pPr>
            <a:r>
              <a:rPr lang="en-US" sz="1200" b="1" dirty="0" smtClean="0">
                <a:solidFill>
                  <a:srgbClr val="002060"/>
                </a:solidFill>
                <a:latin typeface="Century" panose="02040604050505020304" pitchFamily="18" charset="0"/>
              </a:rPr>
              <a:t>Variable bindings</a:t>
            </a:r>
            <a:r>
              <a:rPr lang="en-US" sz="1200" dirty="0" smtClean="0">
                <a:solidFill>
                  <a:srgbClr val="002060"/>
                </a:solidFill>
                <a:latin typeface="Century" panose="02040604050505020304" pitchFamily="18" charset="0"/>
              </a:rPr>
              <a:t>: specifies the list of variable names and corresponding values.</a:t>
            </a:r>
          </a:p>
          <a:p>
            <a:pPr marL="342900" indent="-342900" algn="just">
              <a:buFont typeface="Arial" panose="020B0604020202020204" pitchFamily="34" charset="0"/>
              <a:buChar char="•"/>
            </a:pPr>
            <a:endParaRPr lang="en-US" sz="1200" dirty="0" smtClean="0">
              <a:solidFill>
                <a:srgbClr val="002060"/>
              </a:solidFill>
              <a:latin typeface="Century" panose="020406040505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Century" panose="02040604050505020304" pitchFamily="18" charset="0"/>
              </a:rPr>
              <a:t>. The community name can be read or write. When SNMP get operations are performed, the read community name is used for authentication. When SNMP set operations are performed, the write community name is used for authentication.</a:t>
            </a:r>
          </a:p>
          <a:p>
            <a:endParaRPr lang="en-US" dirty="0" smtClean="0"/>
          </a:p>
          <a:p>
            <a:pPr marL="0" indent="0" algn="just">
              <a:buFont typeface="Arial" panose="020B0604020202020204" pitchFamily="34" charset="0"/>
              <a:buNone/>
            </a:pPr>
            <a:endParaRPr lang="en-US" sz="1200" dirty="0" smtClean="0">
              <a:solidFill>
                <a:srgbClr val="002060"/>
              </a:solidFill>
              <a:latin typeface="Century" panose="02040604050505020304" pitchFamily="18" charset="0"/>
            </a:endParaRPr>
          </a:p>
          <a:p>
            <a:pPr marL="342900" indent="-342900" algn="just">
              <a:buFont typeface="Arial" panose="020B0604020202020204" pitchFamily="34" charset="0"/>
              <a:buChar char="•"/>
            </a:pPr>
            <a:endParaRPr lang="en-US" sz="1200" dirty="0" smtClean="0">
              <a:solidFill>
                <a:srgbClr val="002060"/>
              </a:solidFill>
              <a:latin typeface="Century" panose="02040604050505020304" pitchFamily="18" charset="0"/>
            </a:endParaRPr>
          </a:p>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31145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Rectangle 2"/>
          <p:cNvSpPr/>
          <p:nvPr userDrawn="1"/>
        </p:nvSpPr>
        <p:spPr>
          <a:xfrm>
            <a:off x="0" y="1652723"/>
            <a:ext cx="12192000" cy="4464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8757" y="1892830"/>
            <a:ext cx="7680853" cy="390660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34314"/>
            <a:ext cx="12192000" cy="1035373"/>
          </a:xfrm>
          <a:prstGeom prst="rect">
            <a:avLst/>
          </a:prstGeom>
        </p:spPr>
        <p:txBody>
          <a:bodyPr anchor="ctr"/>
          <a:lstStyle>
            <a:lvl1pPr algn="ctr">
              <a:defRPr sz="48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427339" y="2408744"/>
            <a:ext cx="3601864" cy="265255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3160216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268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itprc.com/wp-content/uploads/2018/11/what-is-SMNP.png"/>
          <p:cNvPicPr>
            <a:picLocks noChangeAspect="1" noChangeArrowheads="1"/>
          </p:cNvPicPr>
          <p:nvPr/>
        </p:nvPicPr>
        <p:blipFill rotWithShape="1">
          <a:blip r:embed="rId2">
            <a:extLst>
              <a:ext uri="{28A0092B-C50C-407E-A947-70E740481C1C}">
                <a14:useLocalDpi xmlns:a14="http://schemas.microsoft.com/office/drawing/2010/main" val="0"/>
              </a:ext>
            </a:extLst>
          </a:blip>
          <a:srcRect b="203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22830" y="2534663"/>
            <a:ext cx="5369169" cy="1319885"/>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dirty="0" smtClean="0">
                <a:solidFill>
                  <a:srgbClr val="434A54"/>
                </a:solidFill>
                <a:effectLst>
                  <a:outerShdw blurRad="38100" dist="38100" dir="2700000" algn="tl">
                    <a:srgbClr val="000000">
                      <a:alpha val="43137"/>
                    </a:srgbClr>
                  </a:outerShdw>
                </a:effectLst>
                <a:latin typeface="Century" panose="02040604050505020304" pitchFamily="18" charset="0"/>
              </a:rPr>
              <a:t>Simple Network </a:t>
            </a:r>
            <a:endParaRPr lang="en-US" sz="4000" dirty="0">
              <a:solidFill>
                <a:srgbClr val="434A54"/>
              </a:solidFill>
              <a:effectLst>
                <a:outerShdw blurRad="38100" dist="38100" dir="2700000" algn="tl">
                  <a:srgbClr val="000000">
                    <a:alpha val="43137"/>
                  </a:srgbClr>
                </a:outerShdw>
              </a:effectLst>
              <a:latin typeface="Century" panose="02040604050505020304" pitchFamily="18" charset="0"/>
            </a:endParaRPr>
          </a:p>
          <a:p>
            <a:pPr algn="ctr"/>
            <a:r>
              <a:rPr lang="en-US" sz="4000" dirty="0" smtClean="0">
                <a:solidFill>
                  <a:srgbClr val="434A54"/>
                </a:solidFill>
                <a:effectLst>
                  <a:outerShdw blurRad="38100" dist="38100" dir="2700000" algn="tl">
                    <a:srgbClr val="000000">
                      <a:alpha val="43137"/>
                    </a:srgbClr>
                  </a:outerShdw>
                </a:effectLst>
                <a:latin typeface="Century" panose="02040604050505020304" pitchFamily="18" charset="0"/>
              </a:rPr>
              <a:t>Management Protocol</a:t>
            </a:r>
            <a:endParaRPr lang="en-US" sz="4000" dirty="0">
              <a:solidFill>
                <a:srgbClr val="434A54"/>
              </a:solidFill>
              <a:effectLst>
                <a:outerShdw blurRad="38100" dist="38100" dir="2700000" algn="tl">
                  <a:srgbClr val="000000">
                    <a:alpha val="43137"/>
                  </a:srgbClr>
                </a:outerShdw>
              </a:effectLst>
              <a:latin typeface="Century" panose="02040604050505020304" pitchFamily="18" charset="0"/>
            </a:endParaRPr>
          </a:p>
        </p:txBody>
      </p:sp>
    </p:spTree>
    <p:extLst>
      <p:ext uri="{BB962C8B-B14F-4D97-AF65-F5344CB8AC3E}">
        <p14:creationId xmlns:p14="http://schemas.microsoft.com/office/powerpoint/2010/main" val="163778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CustomShape 2"/>
          <p:cNvSpPr/>
          <p:nvPr/>
        </p:nvSpPr>
        <p:spPr>
          <a:xfrm>
            <a:off x="1941480" y="2067840"/>
            <a:ext cx="6090480" cy="2961000"/>
          </a:xfrm>
          <a:prstGeom prst="rect">
            <a:avLst/>
          </a:prstGeom>
          <a:noFill/>
          <a:ln>
            <a:noFill/>
          </a:ln>
        </p:spPr>
        <p:style>
          <a:lnRef idx="0">
            <a:scrgbClr r="0" g="0" b="0"/>
          </a:lnRef>
          <a:fillRef idx="0">
            <a:scrgbClr r="0" g="0" b="0"/>
          </a:fillRef>
          <a:effectRef idx="0">
            <a:scrgbClr r="0" g="0" b="0"/>
          </a:effectRef>
          <a:fontRef idx="minor"/>
        </p:style>
      </p:sp>
      <p:sp>
        <p:nvSpPr>
          <p:cNvPr id="988" name="CustomShape 3"/>
          <p:cNvSpPr/>
          <p:nvPr/>
        </p:nvSpPr>
        <p:spPr>
          <a:xfrm>
            <a:off x="1463040" y="1828800"/>
            <a:ext cx="10058040" cy="37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0" strike="noStrike" spc="-1">
                <a:latin typeface="Arial"/>
              </a:rPr>
              <a:t> </a:t>
            </a:r>
          </a:p>
        </p:txBody>
      </p:sp>
      <p:graphicFrame>
        <p:nvGraphicFramePr>
          <p:cNvPr id="989" name="Table 4"/>
          <p:cNvGraphicFramePr/>
          <p:nvPr>
            <p:extLst>
              <p:ext uri="{D42A27DB-BD31-4B8C-83A1-F6EECF244321}">
                <p14:modId xmlns:p14="http://schemas.microsoft.com/office/powerpoint/2010/main" val="3544621405"/>
              </p:ext>
            </p:extLst>
          </p:nvPr>
        </p:nvGraphicFramePr>
        <p:xfrm>
          <a:off x="450166" y="1397316"/>
          <a:ext cx="11446034" cy="4901927"/>
        </p:xfrm>
        <a:graphic>
          <a:graphicData uri="http://schemas.openxmlformats.org/drawingml/2006/table">
            <a:tbl>
              <a:tblPr/>
              <a:tblGrid>
                <a:gridCol w="1902866"/>
                <a:gridCol w="4146242"/>
                <a:gridCol w="1026941"/>
                <a:gridCol w="4369985"/>
              </a:tblGrid>
              <a:tr h="425850">
                <a:tc>
                  <a:txBody>
                    <a:bodyPr/>
                    <a:lstStyle/>
                    <a:p>
                      <a:pPr algn="ctr"/>
                      <a:r>
                        <a:rPr lang="en-US" sz="1400" b="1" strike="noStrike" spc="-1" dirty="0">
                          <a:latin typeface="Century" panose="02040604050505020304" pitchFamily="18" charset="0"/>
                        </a:rPr>
                        <a:t>Name </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B3B3"/>
                    </a:solidFill>
                  </a:tcPr>
                </a:tc>
                <a:tc>
                  <a:txBody>
                    <a:bodyPr/>
                    <a:lstStyle/>
                    <a:p>
                      <a:pPr algn="ctr"/>
                      <a:r>
                        <a:rPr lang="en-US" sz="1400" b="1" strike="noStrike" spc="-1" dirty="0">
                          <a:latin typeface="Century" panose="02040604050505020304" pitchFamily="18" charset="0"/>
                        </a:rPr>
                        <a:t>Description</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B3B3"/>
                    </a:solidFill>
                  </a:tcPr>
                </a:tc>
                <a:tc>
                  <a:txBody>
                    <a:bodyPr/>
                    <a:lstStyle/>
                    <a:p>
                      <a:pPr algn="ctr"/>
                      <a:r>
                        <a:rPr lang="en-US" sz="1400" b="1" strike="noStrike" spc="-1">
                          <a:latin typeface="Century" panose="02040604050505020304" pitchFamily="18" charset="0"/>
                        </a:rPr>
                        <a:t>Required </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B3B3"/>
                    </a:solidFill>
                  </a:tcPr>
                </a:tc>
                <a:tc>
                  <a:txBody>
                    <a:bodyPr/>
                    <a:lstStyle/>
                    <a:p>
                      <a:pPr algn="ctr"/>
                      <a:r>
                        <a:rPr lang="en-US" sz="1400" b="1" strike="noStrike" spc="-1">
                          <a:latin typeface="Century" panose="02040604050505020304" pitchFamily="18" charset="0"/>
                        </a:rPr>
                        <a:t>Option</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B3B3"/>
                    </a:solidFill>
                  </a:tcPr>
                </a:tc>
              </a:tr>
              <a:tr h="699863">
                <a:tc>
                  <a:txBody>
                    <a:bodyPr/>
                    <a:lstStyle/>
                    <a:p>
                      <a:pPr algn="ctr"/>
                      <a:r>
                        <a:rPr lang="en-US" sz="1400" b="1" strike="noStrike" spc="-1" dirty="0">
                          <a:latin typeface="Century" panose="02040604050505020304" pitchFamily="18" charset="0"/>
                        </a:rPr>
                        <a:t>SYNTAX</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1400" b="0" strike="noStrike" spc="-1" dirty="0">
                          <a:latin typeface="Century" panose="02040604050505020304" pitchFamily="18" charset="0"/>
                        </a:rPr>
                        <a:t>Defines </a:t>
                      </a:r>
                      <a:r>
                        <a:rPr lang="en-US" sz="1400" b="0" strike="noStrike" spc="-1" dirty="0" smtClean="0">
                          <a:latin typeface="Century" panose="02040604050505020304" pitchFamily="18" charset="0"/>
                        </a:rPr>
                        <a:t>data </a:t>
                      </a:r>
                      <a:r>
                        <a:rPr lang="en-US" sz="1400" b="0" strike="noStrike" spc="-1" dirty="0">
                          <a:latin typeface="Century" panose="02040604050505020304" pitchFamily="18" charset="0"/>
                        </a:rPr>
                        <a:t>structure corresponding to that object.</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b="0" strike="noStrike" spc="-1" dirty="0">
                          <a:latin typeface="Century" panose="02040604050505020304" pitchFamily="18" charset="0"/>
                        </a:rPr>
                        <a:t>x</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1400" b="0" strike="noStrike" spc="-1" dirty="0">
                          <a:latin typeface="Century" panose="02040604050505020304" pitchFamily="18" charset="0"/>
                        </a:rPr>
                        <a:t>INTEGER, OCTET </a:t>
                      </a:r>
                      <a:r>
                        <a:rPr lang="en-US" sz="1400" b="0" strike="noStrike" spc="-1" dirty="0" smtClean="0">
                          <a:latin typeface="Century" panose="02040604050505020304" pitchFamily="18" charset="0"/>
                        </a:rPr>
                        <a:t>STRING,OBJECT</a:t>
                      </a:r>
                      <a:r>
                        <a:rPr lang="en-US" sz="1400" b="0" strike="noStrike" spc="-1" baseline="0" dirty="0" smtClean="0">
                          <a:latin typeface="Century" panose="02040604050505020304" pitchFamily="18" charset="0"/>
                        </a:rPr>
                        <a:t> </a:t>
                      </a:r>
                      <a:r>
                        <a:rPr lang="en-US" sz="1400" b="0" strike="noStrike" spc="-1" dirty="0" smtClean="0">
                          <a:latin typeface="Century" panose="02040604050505020304" pitchFamily="18" charset="0"/>
                        </a:rPr>
                        <a:t>IDENTIFIER</a:t>
                      </a:r>
                      <a:r>
                        <a:rPr lang="en-US" sz="1400" b="0" strike="noStrike" spc="-1" dirty="0" smtClean="0">
                          <a:latin typeface="Century" panose="02040604050505020304" pitchFamily="18" charset="0"/>
                        </a:rPr>
                        <a:t>, BITS, </a:t>
                      </a:r>
                      <a:r>
                        <a:rPr lang="en-US" sz="1400" b="0" strike="noStrike" spc="-1" dirty="0" err="1" smtClean="0">
                          <a:latin typeface="Century" panose="02040604050505020304" pitchFamily="18" charset="0"/>
                        </a:rPr>
                        <a:t>IpAddress</a:t>
                      </a:r>
                      <a:r>
                        <a:rPr lang="en-US" sz="1400" b="0" strike="noStrike" spc="-1" dirty="0" smtClean="0">
                          <a:latin typeface="Century" panose="02040604050505020304" pitchFamily="18" charset="0"/>
                        </a:rPr>
                        <a:t>, Counter(32/64), Gauge32</a:t>
                      </a:r>
                      <a:r>
                        <a:rPr lang="en-US" sz="1400" b="0" strike="noStrike" spc="-1" dirty="0">
                          <a:latin typeface="Century" panose="02040604050505020304" pitchFamily="18" charset="0"/>
                        </a:rPr>
                        <a:t>, Unsigned32</a:t>
                      </a:r>
                      <a:r>
                        <a:rPr lang="en-US" sz="1400" b="0" strike="noStrike" spc="-1" dirty="0" smtClean="0">
                          <a:latin typeface="Century" panose="02040604050505020304" pitchFamily="18" charset="0"/>
                        </a:rPr>
                        <a:t>, </a:t>
                      </a:r>
                      <a:r>
                        <a:rPr lang="en-US" sz="1400" b="0" strike="noStrike" spc="-1" dirty="0" err="1" smtClean="0">
                          <a:latin typeface="Century" panose="02040604050505020304" pitchFamily="18" charset="0"/>
                        </a:rPr>
                        <a:t>TimeTicks</a:t>
                      </a:r>
                      <a:r>
                        <a:rPr lang="en-US" sz="1400" b="0" strike="noStrike" spc="-1" dirty="0">
                          <a:latin typeface="Century" panose="02040604050505020304" pitchFamily="18" charset="0"/>
                        </a:rPr>
                        <a:t>.</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575635">
                <a:tc>
                  <a:txBody>
                    <a:bodyPr/>
                    <a:lstStyle/>
                    <a:p>
                      <a:pPr algn="ctr"/>
                      <a:r>
                        <a:rPr lang="en-US" sz="1400" b="1" strike="noStrike" spc="-1" dirty="0">
                          <a:latin typeface="Century" panose="02040604050505020304" pitchFamily="18" charset="0"/>
                        </a:rPr>
                        <a:t>UNITS</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en-US" sz="1400" b="0" strike="noStrike" spc="-1" dirty="0">
                          <a:latin typeface="Century" panose="02040604050505020304" pitchFamily="18" charset="0"/>
                        </a:rPr>
                        <a:t>Contains a textual  definition of the units associated with that object. </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r>
              <a:tr h="575635">
                <a:tc>
                  <a:txBody>
                    <a:bodyPr/>
                    <a:lstStyle/>
                    <a:p>
                      <a:pPr algn="ctr"/>
                      <a:r>
                        <a:rPr lang="en-US" sz="1400" b="1" strike="noStrike" spc="-1" dirty="0">
                          <a:latin typeface="Century" panose="02040604050505020304" pitchFamily="18" charset="0"/>
                        </a:rPr>
                        <a:t>ACCESS</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1400" b="0" strike="noStrike" spc="-1" dirty="0">
                          <a:latin typeface="Century" panose="02040604050505020304" pitchFamily="18" charset="0"/>
                        </a:rPr>
                        <a:t>Defines level of access for the object</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b="0" strike="noStrike" spc="-1" dirty="0">
                          <a:latin typeface="Century" panose="02040604050505020304" pitchFamily="18" charset="0"/>
                        </a:rPr>
                        <a:t>x</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1400" b="0" strike="noStrike" spc="-1">
                          <a:latin typeface="Century" panose="02040604050505020304" pitchFamily="18" charset="0"/>
                        </a:rPr>
                        <a:t>not-accessible,accessible-for-notify,read-only,read-write,read-create</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581479">
                <a:tc>
                  <a:txBody>
                    <a:bodyPr/>
                    <a:lstStyle/>
                    <a:p>
                      <a:pPr algn="ctr"/>
                      <a:r>
                        <a:rPr lang="en-US" sz="1400" b="1" strike="noStrike" spc="-1" dirty="0">
                          <a:latin typeface="Century" panose="02040604050505020304" pitchFamily="18" charset="0"/>
                        </a:rPr>
                        <a:t>STATUS </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en-US" sz="1400" b="0" strike="noStrike" spc="-1" dirty="0">
                          <a:latin typeface="Century" panose="02040604050505020304" pitchFamily="18" charset="0"/>
                        </a:rPr>
                        <a:t>Indicates whether this definition is current or historic. </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pPr algn="ctr"/>
                      <a:r>
                        <a:rPr lang="en-US" sz="1400" b="0" strike="noStrike" spc="-1" dirty="0">
                          <a:latin typeface="Century" panose="02040604050505020304" pitchFamily="18" charset="0"/>
                        </a:rPr>
                        <a:t>x</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en-US" sz="1400" b="0" strike="noStrike" spc="-1" dirty="0">
                          <a:latin typeface="Century" panose="02040604050505020304" pitchFamily="18" charset="0"/>
                        </a:rPr>
                        <a:t>current</a:t>
                      </a:r>
                      <a:r>
                        <a:rPr lang="en-US" sz="1400" b="0" strike="noStrike" spc="-1" dirty="0" smtClean="0">
                          <a:latin typeface="Century" panose="02040604050505020304" pitchFamily="18" charset="0"/>
                        </a:rPr>
                        <a:t>, obsolete, deprecated</a:t>
                      </a:r>
                      <a:endParaRPr lang="en-US" sz="1400" b="0" strike="noStrike" spc="-1"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r>
              <a:tr h="363559">
                <a:tc>
                  <a:txBody>
                    <a:bodyPr/>
                    <a:lstStyle/>
                    <a:p>
                      <a:pPr algn="ctr"/>
                      <a:r>
                        <a:rPr lang="en-US" sz="1400" b="1" strike="noStrike" spc="-1" dirty="0">
                          <a:latin typeface="Century" panose="02040604050505020304" pitchFamily="18" charset="0"/>
                        </a:rPr>
                        <a:t>DESCRIPTION</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1400" b="0" strike="noStrike" spc="-1" dirty="0">
                          <a:latin typeface="Century" panose="02040604050505020304" pitchFamily="18" charset="0"/>
                        </a:rPr>
                        <a:t>Contains a textual definition of object </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b="0" strike="noStrike" spc="-1" dirty="0">
                          <a:latin typeface="Century" panose="02040604050505020304" pitchFamily="18" charset="0"/>
                        </a:rPr>
                        <a:t>x</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570951">
                <a:tc>
                  <a:txBody>
                    <a:bodyPr/>
                    <a:lstStyle/>
                    <a:p>
                      <a:pPr algn="ctr"/>
                      <a:r>
                        <a:rPr lang="en-US" sz="1400" b="1" strike="noStrike" spc="-1" dirty="0">
                          <a:latin typeface="Century" panose="02040604050505020304" pitchFamily="18" charset="0"/>
                        </a:rPr>
                        <a:t>REFERENCE</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en-US" sz="1400" b="0" strike="noStrike" spc="-1" dirty="0">
                          <a:latin typeface="Century" panose="02040604050505020304" pitchFamily="18" charset="0"/>
                        </a:rPr>
                        <a:t>Contains a textual cross-reference to some other document, either another information </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r>
              <a:tr h="350180">
                <a:tc>
                  <a:txBody>
                    <a:bodyPr/>
                    <a:lstStyle/>
                    <a:p>
                      <a:pPr algn="ctr"/>
                      <a:r>
                        <a:rPr lang="en-US" sz="1400" b="1" strike="noStrike" spc="-1" dirty="0">
                          <a:latin typeface="Century" panose="02040604050505020304" pitchFamily="18" charset="0"/>
                        </a:rPr>
                        <a:t>INDEX</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1400" b="0" strike="noStrike" spc="-1" dirty="0" smtClean="0">
                          <a:latin typeface="Century" panose="02040604050505020304" pitchFamily="18" charset="0"/>
                        </a:rPr>
                        <a:t>Defines</a:t>
                      </a:r>
                      <a:r>
                        <a:rPr lang="en-US" sz="1400" b="0" strike="noStrike" spc="-1" baseline="0" dirty="0" smtClean="0">
                          <a:latin typeface="Century" panose="02040604050505020304" pitchFamily="18" charset="0"/>
                        </a:rPr>
                        <a:t> index objects in table </a:t>
                      </a:r>
                      <a:r>
                        <a:rPr lang="en-US" sz="1400" b="0" strike="noStrike" spc="-1" baseline="0" dirty="0" err="1" smtClean="0">
                          <a:latin typeface="Century" panose="02040604050505020304" pitchFamily="18" charset="0"/>
                        </a:rPr>
                        <a:t>mibs</a:t>
                      </a:r>
                      <a:endParaRPr lang="en-US" sz="1400" b="0" strike="noStrike" spc="-1"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endParaRPr lang="en-US" sz="140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363559">
                <a:tc>
                  <a:txBody>
                    <a:bodyPr/>
                    <a:lstStyle/>
                    <a:p>
                      <a:pPr algn="ctr"/>
                      <a:r>
                        <a:rPr lang="en-US" sz="1400" b="1" strike="noStrike" spc="-1" dirty="0">
                          <a:latin typeface="Century" panose="02040604050505020304" pitchFamily="18" charset="0"/>
                        </a:rPr>
                        <a:t>DEFVAL</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en-US" sz="1400" b="0" strike="noStrike" spc="-1" dirty="0">
                          <a:latin typeface="Century" panose="02040604050505020304" pitchFamily="18" charset="0"/>
                        </a:rPr>
                        <a:t>Defines an acceptable default value</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endParaRPr lang="en-US" sz="140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r>
              <a:tr h="363559">
                <a:tc>
                  <a:txBody>
                    <a:bodyPr/>
                    <a:lstStyle/>
                    <a:p>
                      <a:pPr algn="ctr"/>
                      <a:r>
                        <a:rPr lang="en-US" sz="1400" b="1" strike="noStrike" spc="-1" dirty="0" smtClean="0">
                          <a:latin typeface="Century" panose="02040604050505020304" pitchFamily="18" charset="0"/>
                        </a:rPr>
                        <a:t>Value</a:t>
                      </a:r>
                      <a:endParaRPr lang="en-US" sz="1400" b="1" strike="noStrike" spc="-1"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r>
                        <a:rPr lang="en-US" sz="1400" b="0" strike="noStrike" spc="-1" dirty="0">
                          <a:latin typeface="Century" panose="02040604050505020304" pitchFamily="18" charset="0"/>
                        </a:rPr>
                        <a:t>OBJECT IDENTIFIER</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dirty="0" smtClean="0">
                          <a:latin typeface="Century" panose="02040604050505020304" pitchFamily="18" charset="0"/>
                        </a:rPr>
                        <a:t>x</a:t>
                      </a:r>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endParaRPr lang="en-US" sz="1400" dirty="0">
                        <a:latin typeface="Century" panose="02040604050505020304" pitchFamily="18" charset="0"/>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bl>
          </a:graphicData>
        </a:graphic>
      </p:graphicFrame>
      <p:sp>
        <p:nvSpPr>
          <p:cNvPr id="6" name="CustomShape 1"/>
          <p:cNvSpPr/>
          <p:nvPr/>
        </p:nvSpPr>
        <p:spPr>
          <a:xfrm>
            <a:off x="323640" y="340290"/>
            <a:ext cx="11572560" cy="820260"/>
          </a:xfrm>
          <a:prstGeom prst="roundRect">
            <a:avLst>
              <a:gd name="adj" fmla="val 50000"/>
            </a:avLst>
          </a:prstGeom>
          <a:solidFill>
            <a:srgbClr val="07A398"/>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pc="-1" dirty="0">
                <a:solidFill>
                  <a:srgbClr val="FFFFFF"/>
                </a:solidFill>
                <a:latin typeface="Century"/>
              </a:rPr>
              <a:t> Management Information Base</a:t>
            </a:r>
          </a:p>
        </p:txBody>
      </p:sp>
    </p:spTree>
    <p:extLst>
      <p:ext uri="{BB962C8B-B14F-4D97-AF65-F5344CB8AC3E}">
        <p14:creationId xmlns:p14="http://schemas.microsoft.com/office/powerpoint/2010/main" val="418883413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63675F2-9A72-4B96-9291-9F0BED2AF5D7}"/>
              </a:ext>
            </a:extLst>
          </p:cNvPr>
          <p:cNvSpPr txBox="1"/>
          <p:nvPr/>
        </p:nvSpPr>
        <p:spPr>
          <a:xfrm>
            <a:off x="323530" y="339509"/>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
        <p:nvSpPr>
          <p:cNvPr id="4" name="TextBox 3"/>
          <p:cNvSpPr txBox="1"/>
          <p:nvPr/>
        </p:nvSpPr>
        <p:spPr>
          <a:xfrm>
            <a:off x="679999" y="1365013"/>
            <a:ext cx="10883644" cy="193899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smtClean="0">
                <a:solidFill>
                  <a:srgbClr val="002060"/>
                </a:solidFill>
                <a:latin typeface="Century" panose="02040604050505020304" pitchFamily="18" charset="0"/>
              </a:rPr>
              <a:t>SNMP get operations</a:t>
            </a:r>
          </a:p>
          <a:p>
            <a:pPr algn="just"/>
            <a:endParaRPr lang="en-US" sz="2400" dirty="0" smtClean="0">
              <a:solidFill>
                <a:srgbClr val="002060"/>
              </a:solidFill>
              <a:latin typeface="Century" panose="02040604050505020304" pitchFamily="18" charset="0"/>
            </a:endParaRPr>
          </a:p>
          <a:p>
            <a:pPr marL="285750" indent="-285750" algn="just">
              <a:buFont typeface="Arial" panose="020B0604020202020204" pitchFamily="34" charset="0"/>
              <a:buChar char="•"/>
            </a:pPr>
            <a:r>
              <a:rPr lang="en-US" sz="2400" dirty="0" smtClean="0">
                <a:solidFill>
                  <a:srgbClr val="002060"/>
                </a:solidFill>
                <a:latin typeface="Century" panose="02040604050505020304" pitchFamily="18" charset="0"/>
              </a:rPr>
              <a:t>Get</a:t>
            </a:r>
          </a:p>
          <a:p>
            <a:pPr marL="285750" indent="-285750" algn="just">
              <a:buFont typeface="Arial" panose="020B0604020202020204" pitchFamily="34" charset="0"/>
              <a:buChar char="•"/>
            </a:pPr>
            <a:r>
              <a:rPr lang="en-US" sz="2400" dirty="0" err="1" smtClean="0">
                <a:solidFill>
                  <a:srgbClr val="002060"/>
                </a:solidFill>
                <a:latin typeface="Century" panose="02040604050505020304" pitchFamily="18" charset="0"/>
              </a:rPr>
              <a:t>GetNext</a:t>
            </a:r>
            <a:endParaRPr lang="en-US" sz="2400" dirty="0" smtClean="0">
              <a:solidFill>
                <a:srgbClr val="002060"/>
              </a:solidFill>
              <a:latin typeface="Century" panose="02040604050505020304" pitchFamily="18" charset="0"/>
            </a:endParaRPr>
          </a:p>
          <a:p>
            <a:pPr marL="285750" indent="-285750" algn="just">
              <a:buFont typeface="Arial" panose="020B0604020202020204" pitchFamily="34" charset="0"/>
              <a:buChar char="•"/>
            </a:pPr>
            <a:r>
              <a:rPr lang="en-US" sz="2400" dirty="0" err="1" smtClean="0">
                <a:solidFill>
                  <a:srgbClr val="002060"/>
                </a:solidFill>
                <a:latin typeface="Century" panose="02040604050505020304" pitchFamily="18" charset="0"/>
              </a:rPr>
              <a:t>GetBulk</a:t>
            </a:r>
            <a:endParaRPr lang="en-US" sz="2400" dirty="0" smtClean="0">
              <a:solidFill>
                <a:srgbClr val="002060"/>
              </a:solidFill>
              <a:latin typeface="Century" panose="02040604050505020304" pitchFamily="18" charset="0"/>
            </a:endParaRPr>
          </a:p>
        </p:txBody>
      </p:sp>
      <p:pic>
        <p:nvPicPr>
          <p:cNvPr id="5" name="Picture 2" descr="https://download.huawei.com/mdl/imgDownload?uuid=085cf691cc3d49cd9150b8195dd9fe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590" y="3304005"/>
            <a:ext cx="6211206" cy="2996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925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download.huawei.com/mdl/imgDownload?uuid=46e0b068cf634b4ea4154ec87161214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787" y="2216972"/>
            <a:ext cx="6766560" cy="391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163675F2-9A72-4B96-9291-9F0BED2AF5D7}"/>
              </a:ext>
            </a:extLst>
          </p:cNvPr>
          <p:cNvSpPr txBox="1"/>
          <p:nvPr/>
        </p:nvSpPr>
        <p:spPr>
          <a:xfrm>
            <a:off x="403359" y="259681"/>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
        <p:nvSpPr>
          <p:cNvPr id="2" name="TextBox 1"/>
          <p:cNvSpPr txBox="1"/>
          <p:nvPr/>
        </p:nvSpPr>
        <p:spPr>
          <a:xfrm>
            <a:off x="583029" y="1498132"/>
            <a:ext cx="3360322" cy="461665"/>
          </a:xfrm>
          <a:prstGeom prst="rect">
            <a:avLst/>
          </a:prstGeom>
          <a:noFill/>
        </p:spPr>
        <p:txBody>
          <a:bodyPr wrap="square" rtlCol="0">
            <a:spAutoFit/>
          </a:bodyPr>
          <a:lstStyle/>
          <a:p>
            <a:r>
              <a:rPr lang="en-US" sz="2400" dirty="0" smtClean="0">
                <a:latin typeface="Century" panose="02040604050505020304" pitchFamily="18" charset="0"/>
              </a:rPr>
              <a:t>SNMP get packets</a:t>
            </a:r>
            <a:endParaRPr lang="en-US" sz="2400" dirty="0">
              <a:latin typeface="Century" panose="02040604050505020304" pitchFamily="18" charset="0"/>
            </a:endParaRPr>
          </a:p>
        </p:txBody>
      </p:sp>
    </p:spTree>
    <p:extLst>
      <p:ext uri="{BB962C8B-B14F-4D97-AF65-F5344CB8AC3E}">
        <p14:creationId xmlns:p14="http://schemas.microsoft.com/office/powerpoint/2010/main" val="705507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63675F2-9A72-4B96-9291-9F0BED2AF5D7}"/>
              </a:ext>
            </a:extLst>
          </p:cNvPr>
          <p:cNvSpPr txBox="1"/>
          <p:nvPr/>
        </p:nvSpPr>
        <p:spPr>
          <a:xfrm>
            <a:off x="323530" y="332252"/>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838" y="1451819"/>
            <a:ext cx="9903432" cy="4086888"/>
          </a:xfrm>
          <a:prstGeom prst="rect">
            <a:avLst/>
          </a:prstGeom>
        </p:spPr>
      </p:pic>
      <p:sp>
        <p:nvSpPr>
          <p:cNvPr id="3" name="TextBox 2"/>
          <p:cNvSpPr txBox="1"/>
          <p:nvPr/>
        </p:nvSpPr>
        <p:spPr>
          <a:xfrm>
            <a:off x="4940488" y="5835969"/>
            <a:ext cx="2552132" cy="461665"/>
          </a:xfrm>
          <a:prstGeom prst="rect">
            <a:avLst/>
          </a:prstGeom>
          <a:noFill/>
        </p:spPr>
        <p:txBody>
          <a:bodyPr wrap="square" rtlCol="0">
            <a:spAutoFit/>
          </a:bodyPr>
          <a:lstStyle/>
          <a:p>
            <a:r>
              <a:rPr lang="en-US" sz="2400" dirty="0" err="1" smtClean="0">
                <a:latin typeface="Century" panose="02040604050505020304" pitchFamily="18" charset="0"/>
              </a:rPr>
              <a:t>GetBulk</a:t>
            </a:r>
            <a:r>
              <a:rPr lang="en-US" sz="2400" dirty="0" smtClean="0">
                <a:latin typeface="Century" panose="02040604050505020304" pitchFamily="18" charset="0"/>
              </a:rPr>
              <a:t> packet</a:t>
            </a:r>
            <a:endParaRPr lang="en-US" sz="2400" dirty="0">
              <a:latin typeface="Century" panose="02040604050505020304" pitchFamily="18" charset="0"/>
            </a:endParaRPr>
          </a:p>
        </p:txBody>
      </p:sp>
    </p:spTree>
    <p:extLst>
      <p:ext uri="{BB962C8B-B14F-4D97-AF65-F5344CB8AC3E}">
        <p14:creationId xmlns:p14="http://schemas.microsoft.com/office/powerpoint/2010/main" val="238921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1" y="1561514"/>
            <a:ext cx="10874325" cy="461665"/>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rgbClr val="002060"/>
                </a:solidFill>
                <a:latin typeface="Century" panose="02040604050505020304" pitchFamily="18" charset="0"/>
              </a:rPr>
              <a:t>SNMP </a:t>
            </a:r>
            <a:r>
              <a:rPr lang="en-US" sz="2400" b="1" dirty="0" smtClean="0">
                <a:solidFill>
                  <a:srgbClr val="002060"/>
                </a:solidFill>
                <a:latin typeface="Century" panose="02040604050505020304" pitchFamily="18" charset="0"/>
              </a:rPr>
              <a:t>Set</a:t>
            </a:r>
            <a:endParaRPr lang="en-US" sz="2400" b="1" dirty="0" smtClean="0">
              <a:solidFill>
                <a:srgbClr val="002060"/>
              </a:solidFill>
              <a:latin typeface="Century" panose="02040604050505020304" pitchFamily="18" charset="0"/>
            </a:endParaRPr>
          </a:p>
        </p:txBody>
      </p:sp>
      <p:pic>
        <p:nvPicPr>
          <p:cNvPr id="9218" name="Picture 2" descr="https://download.huawei.com/mdl/imgDownload?uuid=cbefccd49c064949b5427091188f19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317" y="2826985"/>
            <a:ext cx="5963208" cy="28771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163675F2-9A72-4B96-9291-9F0BED2AF5D7}"/>
              </a:ext>
            </a:extLst>
          </p:cNvPr>
          <p:cNvSpPr txBox="1"/>
          <p:nvPr/>
        </p:nvSpPr>
        <p:spPr>
          <a:xfrm>
            <a:off x="382085" y="450090"/>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Tree>
    <p:extLst>
      <p:ext uri="{BB962C8B-B14F-4D97-AF65-F5344CB8AC3E}">
        <p14:creationId xmlns:p14="http://schemas.microsoft.com/office/powerpoint/2010/main" val="1207257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7599" y="1406658"/>
            <a:ext cx="9384529" cy="400110"/>
          </a:xfrm>
          <a:prstGeom prst="rect">
            <a:avLst/>
          </a:prstGeom>
        </p:spPr>
        <p:txBody>
          <a:bodyPr wrap="square">
            <a:spAutoFit/>
          </a:bodyPr>
          <a:lstStyle/>
          <a:p>
            <a:r>
              <a:rPr lang="en-US" sz="2000" b="1" dirty="0">
                <a:solidFill>
                  <a:srgbClr val="002060"/>
                </a:solidFill>
                <a:latin typeface="Century" panose="02040604050505020304" pitchFamily="18" charset="0"/>
              </a:rPr>
              <a:t>SNMP Set </a:t>
            </a:r>
            <a:r>
              <a:rPr lang="en-US" sz="2000" b="1" dirty="0" smtClean="0">
                <a:solidFill>
                  <a:srgbClr val="002060"/>
                </a:solidFill>
                <a:latin typeface="Century" panose="02040604050505020304" pitchFamily="18" charset="0"/>
              </a:rPr>
              <a:t>Packets</a:t>
            </a:r>
          </a:p>
        </p:txBody>
      </p:sp>
      <p:pic>
        <p:nvPicPr>
          <p:cNvPr id="10242" name="Picture 2" descr="https://download.huawei.com/mdl/imgDownload?uuid=be505648db7c4f3aa0b47b38df89cc1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794" y="2331687"/>
            <a:ext cx="7401744" cy="3325191"/>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163675F2-9A72-4B96-9291-9F0BED2AF5D7}"/>
              </a:ext>
            </a:extLst>
          </p:cNvPr>
          <p:cNvSpPr txBox="1"/>
          <p:nvPr/>
        </p:nvSpPr>
        <p:spPr>
          <a:xfrm>
            <a:off x="443273" y="181666"/>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Tree>
    <p:extLst>
      <p:ext uri="{BB962C8B-B14F-4D97-AF65-F5344CB8AC3E}">
        <p14:creationId xmlns:p14="http://schemas.microsoft.com/office/powerpoint/2010/main" val="2542980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download.huawei.com/mdl/imgDownload?uuid=07c59b1cffe94998bdd453d3205476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885" y="1489830"/>
            <a:ext cx="9297914" cy="4208886"/>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163675F2-9A72-4B96-9291-9F0BED2AF5D7}"/>
              </a:ext>
            </a:extLst>
          </p:cNvPr>
          <p:cNvSpPr txBox="1"/>
          <p:nvPr/>
        </p:nvSpPr>
        <p:spPr>
          <a:xfrm>
            <a:off x="323530" y="317738"/>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
        <p:nvSpPr>
          <p:cNvPr id="2" name="TextBox 1"/>
          <p:cNvSpPr txBox="1"/>
          <p:nvPr/>
        </p:nvSpPr>
        <p:spPr>
          <a:xfrm>
            <a:off x="5057842" y="6048503"/>
            <a:ext cx="2104571" cy="461665"/>
          </a:xfrm>
          <a:prstGeom prst="rect">
            <a:avLst/>
          </a:prstGeom>
          <a:noFill/>
        </p:spPr>
        <p:txBody>
          <a:bodyPr wrap="square" rtlCol="0">
            <a:spAutoFit/>
          </a:bodyPr>
          <a:lstStyle/>
          <a:p>
            <a:r>
              <a:rPr lang="en-US" sz="2400" dirty="0" smtClean="0">
                <a:latin typeface="Century" panose="02040604050505020304" pitchFamily="18" charset="0"/>
              </a:rPr>
              <a:t>Set packet</a:t>
            </a:r>
            <a:endParaRPr lang="en-US" sz="2400" dirty="0">
              <a:latin typeface="Century" panose="02040604050505020304" pitchFamily="18" charset="0"/>
            </a:endParaRPr>
          </a:p>
        </p:txBody>
      </p:sp>
    </p:spTree>
    <p:extLst>
      <p:ext uri="{BB962C8B-B14F-4D97-AF65-F5344CB8AC3E}">
        <p14:creationId xmlns:p14="http://schemas.microsoft.com/office/powerpoint/2010/main" val="392510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7828" y="1528076"/>
            <a:ext cx="10924627" cy="1631216"/>
          </a:xfrm>
          <a:prstGeom prst="rect">
            <a:avLst/>
          </a:prstGeom>
        </p:spPr>
        <p:txBody>
          <a:bodyPr wrap="square">
            <a:spAutoFit/>
          </a:bodyPr>
          <a:lstStyle/>
          <a:p>
            <a:pPr marL="342900" indent="-342900" algn="just">
              <a:buFont typeface="Wingdings" panose="05000000000000000000" pitchFamily="2" charset="2"/>
              <a:buChar char="v"/>
            </a:pPr>
            <a:r>
              <a:rPr lang="en-US" sz="2000" b="1" dirty="0">
                <a:solidFill>
                  <a:srgbClr val="002060"/>
                </a:solidFill>
                <a:latin typeface="Century" panose="02040604050505020304" pitchFamily="18" charset="0"/>
              </a:rPr>
              <a:t>SNMP </a:t>
            </a:r>
            <a:r>
              <a:rPr lang="en-US" sz="2000" b="1" dirty="0" smtClean="0">
                <a:solidFill>
                  <a:srgbClr val="002060"/>
                </a:solidFill>
                <a:latin typeface="Century" panose="02040604050505020304" pitchFamily="18" charset="0"/>
              </a:rPr>
              <a:t>Traps</a:t>
            </a:r>
          </a:p>
          <a:p>
            <a:pPr algn="just"/>
            <a:endParaRPr lang="en-US" sz="2000" dirty="0">
              <a:solidFill>
                <a:srgbClr val="002060"/>
              </a:solidFill>
              <a:latin typeface="Century" panose="02040604050505020304" pitchFamily="18" charset="0"/>
            </a:endParaRPr>
          </a:p>
          <a:p>
            <a:pPr algn="just"/>
            <a:r>
              <a:rPr lang="en-US" sz="2000" dirty="0">
                <a:solidFill>
                  <a:srgbClr val="002060"/>
                </a:solidFill>
                <a:latin typeface="Century" panose="02040604050505020304" pitchFamily="18" charset="0"/>
              </a:rPr>
              <a:t>SNMP traps are notification messages sent by an SNMP agent to inform the NMS of alarms or events generated by the </a:t>
            </a:r>
            <a:r>
              <a:rPr lang="en-US" sz="2000" dirty="0" smtClean="0">
                <a:solidFill>
                  <a:srgbClr val="002060"/>
                </a:solidFill>
                <a:latin typeface="Century" panose="02040604050505020304" pitchFamily="18" charset="0"/>
              </a:rPr>
              <a:t>device.</a:t>
            </a:r>
            <a:endParaRPr lang="en-US" sz="2000" dirty="0">
              <a:solidFill>
                <a:srgbClr val="002060"/>
              </a:solidFill>
              <a:latin typeface="Century" panose="02040604050505020304" pitchFamily="18" charset="0"/>
            </a:endParaRPr>
          </a:p>
          <a:p>
            <a:pPr algn="just"/>
            <a:endParaRPr lang="en-US" sz="2000" dirty="0">
              <a:solidFill>
                <a:srgbClr val="002060"/>
              </a:solidFill>
              <a:latin typeface="Century" panose="02040604050505020304" pitchFamily="18" charset="0"/>
            </a:endParaRPr>
          </a:p>
        </p:txBody>
      </p:sp>
      <p:pic>
        <p:nvPicPr>
          <p:cNvPr id="6" name="Picture 5"/>
          <p:cNvPicPr>
            <a:picLocks noChangeAspect="1"/>
          </p:cNvPicPr>
          <p:nvPr/>
        </p:nvPicPr>
        <p:blipFill>
          <a:blip r:embed="rId3"/>
          <a:stretch>
            <a:fillRect/>
          </a:stretch>
        </p:blipFill>
        <p:spPr>
          <a:xfrm>
            <a:off x="3296103" y="3159292"/>
            <a:ext cx="6018731" cy="3052822"/>
          </a:xfrm>
          <a:prstGeom prst="rect">
            <a:avLst/>
          </a:prstGeom>
        </p:spPr>
      </p:pic>
      <p:sp>
        <p:nvSpPr>
          <p:cNvPr id="7" name="TextBox 6">
            <a:extLst>
              <a:ext uri="{FF2B5EF4-FFF2-40B4-BE49-F238E27FC236}">
                <a16:creationId xmlns="" xmlns:a16="http://schemas.microsoft.com/office/drawing/2014/main" id="{163675F2-9A72-4B96-9291-9F0BED2AF5D7}"/>
              </a:ext>
            </a:extLst>
          </p:cNvPr>
          <p:cNvSpPr txBox="1"/>
          <p:nvPr/>
        </p:nvSpPr>
        <p:spPr>
          <a:xfrm>
            <a:off x="323530" y="339509"/>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Tree>
    <p:extLst>
      <p:ext uri="{BB962C8B-B14F-4D97-AF65-F5344CB8AC3E}">
        <p14:creationId xmlns:p14="http://schemas.microsoft.com/office/powerpoint/2010/main" val="3594472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download.huawei.com/mdl/imgDownload?uuid=578c5765aa4b4f2ab824466e4f4324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983" y="1538349"/>
            <a:ext cx="7910367" cy="218159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72340" y="1538349"/>
            <a:ext cx="2149948" cy="461665"/>
          </a:xfrm>
          <a:prstGeom prst="rect">
            <a:avLst/>
          </a:prstGeom>
        </p:spPr>
        <p:txBody>
          <a:bodyPr wrap="none">
            <a:spAutoFit/>
          </a:bodyPr>
          <a:lstStyle/>
          <a:p>
            <a:r>
              <a:rPr lang="en-US" sz="2400" dirty="0">
                <a:solidFill>
                  <a:srgbClr val="002060"/>
                </a:solidFill>
                <a:latin typeface="Century" panose="02040604050505020304" pitchFamily="18" charset="0"/>
              </a:rPr>
              <a:t>SNMPv1 </a:t>
            </a:r>
            <a:r>
              <a:rPr lang="en-US" sz="2400" dirty="0" smtClean="0">
                <a:solidFill>
                  <a:srgbClr val="002060"/>
                </a:solidFill>
                <a:latin typeface="Century" panose="02040604050505020304" pitchFamily="18" charset="0"/>
              </a:rPr>
              <a:t>trap</a:t>
            </a:r>
          </a:p>
        </p:txBody>
      </p:sp>
      <p:sp>
        <p:nvSpPr>
          <p:cNvPr id="5" name="Rectangle 4"/>
          <p:cNvSpPr/>
          <p:nvPr/>
        </p:nvSpPr>
        <p:spPr>
          <a:xfrm>
            <a:off x="672340" y="4657497"/>
            <a:ext cx="2691763" cy="461665"/>
          </a:xfrm>
          <a:prstGeom prst="rect">
            <a:avLst/>
          </a:prstGeom>
        </p:spPr>
        <p:txBody>
          <a:bodyPr wrap="none">
            <a:spAutoFit/>
          </a:bodyPr>
          <a:lstStyle/>
          <a:p>
            <a:r>
              <a:rPr lang="en-US" sz="2400" dirty="0">
                <a:solidFill>
                  <a:srgbClr val="002060"/>
                </a:solidFill>
                <a:latin typeface="Century" panose="02040604050505020304" pitchFamily="18" charset="0"/>
              </a:rPr>
              <a:t>SNMPv2(v3) trap</a:t>
            </a:r>
          </a:p>
        </p:txBody>
      </p:sp>
      <p:pic>
        <p:nvPicPr>
          <p:cNvPr id="10" name="Picture 2" descr="https://download.huawei.com/mdl/imgDownload?uuid=7ad7f6d9c54a4a8397442545b1a1f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984" y="4415089"/>
            <a:ext cx="7570452" cy="19087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163675F2-9A72-4B96-9291-9F0BED2AF5D7}"/>
              </a:ext>
            </a:extLst>
          </p:cNvPr>
          <p:cNvSpPr txBox="1"/>
          <p:nvPr/>
        </p:nvSpPr>
        <p:spPr>
          <a:xfrm>
            <a:off x="345301" y="245166"/>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Tree>
    <p:extLst>
      <p:ext uri="{BB962C8B-B14F-4D97-AF65-F5344CB8AC3E}">
        <p14:creationId xmlns:p14="http://schemas.microsoft.com/office/powerpoint/2010/main" val="3360033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download.huawei.com/mdl/imgDownload?uuid=1c70e05a46ac406ab9bcac66010a6f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489" y="1579144"/>
            <a:ext cx="7915275" cy="4791076"/>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163675F2-9A72-4B96-9291-9F0BED2AF5D7}"/>
              </a:ext>
            </a:extLst>
          </p:cNvPr>
          <p:cNvSpPr txBox="1"/>
          <p:nvPr/>
        </p:nvSpPr>
        <p:spPr>
          <a:xfrm>
            <a:off x="323529" y="332252"/>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Tree>
    <p:extLst>
      <p:ext uri="{BB962C8B-B14F-4D97-AF65-F5344CB8AC3E}">
        <p14:creationId xmlns:p14="http://schemas.microsoft.com/office/powerpoint/2010/main" val="30070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271011" y="4043755"/>
            <a:ext cx="815927" cy="735556"/>
          </a:xfrm>
          <a:prstGeom prst="ellipse">
            <a:avLst/>
          </a:prstGeom>
          <a:solidFill>
            <a:srgbClr val="90C221"/>
          </a:solidFill>
          <a:ln>
            <a:solidFill>
              <a:srgbClr val="90C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31528" y="2749079"/>
            <a:ext cx="815927" cy="822305"/>
          </a:xfrm>
          <a:prstGeom prst="ellipse">
            <a:avLst/>
          </a:prstGeom>
          <a:solidFill>
            <a:srgbClr val="07A398"/>
          </a:solidFill>
          <a:ln>
            <a:solidFill>
              <a:srgbClr val="07A3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01424" y="1492501"/>
            <a:ext cx="815927" cy="746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 xmlns:a16="http://schemas.microsoft.com/office/drawing/2014/main" id="{13623931-15D2-4834-8280-54ACC1445BD1}"/>
              </a:ext>
            </a:extLst>
          </p:cNvPr>
          <p:cNvSpPr txBox="1"/>
          <p:nvPr/>
        </p:nvSpPr>
        <p:spPr>
          <a:xfrm>
            <a:off x="4473526" y="82136"/>
            <a:ext cx="3826411" cy="1015663"/>
          </a:xfrm>
          <a:prstGeom prst="rect">
            <a:avLst/>
          </a:prstGeom>
          <a:noFill/>
        </p:spPr>
        <p:txBody>
          <a:bodyPr wrap="square" rtlCol="0" anchor="ctr">
            <a:spAutoFit/>
          </a:bodyPr>
          <a:lstStyle/>
          <a:p>
            <a:r>
              <a:rPr lang="en-US" altLang="ko-KR" sz="6000" b="1" dirty="0" smtClean="0">
                <a:solidFill>
                  <a:schemeClr val="tx1">
                    <a:lumMod val="50000"/>
                    <a:lumOff val="50000"/>
                  </a:schemeClr>
                </a:solidFill>
                <a:latin typeface="Century" panose="02040604050505020304" pitchFamily="18" charset="0"/>
                <a:cs typeface="Arial" pitchFamily="34" charset="0"/>
              </a:rPr>
              <a:t>Content</a:t>
            </a:r>
            <a:endParaRPr lang="ko-KR" altLang="en-US" sz="6000" b="1" dirty="0">
              <a:solidFill>
                <a:schemeClr val="tx1">
                  <a:lumMod val="50000"/>
                  <a:lumOff val="50000"/>
                </a:schemeClr>
              </a:solidFill>
              <a:latin typeface="Century" panose="02040604050505020304" pitchFamily="18" charset="0"/>
              <a:cs typeface="Arial" pitchFamily="34" charset="0"/>
            </a:endParaRPr>
          </a:p>
        </p:txBody>
      </p:sp>
      <p:sp>
        <p:nvSpPr>
          <p:cNvPr id="26" name="TextBox 25">
            <a:extLst>
              <a:ext uri="{FF2B5EF4-FFF2-40B4-BE49-F238E27FC236}">
                <a16:creationId xmlns="" xmlns:a16="http://schemas.microsoft.com/office/drawing/2014/main" id="{6BEEEB66-0819-4EF7-B983-0AFE673F7D27}"/>
              </a:ext>
            </a:extLst>
          </p:cNvPr>
          <p:cNvSpPr txBox="1"/>
          <p:nvPr/>
        </p:nvSpPr>
        <p:spPr>
          <a:xfrm>
            <a:off x="1060446" y="1454403"/>
            <a:ext cx="10306248" cy="822305"/>
          </a:xfrm>
          <a:prstGeom prst="roundRect">
            <a:avLst>
              <a:gd name="adj" fmla="val 50000"/>
            </a:avLst>
          </a:prstGeom>
          <a:solidFill>
            <a:schemeClr val="accent1"/>
          </a:solidFill>
        </p:spPr>
        <p:txBody>
          <a:bodyPr wrap="square" lIns="274320" rtlCol="0" anchor="ctr">
            <a:spAutoFit/>
          </a:bodyPr>
          <a:lstStyle/>
          <a:p>
            <a:r>
              <a:rPr lang="en-US" altLang="ko-KR" sz="3200" b="1" dirty="0">
                <a:solidFill>
                  <a:schemeClr val="bg1"/>
                </a:solidFill>
                <a:latin typeface="Century" panose="02040604050505020304" pitchFamily="18" charset="0"/>
                <a:cs typeface="Arial" pitchFamily="34" charset="0"/>
              </a:rPr>
              <a:t>Simple Network Management Protocol </a:t>
            </a:r>
            <a:endParaRPr lang="ko-KR" altLang="en-US" sz="3200" b="1" dirty="0">
              <a:solidFill>
                <a:schemeClr val="bg1"/>
              </a:solidFill>
              <a:latin typeface="Century" panose="02040604050505020304" pitchFamily="18" charset="0"/>
              <a:cs typeface="Arial" pitchFamily="34" charset="0"/>
            </a:endParaRPr>
          </a:p>
        </p:txBody>
      </p:sp>
      <p:sp>
        <p:nvSpPr>
          <p:cNvPr id="29" name="TextBox 28">
            <a:extLst>
              <a:ext uri="{FF2B5EF4-FFF2-40B4-BE49-F238E27FC236}">
                <a16:creationId xmlns="" xmlns:a16="http://schemas.microsoft.com/office/drawing/2014/main" id="{84E08AEC-260E-4620-A344-02DA4D7253FC}"/>
              </a:ext>
            </a:extLst>
          </p:cNvPr>
          <p:cNvSpPr txBox="1"/>
          <p:nvPr/>
        </p:nvSpPr>
        <p:spPr>
          <a:xfrm>
            <a:off x="1060443" y="2837065"/>
            <a:ext cx="958096" cy="646331"/>
          </a:xfrm>
          <a:prstGeom prst="rect">
            <a:avLst/>
          </a:prstGeom>
          <a:noFill/>
        </p:spPr>
        <p:txBody>
          <a:bodyPr wrap="square" lIns="108000" rIns="108000" rtlCol="0" anchor="ctr">
            <a:spAutoFit/>
          </a:bodyPr>
          <a:lstStyle/>
          <a:p>
            <a:pPr algn="ctr"/>
            <a:r>
              <a:rPr lang="en-US" altLang="ko-KR" sz="3600" b="1" dirty="0" smtClean="0">
                <a:solidFill>
                  <a:schemeClr val="bg1"/>
                </a:solidFill>
                <a:latin typeface="Century" panose="02040604050505020304" pitchFamily="18" charset="0"/>
                <a:cs typeface="Arial" pitchFamily="34" charset="0"/>
              </a:rPr>
              <a:t>2</a:t>
            </a:r>
            <a:endParaRPr lang="ko-KR" altLang="en-US" sz="3600" b="1" dirty="0">
              <a:solidFill>
                <a:schemeClr val="bg1"/>
              </a:solidFill>
              <a:latin typeface="Century" panose="02040604050505020304" pitchFamily="18" charset="0"/>
              <a:cs typeface="Arial" pitchFamily="34" charset="0"/>
            </a:endParaRPr>
          </a:p>
        </p:txBody>
      </p:sp>
      <p:sp>
        <p:nvSpPr>
          <p:cNvPr id="32" name="TextBox 31">
            <a:extLst>
              <a:ext uri="{FF2B5EF4-FFF2-40B4-BE49-F238E27FC236}">
                <a16:creationId xmlns="" xmlns:a16="http://schemas.microsoft.com/office/drawing/2014/main" id="{163675F2-9A72-4B96-9291-9F0BED2AF5D7}"/>
              </a:ext>
            </a:extLst>
          </p:cNvPr>
          <p:cNvSpPr txBox="1"/>
          <p:nvPr/>
        </p:nvSpPr>
        <p:spPr>
          <a:xfrm>
            <a:off x="2089624" y="2749079"/>
            <a:ext cx="9277070" cy="822305"/>
          </a:xfrm>
          <a:prstGeom prst="roundRect">
            <a:avLst>
              <a:gd name="adj" fmla="val 50000"/>
            </a:avLst>
          </a:prstGeom>
          <a:solidFill>
            <a:schemeClr val="accent2"/>
          </a:solidFill>
        </p:spPr>
        <p:txBody>
          <a:bodyPr wrap="square" lIns="274320" rtlCol="0" anchor="ctr">
            <a:spAutoFit/>
          </a:bodyPr>
          <a:lstStyle/>
          <a:p>
            <a:r>
              <a:rPr lang="en-US" altLang="ko-KR" sz="3200" b="1" dirty="0" smtClean="0">
                <a:solidFill>
                  <a:schemeClr val="bg1"/>
                </a:solidFill>
                <a:latin typeface="Century" panose="02040604050505020304" pitchFamily="18" charset="0"/>
                <a:cs typeface="Arial" pitchFamily="34" charset="0"/>
              </a:rPr>
              <a:t> </a:t>
            </a:r>
            <a:r>
              <a:rPr lang="en-US" altLang="ko-KR" sz="3200" b="1" dirty="0">
                <a:solidFill>
                  <a:schemeClr val="bg1"/>
                </a:solidFill>
                <a:latin typeface="Century" panose="02040604050505020304" pitchFamily="18" charset="0"/>
                <a:cs typeface="Arial" pitchFamily="34" charset="0"/>
              </a:rPr>
              <a:t>Management Information Base</a:t>
            </a:r>
            <a:endParaRPr lang="ko-KR" altLang="en-US" sz="3200" b="1" dirty="0">
              <a:solidFill>
                <a:schemeClr val="bg1"/>
              </a:solidFill>
              <a:latin typeface="Century" panose="02040604050505020304" pitchFamily="18" charset="0"/>
              <a:cs typeface="Arial" pitchFamily="34" charset="0"/>
            </a:endParaRPr>
          </a:p>
        </p:txBody>
      </p:sp>
      <p:sp>
        <p:nvSpPr>
          <p:cNvPr id="34" name="TextBox 33">
            <a:extLst>
              <a:ext uri="{FF2B5EF4-FFF2-40B4-BE49-F238E27FC236}">
                <a16:creationId xmlns="" xmlns:a16="http://schemas.microsoft.com/office/drawing/2014/main" id="{9DC92E20-0B25-47A5-9ABF-8CBCF8F31CF5}"/>
              </a:ext>
            </a:extLst>
          </p:cNvPr>
          <p:cNvSpPr txBox="1"/>
          <p:nvPr/>
        </p:nvSpPr>
        <p:spPr>
          <a:xfrm>
            <a:off x="2199926" y="4084392"/>
            <a:ext cx="993439" cy="646331"/>
          </a:xfrm>
          <a:prstGeom prst="rect">
            <a:avLst/>
          </a:prstGeom>
          <a:noFill/>
        </p:spPr>
        <p:txBody>
          <a:bodyPr wrap="square" lIns="108000" rIns="108000" rtlCol="0" anchor="ctr">
            <a:spAutoFit/>
          </a:bodyPr>
          <a:lstStyle/>
          <a:p>
            <a:pPr algn="ctr"/>
            <a:r>
              <a:rPr lang="en-US" altLang="ko-KR" sz="3600" b="1" dirty="0" smtClean="0">
                <a:solidFill>
                  <a:schemeClr val="bg1"/>
                </a:solidFill>
                <a:latin typeface="Century" panose="02040604050505020304" pitchFamily="18" charset="0"/>
                <a:cs typeface="Arial" pitchFamily="34" charset="0"/>
              </a:rPr>
              <a:t>3</a:t>
            </a:r>
            <a:endParaRPr lang="ko-KR" altLang="en-US" sz="3600" b="1" dirty="0">
              <a:solidFill>
                <a:schemeClr val="bg1"/>
              </a:solidFill>
              <a:latin typeface="Century" panose="02040604050505020304" pitchFamily="18" charset="0"/>
              <a:cs typeface="Arial" pitchFamily="34" charset="0"/>
            </a:endParaRPr>
          </a:p>
        </p:txBody>
      </p:sp>
      <p:sp>
        <p:nvSpPr>
          <p:cNvPr id="37" name="TextBox 36">
            <a:extLst>
              <a:ext uri="{FF2B5EF4-FFF2-40B4-BE49-F238E27FC236}">
                <a16:creationId xmlns="" xmlns:a16="http://schemas.microsoft.com/office/drawing/2014/main" id="{FB2A0BE8-4E1C-478F-AE7B-D913C667D3CA}"/>
              </a:ext>
            </a:extLst>
          </p:cNvPr>
          <p:cNvSpPr txBox="1"/>
          <p:nvPr/>
        </p:nvSpPr>
        <p:spPr>
          <a:xfrm>
            <a:off x="3264451" y="4043755"/>
            <a:ext cx="8102244" cy="822305"/>
          </a:xfrm>
          <a:prstGeom prst="roundRect">
            <a:avLst>
              <a:gd name="adj" fmla="val 50000"/>
            </a:avLst>
          </a:prstGeom>
          <a:solidFill>
            <a:schemeClr val="accent3"/>
          </a:solidFill>
        </p:spPr>
        <p:txBody>
          <a:bodyPr wrap="square" lIns="274320" rtlCol="0" anchor="ctr">
            <a:spAutoFit/>
          </a:bodyPr>
          <a:lstStyle/>
          <a:p>
            <a:r>
              <a:rPr lang="en-US" altLang="ko-KR" sz="3200" b="1" dirty="0">
                <a:solidFill>
                  <a:prstClr val="white"/>
                </a:solidFill>
                <a:latin typeface="Century" panose="02040604050505020304" pitchFamily="18" charset="0"/>
                <a:cs typeface="Arial" pitchFamily="34" charset="0"/>
              </a:rPr>
              <a:t>SNMP Operations</a:t>
            </a:r>
          </a:p>
        </p:txBody>
      </p:sp>
      <p:sp>
        <p:nvSpPr>
          <p:cNvPr id="122" name="TextBox 121">
            <a:extLst>
              <a:ext uri="{FF2B5EF4-FFF2-40B4-BE49-F238E27FC236}">
                <a16:creationId xmlns="" xmlns:a16="http://schemas.microsoft.com/office/drawing/2014/main" id="{CC8905E8-278A-4BD2-B75B-0CAAFBDB26F1}"/>
              </a:ext>
            </a:extLst>
          </p:cNvPr>
          <p:cNvSpPr txBox="1"/>
          <p:nvPr/>
        </p:nvSpPr>
        <p:spPr>
          <a:xfrm>
            <a:off x="30339" y="1542388"/>
            <a:ext cx="958096" cy="646331"/>
          </a:xfrm>
          <a:prstGeom prst="rect">
            <a:avLst/>
          </a:prstGeom>
          <a:noFill/>
        </p:spPr>
        <p:txBody>
          <a:bodyPr wrap="square" lIns="108000" rIns="108000" rtlCol="0" anchor="ctr">
            <a:spAutoFit/>
          </a:bodyPr>
          <a:lstStyle/>
          <a:p>
            <a:pPr algn="ctr"/>
            <a:r>
              <a:rPr lang="en-US" altLang="ko-KR" sz="3600" b="1" dirty="0" smtClean="0">
                <a:solidFill>
                  <a:schemeClr val="bg1"/>
                </a:solidFill>
                <a:latin typeface="Century" panose="02040604050505020304" pitchFamily="18" charset="0"/>
                <a:cs typeface="Arial" pitchFamily="34" charset="0"/>
              </a:rPr>
              <a:t>1</a:t>
            </a:r>
            <a:endParaRPr lang="ko-KR" altLang="en-US" sz="3600" b="1" dirty="0">
              <a:solidFill>
                <a:schemeClr val="bg1"/>
              </a:solidFill>
              <a:latin typeface="Century" panose="02040604050505020304" pitchFamily="18" charset="0"/>
              <a:cs typeface="Arial" pitchFamily="34" charset="0"/>
            </a:endParaRPr>
          </a:p>
        </p:txBody>
      </p:sp>
    </p:spTree>
    <p:extLst>
      <p:ext uri="{BB962C8B-B14F-4D97-AF65-F5344CB8AC3E}">
        <p14:creationId xmlns:p14="http://schemas.microsoft.com/office/powerpoint/2010/main" val="2796102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2197" y="1702191"/>
            <a:ext cx="10649243" cy="1631216"/>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solidFill>
                  <a:srgbClr val="002060"/>
                </a:solidFill>
                <a:latin typeface="Century" panose="02040604050505020304" pitchFamily="18" charset="0"/>
              </a:rPr>
              <a:t>SNMP Inform</a:t>
            </a:r>
          </a:p>
          <a:p>
            <a:endParaRPr lang="en-US" sz="2000" dirty="0" smtClean="0">
              <a:solidFill>
                <a:srgbClr val="002060"/>
              </a:solidFill>
              <a:latin typeface="Century" panose="02040604050505020304" pitchFamily="18" charset="0"/>
            </a:endParaRPr>
          </a:p>
          <a:p>
            <a:r>
              <a:rPr lang="en-US" sz="2000" dirty="0">
                <a:solidFill>
                  <a:srgbClr val="002060"/>
                </a:solidFill>
                <a:latin typeface="Century" panose="02040604050505020304" pitchFamily="18" charset="0"/>
              </a:rPr>
              <a:t>Inform operation allows one NMS to send trap information to another NMS and to then receive a response.</a:t>
            </a:r>
          </a:p>
          <a:p>
            <a:endParaRPr lang="en-US" sz="2000" dirty="0">
              <a:solidFill>
                <a:srgbClr val="002060"/>
              </a:solidFill>
              <a:latin typeface="Century" panose="02040604050505020304" pitchFamily="18" charset="0"/>
            </a:endParaRPr>
          </a:p>
        </p:txBody>
      </p:sp>
      <p:pic>
        <p:nvPicPr>
          <p:cNvPr id="5" name="Picture 4"/>
          <p:cNvPicPr>
            <a:picLocks noChangeAspect="1"/>
          </p:cNvPicPr>
          <p:nvPr/>
        </p:nvPicPr>
        <p:blipFill>
          <a:blip r:embed="rId2"/>
          <a:stretch>
            <a:fillRect/>
          </a:stretch>
        </p:blipFill>
        <p:spPr>
          <a:xfrm>
            <a:off x="3420471" y="3333407"/>
            <a:ext cx="5768217" cy="2842310"/>
          </a:xfrm>
          <a:prstGeom prst="rect">
            <a:avLst/>
          </a:prstGeom>
        </p:spPr>
      </p:pic>
      <p:sp>
        <p:nvSpPr>
          <p:cNvPr id="7" name="TextBox 6">
            <a:extLst>
              <a:ext uri="{FF2B5EF4-FFF2-40B4-BE49-F238E27FC236}">
                <a16:creationId xmlns="" xmlns:a16="http://schemas.microsoft.com/office/drawing/2014/main" id="{163675F2-9A72-4B96-9291-9F0BED2AF5D7}"/>
              </a:ext>
            </a:extLst>
          </p:cNvPr>
          <p:cNvSpPr txBox="1"/>
          <p:nvPr/>
        </p:nvSpPr>
        <p:spPr>
          <a:xfrm>
            <a:off x="410220" y="475431"/>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Tree>
    <p:extLst>
      <p:ext uri="{BB962C8B-B14F-4D97-AF65-F5344CB8AC3E}">
        <p14:creationId xmlns:p14="http://schemas.microsoft.com/office/powerpoint/2010/main" val="1981737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4506" y="1399306"/>
            <a:ext cx="7618624" cy="1200329"/>
          </a:xfrm>
          <a:prstGeom prst="rect">
            <a:avLst/>
          </a:prstGeom>
        </p:spPr>
        <p:txBody>
          <a:bodyPr wrap="none">
            <a:spAutoFit/>
          </a:bodyPr>
          <a:lstStyle/>
          <a:p>
            <a:r>
              <a:rPr lang="en-US" sz="2400" dirty="0">
                <a:solidFill>
                  <a:srgbClr val="002060"/>
                </a:solidFill>
                <a:latin typeface="Century" panose="02040604050505020304" pitchFamily="18" charset="0"/>
              </a:rPr>
              <a:t>SNMPv2(v3) </a:t>
            </a:r>
            <a:r>
              <a:rPr lang="en-US" sz="2400" dirty="0" smtClean="0">
                <a:solidFill>
                  <a:srgbClr val="002060"/>
                </a:solidFill>
                <a:latin typeface="Century" panose="02040604050505020304" pitchFamily="18" charset="0"/>
              </a:rPr>
              <a:t>inform</a:t>
            </a:r>
          </a:p>
          <a:p>
            <a:endParaRPr lang="en-US" sz="2400" dirty="0">
              <a:solidFill>
                <a:srgbClr val="002060"/>
              </a:solidFill>
              <a:latin typeface="Century" panose="02040604050505020304" pitchFamily="18" charset="0"/>
            </a:endParaRPr>
          </a:p>
          <a:p>
            <a:r>
              <a:rPr lang="en-US" sz="2400" dirty="0" smtClean="0">
                <a:solidFill>
                  <a:srgbClr val="002060"/>
                </a:solidFill>
                <a:latin typeface="Century" panose="02040604050505020304" pitchFamily="18" charset="0"/>
              </a:rPr>
              <a:t>Format of SNMP inform packet is same trap packet.</a:t>
            </a:r>
            <a:endParaRPr lang="en-US" sz="2400" dirty="0">
              <a:solidFill>
                <a:srgbClr val="002060"/>
              </a:solidFill>
              <a:latin typeface="Century" panose="02040604050505020304" pitchFamily="18" charset="0"/>
            </a:endParaRPr>
          </a:p>
        </p:txBody>
      </p:sp>
      <p:pic>
        <p:nvPicPr>
          <p:cNvPr id="18434" name="Picture 2" descr="https://download.huawei.com/mdl/imgDownload?uuid=73076b2aa98146959bf844b65506ea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903" y="2789237"/>
            <a:ext cx="8172450" cy="3724276"/>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163675F2-9A72-4B96-9291-9F0BED2AF5D7}"/>
              </a:ext>
            </a:extLst>
          </p:cNvPr>
          <p:cNvSpPr txBox="1"/>
          <p:nvPr/>
        </p:nvSpPr>
        <p:spPr>
          <a:xfrm>
            <a:off x="323530" y="387399"/>
            <a:ext cx="11573196" cy="822305"/>
          </a:xfrm>
          <a:prstGeom prst="roundRect">
            <a:avLst>
              <a:gd name="adj" fmla="val 50000"/>
            </a:avLst>
          </a:prstGeom>
          <a:solidFill>
            <a:srgbClr val="90C221"/>
          </a:solidFill>
        </p:spPr>
        <p:txBody>
          <a:bodyPr wrap="square" lIns="274320" rtlCol="0" anchor="ctr">
            <a:spAutoFit/>
          </a:bodyPr>
          <a:lstStyle/>
          <a:p>
            <a:pPr algn="ctr"/>
            <a:r>
              <a:rPr lang="en-US" altLang="ko-KR" sz="3200" b="1" dirty="0">
                <a:solidFill>
                  <a:schemeClr val="bg1"/>
                </a:solidFill>
                <a:latin typeface="Century" panose="02040604050505020304" pitchFamily="18" charset="0"/>
                <a:cs typeface="Arial" pitchFamily="34" charset="0"/>
              </a:rPr>
              <a:t>SNMP Operations</a:t>
            </a:r>
          </a:p>
        </p:txBody>
      </p:sp>
    </p:spTree>
    <p:extLst>
      <p:ext uri="{BB962C8B-B14F-4D97-AF65-F5344CB8AC3E}">
        <p14:creationId xmlns:p14="http://schemas.microsoft.com/office/powerpoint/2010/main" val="2793250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56670DA-F705-49FA-AACB-12B9DDF177E4}"/>
              </a:ext>
            </a:extLst>
          </p:cNvPr>
          <p:cNvSpPr/>
          <p:nvPr/>
        </p:nvSpPr>
        <p:spPr>
          <a:xfrm rot="21239071">
            <a:off x="3100461" y="2718127"/>
            <a:ext cx="6807958" cy="3333926"/>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5" name="Group 4">
            <a:extLst>
              <a:ext uri="{FF2B5EF4-FFF2-40B4-BE49-F238E27FC236}">
                <a16:creationId xmlns="" xmlns:a16="http://schemas.microsoft.com/office/drawing/2014/main" id="{E8ADFDEE-9EAC-466F-AF6B-857D4A4D3FF0}"/>
              </a:ext>
            </a:extLst>
          </p:cNvPr>
          <p:cNvGrpSpPr/>
          <p:nvPr/>
        </p:nvGrpSpPr>
        <p:grpSpPr>
          <a:xfrm>
            <a:off x="3784210" y="1015596"/>
            <a:ext cx="5345722" cy="1868657"/>
            <a:chOff x="3983392" y="1386078"/>
            <a:chExt cx="4425067" cy="1355914"/>
          </a:xfrm>
        </p:grpSpPr>
        <p:sp>
          <p:nvSpPr>
            <p:cNvPr id="6" name="Freeform: Shape 5">
              <a:extLst>
                <a:ext uri="{FF2B5EF4-FFF2-40B4-BE49-F238E27FC236}">
                  <a16:creationId xmlns=""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 xmlns:a16="http://schemas.microsoft.com/office/drawing/2014/main" id="{47E9F9A3-41FF-4E8D-BC50-55362F20C346}"/>
              </a:ext>
            </a:extLst>
          </p:cNvPr>
          <p:cNvSpPr txBox="1"/>
          <p:nvPr/>
        </p:nvSpPr>
        <p:spPr>
          <a:xfrm>
            <a:off x="3653176" y="3037418"/>
            <a:ext cx="5476756" cy="1898084"/>
          </a:xfrm>
          <a:prstGeom prst="rect">
            <a:avLst/>
          </a:prstGeom>
          <a:noFill/>
        </p:spPr>
        <p:txBody>
          <a:bodyPr wrap="square" rtlCol="0" anchor="ctr">
            <a:spAutoFit/>
          </a:bodyPr>
          <a:lstStyle/>
          <a:p>
            <a:pPr algn="ctr"/>
            <a:r>
              <a:rPr lang="en-US" altLang="ko-KR" sz="5867" dirty="0">
                <a:solidFill>
                  <a:schemeClr val="bg1"/>
                </a:solidFill>
                <a:latin typeface="Century" panose="02040604050505020304" pitchFamily="18" charset="0"/>
                <a:cs typeface="Arial" pitchFamily="34" charset="0"/>
              </a:rPr>
              <a:t>Thank </a:t>
            </a:r>
            <a:r>
              <a:rPr lang="en-US" altLang="ko-KR" sz="5867" dirty="0" smtClean="0">
                <a:solidFill>
                  <a:schemeClr val="bg1"/>
                </a:solidFill>
                <a:latin typeface="Century" panose="02040604050505020304" pitchFamily="18" charset="0"/>
                <a:cs typeface="Arial" pitchFamily="34" charset="0"/>
              </a:rPr>
              <a:t>For Watching</a:t>
            </a:r>
            <a:endParaRPr lang="ko-KR" altLang="en-US" sz="5867" dirty="0">
              <a:solidFill>
                <a:schemeClr val="bg1"/>
              </a:solidFill>
              <a:latin typeface="Century" panose="02040604050505020304" pitchFamily="18" charset="0"/>
              <a:cs typeface="Arial" pitchFamily="34" charset="0"/>
            </a:endParaRPr>
          </a:p>
        </p:txBody>
      </p:sp>
    </p:spTree>
    <p:extLst>
      <p:ext uri="{BB962C8B-B14F-4D97-AF65-F5344CB8AC3E}">
        <p14:creationId xmlns:p14="http://schemas.microsoft.com/office/powerpoint/2010/main" val="748142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CustomShape 1"/>
          <p:cNvSpPr/>
          <p:nvPr/>
        </p:nvSpPr>
        <p:spPr>
          <a:xfrm>
            <a:off x="323640" y="340290"/>
            <a:ext cx="11572560" cy="820260"/>
          </a:xfrm>
          <a:prstGeom prst="roundRect">
            <a:avLst>
              <a:gd name="adj" fmla="val 50000"/>
            </a:avLst>
          </a:prstGeom>
          <a:solidFill>
            <a:srgbClr val="0070C0"/>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pc="-1" dirty="0">
                <a:solidFill>
                  <a:srgbClr val="FFFFFF"/>
                </a:solidFill>
                <a:latin typeface="Century"/>
              </a:rPr>
              <a:t>Simple Network Management Protocol </a:t>
            </a:r>
          </a:p>
        </p:txBody>
      </p:sp>
      <p:sp>
        <p:nvSpPr>
          <p:cNvPr id="1001" name="TextShape 2"/>
          <p:cNvSpPr txBox="1"/>
          <p:nvPr/>
        </p:nvSpPr>
        <p:spPr>
          <a:xfrm>
            <a:off x="675248" y="2248114"/>
            <a:ext cx="7510807" cy="2995399"/>
          </a:xfrm>
          <a:prstGeom prst="rect">
            <a:avLst/>
          </a:prstGeom>
          <a:noFill/>
          <a:ln>
            <a:noFill/>
          </a:ln>
        </p:spPr>
        <p:txBody>
          <a:bodyPr lIns="90000" tIns="45000" rIns="90000" bIns="45000">
            <a:noAutofit/>
          </a:bodyPr>
          <a:lstStyle/>
          <a:p>
            <a:pPr marL="342900" indent="-342900" algn="just">
              <a:buFont typeface="Arial" panose="020B0604020202020204" pitchFamily="34" charset="0"/>
              <a:buChar char="•"/>
            </a:pPr>
            <a:r>
              <a:rPr lang="en-US" sz="2400" spc="-1" dirty="0">
                <a:solidFill>
                  <a:srgbClr val="002060"/>
                </a:solidFill>
                <a:latin typeface="Century" panose="02040604050505020304" pitchFamily="18" charset="0"/>
              </a:rPr>
              <a:t>T</a:t>
            </a:r>
            <a:r>
              <a:rPr lang="en-US" sz="2400" b="0" strike="noStrike" spc="-1" dirty="0" smtClean="0">
                <a:solidFill>
                  <a:srgbClr val="002060"/>
                </a:solidFill>
                <a:latin typeface="Century" panose="02040604050505020304" pitchFamily="18" charset="0"/>
              </a:rPr>
              <a:t>he </a:t>
            </a:r>
            <a:r>
              <a:rPr lang="en-US" sz="2400" b="0" strike="noStrike" spc="-1" dirty="0">
                <a:solidFill>
                  <a:srgbClr val="002060"/>
                </a:solidFill>
                <a:latin typeface="Century" panose="02040604050505020304" pitchFamily="18" charset="0"/>
              </a:rPr>
              <a:t>standard network management protocol of the Internet community</a:t>
            </a:r>
            <a:r>
              <a:rPr lang="en-US" sz="2400" b="0" strike="noStrike" spc="-1" dirty="0" smtClean="0">
                <a:solidFill>
                  <a:srgbClr val="002060"/>
                </a:solidFill>
                <a:latin typeface="Century" panose="02040604050505020304" pitchFamily="18" charset="0"/>
              </a:rPr>
              <a:t>.</a:t>
            </a:r>
          </a:p>
          <a:p>
            <a:pPr marL="342900" indent="-342900" algn="just">
              <a:buFont typeface="Arial" panose="020B0604020202020204" pitchFamily="34" charset="0"/>
              <a:buChar char="•"/>
            </a:pPr>
            <a:r>
              <a:rPr lang="en-US" sz="2400" b="0" strike="noStrike" spc="-1" dirty="0" smtClean="0">
                <a:solidFill>
                  <a:srgbClr val="002060"/>
                </a:solidFill>
                <a:latin typeface="Century" panose="02040604050505020304" pitchFamily="18" charset="0"/>
              </a:rPr>
              <a:t>SNMP </a:t>
            </a:r>
            <a:r>
              <a:rPr lang="en-US" sz="2400" b="0" strike="noStrike" spc="-1" dirty="0">
                <a:solidFill>
                  <a:srgbClr val="002060"/>
                </a:solidFill>
                <a:latin typeface="Century" panose="02040604050505020304" pitchFamily="18" charset="0"/>
              </a:rPr>
              <a:t>is an application layer protocol and uses </a:t>
            </a:r>
            <a:r>
              <a:rPr lang="en-US" sz="2400" b="0" strike="noStrike" spc="-1" dirty="0" smtClean="0">
                <a:solidFill>
                  <a:srgbClr val="002060"/>
                </a:solidFill>
                <a:latin typeface="Century" panose="02040604050505020304" pitchFamily="18" charset="0"/>
              </a:rPr>
              <a:t>UDP</a:t>
            </a:r>
            <a:endParaRPr lang="en-US" sz="2400" b="0" strike="noStrike" spc="-1" dirty="0" smtClean="0">
              <a:solidFill>
                <a:srgbClr val="002060"/>
              </a:solidFill>
              <a:latin typeface="Century" panose="02040604050505020304" pitchFamily="18" charset="0"/>
            </a:endParaRPr>
          </a:p>
          <a:p>
            <a:pPr marL="342900" indent="-342900" algn="just">
              <a:buFont typeface="Arial" panose="020B0604020202020204" pitchFamily="34" charset="0"/>
              <a:buChar char="•"/>
            </a:pPr>
            <a:r>
              <a:rPr lang="en-US" sz="2400" b="0" strike="noStrike" spc="-1" dirty="0" smtClean="0">
                <a:solidFill>
                  <a:srgbClr val="002060"/>
                </a:solidFill>
                <a:latin typeface="Century" panose="02040604050505020304" pitchFamily="18" charset="0"/>
              </a:rPr>
              <a:t>SNMP </a:t>
            </a:r>
            <a:r>
              <a:rPr lang="en-US" sz="2400" b="0" strike="noStrike" spc="-1" dirty="0">
                <a:solidFill>
                  <a:srgbClr val="002060"/>
                </a:solidFill>
                <a:latin typeface="Century" panose="02040604050505020304" pitchFamily="18" charset="0"/>
              </a:rPr>
              <a:t>is based on an asynchronous request-response protocol enhanced with trap-directed polling.</a:t>
            </a:r>
          </a:p>
        </p:txBody>
      </p:sp>
      <p:sp>
        <p:nvSpPr>
          <p:cNvPr id="2" name="TextBox 1"/>
          <p:cNvSpPr txBox="1"/>
          <p:nvPr/>
        </p:nvSpPr>
        <p:spPr>
          <a:xfrm>
            <a:off x="675249" y="1441867"/>
            <a:ext cx="8595360" cy="523220"/>
          </a:xfrm>
          <a:prstGeom prst="rect">
            <a:avLst/>
          </a:prstGeom>
          <a:noFill/>
        </p:spPr>
        <p:txBody>
          <a:bodyPr wrap="square" rtlCol="0">
            <a:spAutoFit/>
          </a:bodyPr>
          <a:lstStyle/>
          <a:p>
            <a:pPr lvl="0" algn="just"/>
            <a:r>
              <a:rPr lang="en-US" sz="2800" b="1" spc="-1" dirty="0">
                <a:solidFill>
                  <a:srgbClr val="002060"/>
                </a:solidFill>
                <a:latin typeface="Century" panose="02040604050505020304" pitchFamily="18" charset="0"/>
              </a:rPr>
              <a:t>Simple Network Management Protocol (SNMP)</a:t>
            </a:r>
          </a:p>
        </p:txBody>
      </p:sp>
      <p:pic>
        <p:nvPicPr>
          <p:cNvPr id="1026" name="Picture 2" descr="Tarbajando con MIBs (introducción SNMP): interpretación de OIDs - El  frenético informát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056" y="2504750"/>
            <a:ext cx="3138317" cy="313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9461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CustomShape 1"/>
          <p:cNvSpPr/>
          <p:nvPr/>
        </p:nvSpPr>
        <p:spPr>
          <a:xfrm>
            <a:off x="323640" y="342000"/>
            <a:ext cx="11572560" cy="816840"/>
          </a:xfrm>
          <a:prstGeom prst="roundRect">
            <a:avLst>
              <a:gd name="adj" fmla="val 50000"/>
            </a:avLst>
          </a:prstGeom>
          <a:solidFill>
            <a:srgbClr val="19A695"/>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trike="noStrike" spc="-1">
                <a:solidFill>
                  <a:srgbClr val="FFFFFF"/>
                </a:solidFill>
                <a:latin typeface="Century"/>
                <a:ea typeface="Arial Unicode MS"/>
              </a:rPr>
              <a:t> SNMP</a:t>
            </a:r>
            <a:endParaRPr lang="en-US" sz="3200" b="0" strike="noStrike" spc="-1">
              <a:latin typeface="Arial"/>
            </a:endParaRPr>
          </a:p>
        </p:txBody>
      </p:sp>
      <p:pic>
        <p:nvPicPr>
          <p:cNvPr id="1005" name="Picture 1"/>
          <p:cNvPicPr/>
          <p:nvPr/>
        </p:nvPicPr>
        <p:blipFill>
          <a:blip r:embed="rId3"/>
          <a:stretch/>
        </p:blipFill>
        <p:spPr>
          <a:xfrm>
            <a:off x="3348110" y="1476042"/>
            <a:ext cx="6597747" cy="5079504"/>
          </a:xfrm>
          <a:prstGeom prst="rect">
            <a:avLst/>
          </a:prstGeom>
          <a:ln>
            <a:solidFill>
              <a:srgbClr val="002060"/>
            </a:solidFill>
          </a:ln>
        </p:spPr>
      </p:pic>
      <p:sp>
        <p:nvSpPr>
          <p:cNvPr id="1006" name="TextShape 2"/>
          <p:cNvSpPr txBox="1"/>
          <p:nvPr/>
        </p:nvSpPr>
        <p:spPr>
          <a:xfrm>
            <a:off x="323640" y="1348363"/>
            <a:ext cx="3228536" cy="628145"/>
          </a:xfrm>
          <a:prstGeom prst="rect">
            <a:avLst/>
          </a:prstGeom>
          <a:noFill/>
          <a:ln>
            <a:noFill/>
          </a:ln>
        </p:spPr>
        <p:txBody>
          <a:bodyPr lIns="90000" tIns="45000" rIns="90000" bIns="45000">
            <a:noAutofit/>
          </a:bodyPr>
          <a:lstStyle/>
          <a:p>
            <a:r>
              <a:rPr lang="en-US" sz="2400" b="1" strike="noStrike" spc="-1" dirty="0">
                <a:solidFill>
                  <a:srgbClr val="002060"/>
                </a:solidFill>
                <a:latin typeface="Century" panose="02040604050505020304" pitchFamily="18" charset="0"/>
              </a:rPr>
              <a:t>SNMP Architecture</a:t>
            </a:r>
          </a:p>
          <a:p>
            <a:endParaRPr lang="en-US" sz="2400" b="0" strike="noStrike" spc="-1" dirty="0">
              <a:latin typeface="Arial"/>
            </a:endParaRPr>
          </a:p>
        </p:txBody>
      </p:sp>
      <p:sp>
        <p:nvSpPr>
          <p:cNvPr id="6" name="CustomShape 1"/>
          <p:cNvSpPr/>
          <p:nvPr/>
        </p:nvSpPr>
        <p:spPr>
          <a:xfrm>
            <a:off x="323640" y="340290"/>
            <a:ext cx="11572560" cy="820260"/>
          </a:xfrm>
          <a:prstGeom prst="roundRect">
            <a:avLst>
              <a:gd name="adj" fmla="val 50000"/>
            </a:avLst>
          </a:prstGeom>
          <a:solidFill>
            <a:srgbClr val="0070C0"/>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pc="-1" dirty="0">
                <a:solidFill>
                  <a:srgbClr val="FFFFFF"/>
                </a:solidFill>
                <a:latin typeface="Century"/>
              </a:rPr>
              <a:t>Simple Network Management Protocol </a:t>
            </a:r>
          </a:p>
        </p:txBody>
      </p:sp>
    </p:spTree>
    <p:extLst>
      <p:ext uri="{BB962C8B-B14F-4D97-AF65-F5344CB8AC3E}">
        <p14:creationId xmlns:p14="http://schemas.microsoft.com/office/powerpoint/2010/main" val="142005435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6BEEEB66-0819-4EF7-B983-0AFE673F7D27}"/>
              </a:ext>
            </a:extLst>
          </p:cNvPr>
          <p:cNvSpPr txBox="1">
            <a:spLocks noGrp="1"/>
          </p:cNvSpPr>
          <p:nvPr>
            <p:ph type="body" sz="quarter" idx="10"/>
          </p:nvPr>
        </p:nvSpPr>
        <p:spPr>
          <a:prstGeom prst="roundRect">
            <a:avLst>
              <a:gd name="adj" fmla="val 50000"/>
            </a:avLst>
          </a:prstGeom>
          <a:solidFill>
            <a:schemeClr val="accent1"/>
          </a:solidFill>
        </p:spPr>
        <p:txBody>
          <a:bodyPr wrap="square" lIns="274320" rtlCol="0" anchor="ctr">
            <a:spAutoFit/>
          </a:bodyPr>
          <a:lstStyle/>
          <a:p>
            <a:r>
              <a:rPr lang="en-US" altLang="ko-KR" sz="3200" b="1" dirty="0" smtClean="0">
                <a:solidFill>
                  <a:schemeClr val="bg1"/>
                </a:solidFill>
                <a:latin typeface="Century" panose="02040604050505020304" pitchFamily="18" charset="0"/>
                <a:cs typeface="Arial" pitchFamily="34" charset="0"/>
              </a:rPr>
              <a:t>Network management</a:t>
            </a:r>
            <a:endParaRPr lang="ko-KR" altLang="en-US" sz="3200" b="1" dirty="0">
              <a:solidFill>
                <a:schemeClr val="bg1"/>
              </a:solidFill>
              <a:latin typeface="Century" panose="02040604050505020304" pitchFamily="18" charset="0"/>
              <a:cs typeface="Arial" pitchFamily="34" charset="0"/>
            </a:endParaRPr>
          </a:p>
        </p:txBody>
      </p:sp>
      <p:sp>
        <p:nvSpPr>
          <p:cNvPr id="2" name="TextBox 1"/>
          <p:cNvSpPr txBox="1"/>
          <p:nvPr/>
        </p:nvSpPr>
        <p:spPr>
          <a:xfrm>
            <a:off x="637794" y="1589649"/>
            <a:ext cx="11035094" cy="2677656"/>
          </a:xfrm>
          <a:prstGeom prst="rect">
            <a:avLst/>
          </a:prstGeom>
          <a:noFill/>
        </p:spPr>
        <p:txBody>
          <a:bodyPr wrap="square" rtlCol="0">
            <a:spAutoFit/>
          </a:bodyPr>
          <a:lstStyle/>
          <a:p>
            <a:pPr algn="just"/>
            <a:r>
              <a:rPr lang="en-US" sz="2400" dirty="0">
                <a:solidFill>
                  <a:srgbClr val="002060"/>
                </a:solidFill>
                <a:latin typeface="Century" panose="02040604050505020304" pitchFamily="18" charset="0"/>
              </a:rPr>
              <a:t>Interactions between NMSs and managed devices can be any of four different types of </a:t>
            </a:r>
            <a:r>
              <a:rPr lang="en-US" sz="2400" dirty="0" smtClean="0">
                <a:solidFill>
                  <a:srgbClr val="002060"/>
                </a:solidFill>
                <a:latin typeface="Century" panose="02040604050505020304" pitchFamily="18" charset="0"/>
              </a:rPr>
              <a:t>commands:</a:t>
            </a:r>
          </a:p>
          <a:p>
            <a:pPr algn="just"/>
            <a:endParaRPr lang="en-US" sz="2400" dirty="0">
              <a:solidFill>
                <a:srgbClr val="002060"/>
              </a:solidFill>
              <a:latin typeface="Century" panose="02040604050505020304" pitchFamily="18" charset="0"/>
            </a:endParaRPr>
          </a:p>
          <a:p>
            <a:pPr marL="342900" indent="-342900" algn="just">
              <a:buFont typeface="Arial" panose="020B0604020202020204" pitchFamily="34" charset="0"/>
              <a:buChar char="•"/>
            </a:pPr>
            <a:r>
              <a:rPr lang="en-US" sz="2400" b="1" dirty="0" smtClean="0">
                <a:solidFill>
                  <a:srgbClr val="002060"/>
                </a:solidFill>
                <a:latin typeface="Century" panose="02040604050505020304" pitchFamily="18" charset="0"/>
              </a:rPr>
              <a:t>Read</a:t>
            </a:r>
            <a:r>
              <a:rPr lang="en-US" sz="2400" dirty="0" smtClean="0">
                <a:solidFill>
                  <a:srgbClr val="002060"/>
                </a:solidFill>
                <a:latin typeface="Century" panose="02040604050505020304" pitchFamily="18" charset="0"/>
              </a:rPr>
              <a:t>: </a:t>
            </a:r>
            <a:r>
              <a:rPr lang="en-US" sz="2400" dirty="0">
                <a:solidFill>
                  <a:srgbClr val="002060"/>
                </a:solidFill>
                <a:latin typeface="Century" panose="02040604050505020304" pitchFamily="18" charset="0"/>
              </a:rPr>
              <a:t>M</a:t>
            </a:r>
            <a:r>
              <a:rPr lang="en-US" sz="2400" dirty="0" smtClean="0">
                <a:solidFill>
                  <a:srgbClr val="002060"/>
                </a:solidFill>
                <a:latin typeface="Century" panose="02040604050505020304" pitchFamily="18" charset="0"/>
              </a:rPr>
              <a:t>onitor </a:t>
            </a:r>
            <a:r>
              <a:rPr lang="en-US" sz="2400" dirty="0">
                <a:solidFill>
                  <a:srgbClr val="002060"/>
                </a:solidFill>
                <a:latin typeface="Century" panose="02040604050505020304" pitchFamily="18" charset="0"/>
              </a:rPr>
              <a:t>managed </a:t>
            </a:r>
            <a:r>
              <a:rPr lang="en-US" sz="2400" dirty="0" smtClean="0">
                <a:solidFill>
                  <a:srgbClr val="002060"/>
                </a:solidFill>
                <a:latin typeface="Century" panose="02040604050505020304" pitchFamily="18" charset="0"/>
              </a:rPr>
              <a:t>devices</a:t>
            </a:r>
            <a:endParaRPr lang="en-US" sz="2400" dirty="0" smtClean="0">
              <a:solidFill>
                <a:srgbClr val="002060"/>
              </a:solidFill>
              <a:latin typeface="Century" panose="02040604050505020304" pitchFamily="18" charset="0"/>
            </a:endParaRPr>
          </a:p>
          <a:p>
            <a:pPr marL="342900" indent="-342900" algn="just">
              <a:buFont typeface="Arial" panose="020B0604020202020204" pitchFamily="34" charset="0"/>
              <a:buChar char="•"/>
            </a:pPr>
            <a:r>
              <a:rPr lang="en-US" sz="2400" b="1" dirty="0" smtClean="0">
                <a:solidFill>
                  <a:srgbClr val="002060"/>
                </a:solidFill>
                <a:latin typeface="Century" panose="02040604050505020304" pitchFamily="18" charset="0"/>
              </a:rPr>
              <a:t>Write</a:t>
            </a:r>
            <a:r>
              <a:rPr lang="en-US" sz="2400" dirty="0">
                <a:solidFill>
                  <a:srgbClr val="002060"/>
                </a:solidFill>
                <a:latin typeface="Century" panose="02040604050505020304" pitchFamily="18" charset="0"/>
              </a:rPr>
              <a:t>: </a:t>
            </a:r>
            <a:r>
              <a:rPr lang="en-US" sz="2400" dirty="0">
                <a:solidFill>
                  <a:srgbClr val="002060"/>
                </a:solidFill>
                <a:latin typeface="Century" panose="02040604050505020304" pitchFamily="18" charset="0"/>
              </a:rPr>
              <a:t>C</a:t>
            </a:r>
            <a:r>
              <a:rPr lang="en-US" sz="2400" dirty="0" smtClean="0">
                <a:solidFill>
                  <a:srgbClr val="002060"/>
                </a:solidFill>
                <a:latin typeface="Century" panose="02040604050505020304" pitchFamily="18" charset="0"/>
              </a:rPr>
              <a:t>ontrol </a:t>
            </a:r>
            <a:r>
              <a:rPr lang="en-US" sz="2400" dirty="0">
                <a:solidFill>
                  <a:srgbClr val="002060"/>
                </a:solidFill>
                <a:latin typeface="Century" panose="02040604050505020304" pitchFamily="18" charset="0"/>
              </a:rPr>
              <a:t>managed </a:t>
            </a:r>
            <a:r>
              <a:rPr lang="en-US" sz="2400" dirty="0" smtClean="0">
                <a:solidFill>
                  <a:srgbClr val="002060"/>
                </a:solidFill>
                <a:latin typeface="Century" panose="02040604050505020304" pitchFamily="18" charset="0"/>
              </a:rPr>
              <a:t>devices</a:t>
            </a:r>
            <a:endParaRPr lang="en-US" sz="2400" dirty="0" smtClean="0">
              <a:solidFill>
                <a:srgbClr val="002060"/>
              </a:solidFill>
              <a:latin typeface="Century" panose="02040604050505020304" pitchFamily="18" charset="0"/>
            </a:endParaRPr>
          </a:p>
          <a:p>
            <a:pPr marL="342900" indent="-342900">
              <a:buFont typeface="Arial" panose="020B0604020202020204" pitchFamily="34" charset="0"/>
              <a:buChar char="•"/>
            </a:pPr>
            <a:r>
              <a:rPr lang="en-US" sz="2400" b="1" dirty="0" smtClean="0">
                <a:solidFill>
                  <a:srgbClr val="002060"/>
                </a:solidFill>
                <a:latin typeface="Century" panose="02040604050505020304" pitchFamily="18" charset="0"/>
              </a:rPr>
              <a:t>Trap</a:t>
            </a:r>
            <a:r>
              <a:rPr lang="en-US" sz="2400" dirty="0">
                <a:solidFill>
                  <a:srgbClr val="002060"/>
                </a:solidFill>
                <a:latin typeface="Century" panose="02040604050505020304" pitchFamily="18" charset="0"/>
              </a:rPr>
              <a:t>: </a:t>
            </a:r>
            <a:r>
              <a:rPr lang="en-US" sz="2400" dirty="0" smtClean="0">
                <a:solidFill>
                  <a:srgbClr val="002060"/>
                </a:solidFill>
                <a:latin typeface="Century" panose="02040604050505020304" pitchFamily="18" charset="0"/>
              </a:rPr>
              <a:t> </a:t>
            </a:r>
            <a:r>
              <a:rPr lang="en-US" sz="2400" dirty="0" smtClean="0">
                <a:solidFill>
                  <a:srgbClr val="002060"/>
                </a:solidFill>
                <a:latin typeface="Century" panose="02040604050505020304" pitchFamily="18" charset="0"/>
              </a:rPr>
              <a:t>Notify </a:t>
            </a:r>
            <a:r>
              <a:rPr lang="en-US" sz="2400" dirty="0" smtClean="0">
                <a:solidFill>
                  <a:srgbClr val="002060"/>
                </a:solidFill>
                <a:latin typeface="Century" panose="02040604050505020304" pitchFamily="18" charset="0"/>
              </a:rPr>
              <a:t>certain </a:t>
            </a:r>
            <a:r>
              <a:rPr lang="en-US" sz="2400" dirty="0" smtClean="0">
                <a:solidFill>
                  <a:srgbClr val="002060"/>
                </a:solidFill>
                <a:latin typeface="Century" panose="02040604050505020304" pitchFamily="18" charset="0"/>
              </a:rPr>
              <a:t>events to NMSs </a:t>
            </a:r>
            <a:r>
              <a:rPr lang="en-US" sz="2400" dirty="0">
                <a:latin typeface="Century" panose="02040604050505020304" pitchFamily="18" charset="0"/>
              </a:rPr>
              <a:t/>
            </a:r>
            <a:br>
              <a:rPr lang="en-US" sz="2400" dirty="0">
                <a:latin typeface="Century" panose="02040604050505020304" pitchFamily="18" charset="0"/>
              </a:rPr>
            </a:br>
            <a:endParaRPr lang="en-US" sz="2400" dirty="0">
              <a:latin typeface="Century" panose="02040604050505020304" pitchFamily="18" charset="0"/>
            </a:endParaRPr>
          </a:p>
        </p:txBody>
      </p:sp>
      <p:sp>
        <p:nvSpPr>
          <p:cNvPr id="5" name="CustomShape 1"/>
          <p:cNvSpPr/>
          <p:nvPr/>
        </p:nvSpPr>
        <p:spPr>
          <a:xfrm>
            <a:off x="323640" y="340290"/>
            <a:ext cx="11572560" cy="820260"/>
          </a:xfrm>
          <a:prstGeom prst="roundRect">
            <a:avLst>
              <a:gd name="adj" fmla="val 50000"/>
            </a:avLst>
          </a:prstGeom>
          <a:solidFill>
            <a:srgbClr val="0070C0"/>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pc="-1" dirty="0">
                <a:solidFill>
                  <a:srgbClr val="FFFFFF"/>
                </a:solidFill>
                <a:latin typeface="Century"/>
              </a:rPr>
              <a:t>Simple Network Management Protocol </a:t>
            </a:r>
          </a:p>
        </p:txBody>
      </p:sp>
    </p:spTree>
    <p:extLst>
      <p:ext uri="{BB962C8B-B14F-4D97-AF65-F5344CB8AC3E}">
        <p14:creationId xmlns:p14="http://schemas.microsoft.com/office/powerpoint/2010/main" val="3569434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CustomShape 1"/>
          <p:cNvSpPr/>
          <p:nvPr/>
        </p:nvSpPr>
        <p:spPr>
          <a:xfrm>
            <a:off x="323640" y="342000"/>
            <a:ext cx="11572560" cy="816840"/>
          </a:xfrm>
          <a:prstGeom prst="roundRect">
            <a:avLst>
              <a:gd name="adj" fmla="val 50000"/>
            </a:avLst>
          </a:prstGeom>
          <a:solidFill>
            <a:srgbClr val="19A695"/>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trike="noStrike" spc="-1">
                <a:solidFill>
                  <a:srgbClr val="FFFFFF"/>
                </a:solidFill>
                <a:latin typeface="Century"/>
                <a:ea typeface="Arial Unicode MS"/>
              </a:rPr>
              <a:t> SNMP</a:t>
            </a:r>
            <a:endParaRPr lang="en-US" sz="3200" b="0" strike="noStrike" spc="-1">
              <a:latin typeface="Arial"/>
            </a:endParaRPr>
          </a:p>
        </p:txBody>
      </p:sp>
      <p:sp>
        <p:nvSpPr>
          <p:cNvPr id="1006" name="TextShape 2"/>
          <p:cNvSpPr txBox="1"/>
          <p:nvPr/>
        </p:nvSpPr>
        <p:spPr>
          <a:xfrm>
            <a:off x="323639" y="1348363"/>
            <a:ext cx="4001617" cy="628145"/>
          </a:xfrm>
          <a:prstGeom prst="rect">
            <a:avLst/>
          </a:prstGeom>
          <a:noFill/>
          <a:ln>
            <a:noFill/>
          </a:ln>
        </p:spPr>
        <p:txBody>
          <a:bodyPr lIns="90000" tIns="45000" rIns="90000" bIns="45000">
            <a:noAutofit/>
          </a:bodyPr>
          <a:lstStyle/>
          <a:p>
            <a:r>
              <a:rPr lang="en-US" sz="2400" b="1" strike="noStrike" spc="-1" dirty="0" smtClean="0">
                <a:solidFill>
                  <a:srgbClr val="002060"/>
                </a:solidFill>
                <a:latin typeface="Century" panose="02040604050505020304" pitchFamily="18" charset="0"/>
              </a:rPr>
              <a:t>SNMP</a:t>
            </a:r>
            <a:r>
              <a:rPr lang="en-US" sz="2400" b="1" spc="-1" dirty="0" smtClean="0">
                <a:solidFill>
                  <a:srgbClr val="002060"/>
                </a:solidFill>
                <a:latin typeface="Century" panose="02040604050505020304" pitchFamily="18" charset="0"/>
              </a:rPr>
              <a:t> protocol </a:t>
            </a:r>
            <a:r>
              <a:rPr lang="en-US" sz="2400" b="1" spc="-1" dirty="0">
                <a:solidFill>
                  <a:srgbClr val="002060"/>
                </a:solidFill>
                <a:latin typeface="Century" panose="02040604050505020304" pitchFamily="18" charset="0"/>
              </a:rPr>
              <a:t>model</a:t>
            </a:r>
            <a:endParaRPr lang="en-US" sz="2400" b="1" strike="noStrike" spc="-1" dirty="0">
              <a:solidFill>
                <a:srgbClr val="002060"/>
              </a:solidFill>
              <a:latin typeface="Century" panose="02040604050505020304" pitchFamily="18" charset="0"/>
            </a:endParaRPr>
          </a:p>
          <a:p>
            <a:endParaRPr lang="en-US" sz="2400" b="0" strike="noStrike" spc="-1" dirty="0">
              <a:latin typeface="Arial"/>
            </a:endParaRPr>
          </a:p>
        </p:txBody>
      </p:sp>
      <p:pic>
        <p:nvPicPr>
          <p:cNvPr id="5" name="Picture 4"/>
          <p:cNvPicPr/>
          <p:nvPr/>
        </p:nvPicPr>
        <p:blipFill rotWithShape="1">
          <a:blip r:embed="rId3"/>
          <a:srcRect b="3390"/>
          <a:stretch/>
        </p:blipFill>
        <p:spPr>
          <a:xfrm>
            <a:off x="2845185" y="2166031"/>
            <a:ext cx="6922929" cy="4379912"/>
          </a:xfrm>
          <a:prstGeom prst="rect">
            <a:avLst/>
          </a:prstGeom>
          <a:ln>
            <a:solidFill>
              <a:srgbClr val="002060"/>
            </a:solidFill>
          </a:ln>
        </p:spPr>
      </p:pic>
      <p:sp>
        <p:nvSpPr>
          <p:cNvPr id="6" name="CustomShape 1"/>
          <p:cNvSpPr/>
          <p:nvPr/>
        </p:nvSpPr>
        <p:spPr>
          <a:xfrm>
            <a:off x="323640" y="340290"/>
            <a:ext cx="11572560" cy="820260"/>
          </a:xfrm>
          <a:prstGeom prst="roundRect">
            <a:avLst>
              <a:gd name="adj" fmla="val 50000"/>
            </a:avLst>
          </a:prstGeom>
          <a:solidFill>
            <a:srgbClr val="0070C0"/>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pc="-1" dirty="0">
                <a:solidFill>
                  <a:srgbClr val="FFFFFF"/>
                </a:solidFill>
                <a:latin typeface="Century"/>
              </a:rPr>
              <a:t>Simple Network Management Protocol </a:t>
            </a:r>
          </a:p>
        </p:txBody>
      </p:sp>
    </p:spTree>
    <p:extLst>
      <p:ext uri="{BB962C8B-B14F-4D97-AF65-F5344CB8AC3E}">
        <p14:creationId xmlns:p14="http://schemas.microsoft.com/office/powerpoint/2010/main" val="9999205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CustomShape 1"/>
          <p:cNvSpPr/>
          <p:nvPr/>
        </p:nvSpPr>
        <p:spPr>
          <a:xfrm>
            <a:off x="323640" y="342000"/>
            <a:ext cx="11572560" cy="816840"/>
          </a:xfrm>
          <a:prstGeom prst="roundRect">
            <a:avLst>
              <a:gd name="adj" fmla="val 50000"/>
            </a:avLst>
          </a:prstGeom>
          <a:solidFill>
            <a:srgbClr val="19A695"/>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trike="noStrike" spc="-1">
                <a:solidFill>
                  <a:srgbClr val="FFFFFF"/>
                </a:solidFill>
                <a:latin typeface="Century"/>
                <a:ea typeface="Arial Unicode MS"/>
              </a:rPr>
              <a:t> SNMP</a:t>
            </a:r>
            <a:endParaRPr lang="en-US" sz="3200" b="0" strike="noStrike" spc="-1">
              <a:latin typeface="Arial"/>
            </a:endParaRPr>
          </a:p>
        </p:txBody>
      </p:sp>
      <p:sp>
        <p:nvSpPr>
          <p:cNvPr id="1008" name="TextShape 2"/>
          <p:cNvSpPr txBox="1"/>
          <p:nvPr/>
        </p:nvSpPr>
        <p:spPr>
          <a:xfrm>
            <a:off x="644621" y="1158840"/>
            <a:ext cx="10930597" cy="510934"/>
          </a:xfrm>
          <a:prstGeom prst="rect">
            <a:avLst/>
          </a:prstGeom>
          <a:noFill/>
          <a:ln>
            <a:noFill/>
          </a:ln>
        </p:spPr>
        <p:txBody>
          <a:bodyPr lIns="90000" tIns="45000" rIns="90000" bIns="45000">
            <a:noAutofit/>
          </a:bodyPr>
          <a:lstStyle/>
          <a:p>
            <a:r>
              <a:rPr lang="en-US" sz="2400" b="1" strike="noStrike" spc="-1" dirty="0">
                <a:solidFill>
                  <a:srgbClr val="002060"/>
                </a:solidFill>
                <a:latin typeface="Century" panose="02040604050505020304" pitchFamily="18" charset="0"/>
              </a:rPr>
              <a:t>SNMP version</a:t>
            </a:r>
          </a:p>
          <a:p>
            <a:pPr algn="just"/>
            <a:endParaRPr lang="en-US" sz="2400" strike="noStrike" spc="-1" dirty="0">
              <a:solidFill>
                <a:srgbClr val="002060"/>
              </a:solidFill>
              <a:latin typeface="Century" panose="02040604050505020304" pitchFamily="18" charset="0"/>
            </a:endParaRPr>
          </a:p>
        </p:txBody>
      </p:sp>
      <p:sp>
        <p:nvSpPr>
          <p:cNvPr id="4" name="CustomShape 1"/>
          <p:cNvSpPr/>
          <p:nvPr/>
        </p:nvSpPr>
        <p:spPr>
          <a:xfrm>
            <a:off x="323640" y="340290"/>
            <a:ext cx="11572560" cy="820260"/>
          </a:xfrm>
          <a:prstGeom prst="roundRect">
            <a:avLst>
              <a:gd name="adj" fmla="val 50000"/>
            </a:avLst>
          </a:prstGeom>
          <a:solidFill>
            <a:srgbClr val="0070C0"/>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pc="-1" dirty="0">
                <a:solidFill>
                  <a:srgbClr val="FFFFFF"/>
                </a:solidFill>
                <a:latin typeface="Century"/>
              </a:rPr>
              <a:t>Simple Network Management Protocol </a:t>
            </a:r>
          </a:p>
        </p:txBody>
      </p:sp>
      <p:graphicFrame>
        <p:nvGraphicFramePr>
          <p:cNvPr id="2" name="Table 1"/>
          <p:cNvGraphicFramePr>
            <a:graphicFrameLocks noGrp="1"/>
          </p:cNvGraphicFramePr>
          <p:nvPr>
            <p:extLst>
              <p:ext uri="{D42A27DB-BD31-4B8C-83A1-F6EECF244321}">
                <p14:modId xmlns:p14="http://schemas.microsoft.com/office/powerpoint/2010/main" val="3545100373"/>
              </p:ext>
            </p:extLst>
          </p:nvPr>
        </p:nvGraphicFramePr>
        <p:xfrm>
          <a:off x="1563752" y="1881810"/>
          <a:ext cx="9170508" cy="4307355"/>
        </p:xfrm>
        <a:graphic>
          <a:graphicData uri="http://schemas.openxmlformats.org/drawingml/2006/table">
            <a:tbl>
              <a:tblPr firstRow="1" bandRow="1">
                <a:tableStyleId>{93296810-A885-4BE3-A3E7-6D5BEEA58F35}</a:tableStyleId>
              </a:tblPr>
              <a:tblGrid>
                <a:gridCol w="2292627"/>
                <a:gridCol w="2292627"/>
                <a:gridCol w="2292627"/>
                <a:gridCol w="2292627"/>
              </a:tblGrid>
              <a:tr h="466285">
                <a:tc>
                  <a:txBody>
                    <a:bodyPr/>
                    <a:lstStyle/>
                    <a:p>
                      <a:endParaRPr lang="en-US" sz="2000" dirty="0">
                        <a:latin typeface="Century" panose="02040604050505020304" pitchFamily="18" charset="0"/>
                      </a:endParaRPr>
                    </a:p>
                  </a:txBody>
                  <a:tcPr/>
                </a:tc>
                <a:tc>
                  <a:txBody>
                    <a:bodyPr/>
                    <a:lstStyle/>
                    <a:p>
                      <a:r>
                        <a:rPr lang="en-US" sz="2000" dirty="0" smtClean="0">
                          <a:latin typeface="Century" panose="02040604050505020304" pitchFamily="18" charset="0"/>
                        </a:rPr>
                        <a:t>SNMPv1</a:t>
                      </a:r>
                      <a:endParaRPr lang="en-US" sz="2000" dirty="0">
                        <a:latin typeface="Century" panose="02040604050505020304" pitchFamily="18" charset="0"/>
                      </a:endParaRPr>
                    </a:p>
                  </a:txBody>
                  <a:tcPr/>
                </a:tc>
                <a:tc>
                  <a:txBody>
                    <a:bodyPr/>
                    <a:lstStyle/>
                    <a:p>
                      <a:r>
                        <a:rPr lang="en-US" sz="2000" dirty="0" smtClean="0">
                          <a:latin typeface="Century" panose="02040604050505020304" pitchFamily="18" charset="0"/>
                        </a:rPr>
                        <a:t>SNMPv2</a:t>
                      </a:r>
                      <a:endParaRPr lang="en-US" sz="2000" dirty="0">
                        <a:latin typeface="Century" panose="02040604050505020304" pitchFamily="18" charset="0"/>
                      </a:endParaRPr>
                    </a:p>
                  </a:txBody>
                  <a:tcPr/>
                </a:tc>
                <a:tc>
                  <a:txBody>
                    <a:bodyPr/>
                    <a:lstStyle/>
                    <a:p>
                      <a:r>
                        <a:rPr lang="en-US" sz="2000" dirty="0" smtClean="0">
                          <a:latin typeface="Century" panose="02040604050505020304" pitchFamily="18" charset="0"/>
                        </a:rPr>
                        <a:t>SNMPv3</a:t>
                      </a:r>
                      <a:endParaRPr lang="en-US" sz="2000" dirty="0">
                        <a:latin typeface="Century" panose="02040604050505020304" pitchFamily="18" charset="0"/>
                      </a:endParaRPr>
                    </a:p>
                  </a:txBody>
                  <a:tcPr/>
                </a:tc>
              </a:tr>
              <a:tr h="1693818">
                <a:tc>
                  <a:txBody>
                    <a:bodyPr/>
                    <a:lstStyle/>
                    <a:p>
                      <a:r>
                        <a:rPr lang="en-US" sz="2000" dirty="0" smtClean="0">
                          <a:latin typeface="Century" panose="02040604050505020304" pitchFamily="18" charset="0"/>
                        </a:rPr>
                        <a:t>PDU</a:t>
                      </a:r>
                    </a:p>
                  </a:txBody>
                  <a:tcPr/>
                </a:tc>
                <a:tc>
                  <a:txBody>
                    <a:bodyPr/>
                    <a:lstStyle/>
                    <a:p>
                      <a:pPr marL="285750" indent="-285750">
                        <a:buFontTx/>
                        <a:buChar char="-"/>
                      </a:pPr>
                      <a:r>
                        <a:rPr lang="en-US" sz="2000" dirty="0" smtClean="0">
                          <a:latin typeface="Century" panose="02040604050505020304" pitchFamily="18" charset="0"/>
                        </a:rPr>
                        <a:t>GET</a:t>
                      </a:r>
                    </a:p>
                    <a:p>
                      <a:pPr marL="285750" indent="-285750">
                        <a:buFontTx/>
                        <a:buChar char="-"/>
                      </a:pPr>
                      <a:r>
                        <a:rPr lang="en-US" sz="2000" dirty="0" smtClean="0">
                          <a:latin typeface="Century" panose="02040604050505020304" pitchFamily="18" charset="0"/>
                        </a:rPr>
                        <a:t>SET</a:t>
                      </a:r>
                    </a:p>
                    <a:p>
                      <a:pPr marL="285750" indent="-285750">
                        <a:buFontTx/>
                        <a:buChar char="-"/>
                      </a:pPr>
                      <a:r>
                        <a:rPr lang="en-US" sz="2000" baseline="0" dirty="0" smtClean="0">
                          <a:latin typeface="Century" panose="02040604050505020304" pitchFamily="18" charset="0"/>
                        </a:rPr>
                        <a:t>TRAP</a:t>
                      </a:r>
                    </a:p>
                    <a:p>
                      <a:pPr marL="285750" indent="-285750">
                        <a:buFontTx/>
                        <a:buChar char="-"/>
                      </a:pPr>
                      <a:r>
                        <a:rPr lang="en-US" sz="2000" baseline="0" dirty="0" smtClean="0">
                          <a:latin typeface="Century" panose="02040604050505020304" pitchFamily="18" charset="0"/>
                        </a:rPr>
                        <a:t>RESPONE</a:t>
                      </a:r>
                      <a:endParaRPr lang="en-US" sz="2000" dirty="0">
                        <a:latin typeface="Century" panose="02040604050505020304" pitchFamily="18" charset="0"/>
                      </a:endParaRPr>
                    </a:p>
                  </a:txBody>
                  <a:tcPr/>
                </a:tc>
                <a:tc>
                  <a:txBody>
                    <a:bodyPr/>
                    <a:lstStyle/>
                    <a:p>
                      <a:pPr marL="285750" indent="-285750">
                        <a:buFontTx/>
                        <a:buChar char="-"/>
                      </a:pPr>
                      <a:r>
                        <a:rPr lang="en-US" sz="2000" dirty="0" smtClean="0">
                          <a:latin typeface="Century" panose="02040604050505020304" pitchFamily="18" charset="0"/>
                        </a:rPr>
                        <a:t>GET</a:t>
                      </a:r>
                    </a:p>
                    <a:p>
                      <a:pPr marL="285750" indent="-285750">
                        <a:buFontTx/>
                        <a:buChar char="-"/>
                      </a:pPr>
                      <a:r>
                        <a:rPr lang="en-US" sz="2000" dirty="0" smtClean="0">
                          <a:latin typeface="Century" panose="02040604050505020304" pitchFamily="18" charset="0"/>
                        </a:rPr>
                        <a:t>GETNEXT</a:t>
                      </a:r>
                    </a:p>
                    <a:p>
                      <a:pPr marL="285750" indent="-285750">
                        <a:buFontTx/>
                        <a:buChar char="-"/>
                      </a:pPr>
                      <a:r>
                        <a:rPr lang="en-US" sz="2000" dirty="0" smtClean="0">
                          <a:latin typeface="Century" panose="02040604050505020304" pitchFamily="18" charset="0"/>
                        </a:rPr>
                        <a:t>GETBULK</a:t>
                      </a:r>
                    </a:p>
                    <a:p>
                      <a:pPr marL="285750" indent="-285750">
                        <a:buFontTx/>
                        <a:buChar char="-"/>
                      </a:pPr>
                      <a:r>
                        <a:rPr lang="en-US" sz="2000" dirty="0" smtClean="0">
                          <a:latin typeface="Century" panose="02040604050505020304" pitchFamily="18" charset="0"/>
                        </a:rPr>
                        <a:t>SET</a:t>
                      </a:r>
                    </a:p>
                    <a:p>
                      <a:pPr marL="285750" indent="-285750">
                        <a:buFontTx/>
                        <a:buChar char="-"/>
                      </a:pPr>
                      <a:r>
                        <a:rPr lang="en-US" sz="2000" dirty="0" smtClean="0">
                          <a:latin typeface="Century" panose="02040604050505020304" pitchFamily="18" charset="0"/>
                        </a:rPr>
                        <a:t>INFORM</a:t>
                      </a:r>
                    </a:p>
                    <a:p>
                      <a:pPr marL="285750" indent="-285750">
                        <a:buFontTx/>
                        <a:buChar char="-"/>
                      </a:pPr>
                      <a:r>
                        <a:rPr lang="en-US" sz="2000" baseline="0" dirty="0" smtClean="0">
                          <a:latin typeface="Century" panose="02040604050505020304" pitchFamily="18" charset="0"/>
                        </a:rPr>
                        <a:t>TRAP</a:t>
                      </a:r>
                    </a:p>
                    <a:p>
                      <a:pPr marL="285750" indent="-285750">
                        <a:buFontTx/>
                        <a:buChar char="-"/>
                      </a:pPr>
                      <a:r>
                        <a:rPr lang="en-US" sz="2000" baseline="0" dirty="0" smtClean="0">
                          <a:latin typeface="Century" panose="02040604050505020304" pitchFamily="18" charset="0"/>
                        </a:rPr>
                        <a:t>RESPONE</a:t>
                      </a:r>
                      <a:endParaRPr lang="en-US" sz="2000" dirty="0" smtClean="0">
                        <a:latin typeface="Century" panose="02040604050505020304" pitchFamily="18" charset="0"/>
                      </a:endParaRPr>
                    </a:p>
                  </a:txBody>
                  <a:tcPr/>
                </a:tc>
                <a:tc>
                  <a:txBody>
                    <a:bodyPr/>
                    <a:lstStyle/>
                    <a:p>
                      <a:pPr marL="285750" indent="-285750">
                        <a:buFontTx/>
                        <a:buChar char="-"/>
                      </a:pPr>
                      <a:r>
                        <a:rPr lang="en-US" sz="2000" dirty="0" smtClean="0">
                          <a:latin typeface="Century" panose="02040604050505020304" pitchFamily="18" charset="0"/>
                        </a:rPr>
                        <a:t>GET</a:t>
                      </a:r>
                    </a:p>
                    <a:p>
                      <a:pPr marL="285750" indent="-285750">
                        <a:buFontTx/>
                        <a:buChar char="-"/>
                      </a:pPr>
                      <a:r>
                        <a:rPr lang="en-US" sz="2000" dirty="0" smtClean="0">
                          <a:latin typeface="Century" panose="02040604050505020304" pitchFamily="18" charset="0"/>
                        </a:rPr>
                        <a:t>GETNEXT</a:t>
                      </a:r>
                    </a:p>
                    <a:p>
                      <a:pPr marL="285750" indent="-285750">
                        <a:buFontTx/>
                        <a:buChar char="-"/>
                      </a:pPr>
                      <a:r>
                        <a:rPr lang="en-US" sz="2000" dirty="0" smtClean="0">
                          <a:latin typeface="Century" panose="02040604050505020304" pitchFamily="18" charset="0"/>
                        </a:rPr>
                        <a:t>GETBULK</a:t>
                      </a:r>
                    </a:p>
                    <a:p>
                      <a:pPr marL="285750" indent="-285750">
                        <a:buFontTx/>
                        <a:buChar char="-"/>
                      </a:pPr>
                      <a:r>
                        <a:rPr lang="en-US" sz="2000" dirty="0" smtClean="0">
                          <a:latin typeface="Century" panose="02040604050505020304" pitchFamily="18" charset="0"/>
                        </a:rPr>
                        <a:t>SET</a:t>
                      </a:r>
                    </a:p>
                    <a:p>
                      <a:pPr marL="285750" indent="-285750">
                        <a:buFontTx/>
                        <a:buChar char="-"/>
                      </a:pPr>
                      <a:r>
                        <a:rPr lang="en-US" sz="2000" dirty="0" smtClean="0">
                          <a:latin typeface="Century" panose="02040604050505020304" pitchFamily="18" charset="0"/>
                        </a:rPr>
                        <a:t>INFORM</a:t>
                      </a:r>
                    </a:p>
                    <a:p>
                      <a:pPr marL="285750" indent="-285750">
                        <a:buFontTx/>
                        <a:buChar char="-"/>
                      </a:pPr>
                      <a:r>
                        <a:rPr lang="en-US" sz="2000" baseline="0" dirty="0" smtClean="0">
                          <a:latin typeface="Century" panose="02040604050505020304" pitchFamily="18" charset="0"/>
                        </a:rPr>
                        <a:t>TRAP</a:t>
                      </a:r>
                    </a:p>
                    <a:p>
                      <a:pPr marL="285750" indent="-285750">
                        <a:buFontTx/>
                        <a:buChar char="-"/>
                      </a:pPr>
                      <a:r>
                        <a:rPr lang="en-US" sz="2000" baseline="0" dirty="0" smtClean="0">
                          <a:latin typeface="Century" panose="02040604050505020304" pitchFamily="18" charset="0"/>
                        </a:rPr>
                        <a:t>RESPONE</a:t>
                      </a:r>
                      <a:endParaRPr lang="en-US" sz="2000" dirty="0" smtClean="0">
                        <a:latin typeface="Century" panose="02040604050505020304" pitchFamily="18" charset="0"/>
                      </a:endParaRPr>
                    </a:p>
                  </a:txBody>
                  <a:tcPr/>
                </a:tc>
              </a:tr>
              <a:tr h="1149745">
                <a:tc>
                  <a:txBody>
                    <a:bodyPr/>
                    <a:lstStyle/>
                    <a:p>
                      <a:r>
                        <a:rPr lang="en-US" sz="2000" dirty="0" smtClean="0">
                          <a:latin typeface="Century" panose="02040604050505020304" pitchFamily="18" charset="0"/>
                        </a:rPr>
                        <a:t>Authentication</a:t>
                      </a:r>
                      <a:endParaRPr lang="en-US" sz="2000" dirty="0">
                        <a:latin typeface="Century" panose="02040604050505020304" pitchFamily="18" charset="0"/>
                      </a:endParaRPr>
                    </a:p>
                  </a:txBody>
                  <a:tcPr/>
                </a:tc>
                <a:tc>
                  <a:txBody>
                    <a:bodyPr/>
                    <a:lstStyle/>
                    <a:p>
                      <a:r>
                        <a:rPr lang="en-US" sz="2000" dirty="0" smtClean="0">
                          <a:latin typeface="Century" panose="02040604050505020304" pitchFamily="18" charset="0"/>
                        </a:rPr>
                        <a:t>Community string</a:t>
                      </a:r>
                      <a:endParaRPr lang="en-US" sz="2000" dirty="0">
                        <a:latin typeface="Century" panose="020406040505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entury" panose="02040604050505020304" pitchFamily="18" charset="0"/>
                        </a:rPr>
                        <a:t>Community string</a:t>
                      </a:r>
                    </a:p>
                  </a:txBody>
                  <a:tcPr/>
                </a:tc>
                <a:tc>
                  <a:txBody>
                    <a:bodyPr/>
                    <a:lstStyle/>
                    <a:p>
                      <a:pPr marL="285750" indent="-285750">
                        <a:buFontTx/>
                        <a:buChar char="-"/>
                      </a:pPr>
                      <a:r>
                        <a:rPr lang="en-US" sz="2000" dirty="0" smtClean="0">
                          <a:latin typeface="Century" panose="02040604050505020304" pitchFamily="18" charset="0"/>
                        </a:rPr>
                        <a:t>Username</a:t>
                      </a:r>
                    </a:p>
                    <a:p>
                      <a:pPr marL="285750" indent="-285750">
                        <a:buFontTx/>
                        <a:buChar char="-"/>
                      </a:pPr>
                      <a:r>
                        <a:rPr lang="en-US" sz="2000" dirty="0" smtClean="0">
                          <a:latin typeface="Century" panose="02040604050505020304" pitchFamily="18" charset="0"/>
                        </a:rPr>
                        <a:t>MD5</a:t>
                      </a:r>
                    </a:p>
                    <a:p>
                      <a:pPr marL="285750" indent="-285750">
                        <a:buFontTx/>
                        <a:buChar char="-"/>
                      </a:pPr>
                      <a:r>
                        <a:rPr lang="en-US" sz="2000" dirty="0" smtClean="0">
                          <a:latin typeface="Century" panose="02040604050505020304" pitchFamily="18" charset="0"/>
                        </a:rPr>
                        <a:t>SHA</a:t>
                      </a:r>
                    </a:p>
                  </a:txBody>
                  <a:tcPr/>
                </a:tc>
              </a:tr>
              <a:tr h="466285">
                <a:tc>
                  <a:txBody>
                    <a:bodyPr/>
                    <a:lstStyle/>
                    <a:p>
                      <a:r>
                        <a:rPr lang="en-US" sz="2000" dirty="0" smtClean="0">
                          <a:latin typeface="Century" panose="02040604050505020304" pitchFamily="18" charset="0"/>
                        </a:rPr>
                        <a:t>Encryption</a:t>
                      </a:r>
                      <a:endParaRPr lang="en-US" sz="2000" dirty="0">
                        <a:latin typeface="Century" panose="02040604050505020304" pitchFamily="18" charset="0"/>
                      </a:endParaRPr>
                    </a:p>
                  </a:txBody>
                  <a:tcPr/>
                </a:tc>
                <a:tc>
                  <a:txBody>
                    <a:bodyPr/>
                    <a:lstStyle/>
                    <a:p>
                      <a:r>
                        <a:rPr lang="en-US" sz="2000" dirty="0" smtClean="0">
                          <a:latin typeface="Century" panose="02040604050505020304" pitchFamily="18" charset="0"/>
                        </a:rPr>
                        <a:t>No</a:t>
                      </a:r>
                      <a:endParaRPr lang="en-US" sz="2000" dirty="0">
                        <a:latin typeface="Century" panose="02040604050505020304" pitchFamily="18" charset="0"/>
                      </a:endParaRPr>
                    </a:p>
                  </a:txBody>
                  <a:tcPr/>
                </a:tc>
                <a:tc>
                  <a:txBody>
                    <a:bodyPr/>
                    <a:lstStyle/>
                    <a:p>
                      <a:r>
                        <a:rPr lang="en-US" sz="2000" dirty="0" smtClean="0">
                          <a:latin typeface="Century" panose="02040604050505020304" pitchFamily="18" charset="0"/>
                        </a:rPr>
                        <a:t>No</a:t>
                      </a:r>
                      <a:endParaRPr lang="en-US" sz="2000" dirty="0">
                        <a:latin typeface="Century" panose="02040604050505020304" pitchFamily="18" charset="0"/>
                      </a:endParaRPr>
                    </a:p>
                  </a:txBody>
                  <a:tcPr/>
                </a:tc>
                <a:tc>
                  <a:txBody>
                    <a:bodyPr/>
                    <a:lstStyle/>
                    <a:p>
                      <a:r>
                        <a:rPr lang="en-US" sz="2000" dirty="0" smtClean="0">
                          <a:latin typeface="Century" panose="02040604050505020304" pitchFamily="18" charset="0"/>
                        </a:rPr>
                        <a:t>DES</a:t>
                      </a:r>
                      <a:endParaRPr lang="en-US" sz="2000" dirty="0">
                        <a:latin typeface="Century" panose="02040604050505020304" pitchFamily="18" charset="0"/>
                      </a:endParaRPr>
                    </a:p>
                  </a:txBody>
                  <a:tcPr/>
                </a:tc>
              </a:tr>
            </a:tbl>
          </a:graphicData>
        </a:graphic>
      </p:graphicFrame>
    </p:spTree>
    <p:extLst>
      <p:ext uri="{BB962C8B-B14F-4D97-AF65-F5344CB8AC3E}">
        <p14:creationId xmlns:p14="http://schemas.microsoft.com/office/powerpoint/2010/main" val="667343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CustomShape 1"/>
          <p:cNvSpPr/>
          <p:nvPr/>
        </p:nvSpPr>
        <p:spPr>
          <a:xfrm>
            <a:off x="323640" y="342000"/>
            <a:ext cx="11572560" cy="816840"/>
          </a:xfrm>
          <a:prstGeom prst="roundRect">
            <a:avLst>
              <a:gd name="adj" fmla="val 50000"/>
            </a:avLst>
          </a:prstGeom>
          <a:solidFill>
            <a:srgbClr val="0070C0"/>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trike="noStrike" spc="-1">
                <a:solidFill>
                  <a:srgbClr val="FFFFFF"/>
                </a:solidFill>
                <a:latin typeface="Century"/>
                <a:ea typeface="Arial Unicode MS"/>
              </a:rPr>
              <a:t> Network managerment</a:t>
            </a:r>
            <a:endParaRPr lang="en-US" sz="3200" b="0" strike="noStrike" spc="-1">
              <a:latin typeface="Arial"/>
            </a:endParaRPr>
          </a:p>
        </p:txBody>
      </p:sp>
      <p:sp>
        <p:nvSpPr>
          <p:cNvPr id="969" name="CustomShape 2"/>
          <p:cNvSpPr/>
          <p:nvPr/>
        </p:nvSpPr>
        <p:spPr>
          <a:xfrm>
            <a:off x="1941480" y="2067840"/>
            <a:ext cx="6090480" cy="2961000"/>
          </a:xfrm>
          <a:prstGeom prst="rect">
            <a:avLst/>
          </a:prstGeom>
          <a:noFill/>
          <a:ln>
            <a:noFill/>
          </a:ln>
        </p:spPr>
        <p:style>
          <a:lnRef idx="0">
            <a:scrgbClr r="0" g="0" b="0"/>
          </a:lnRef>
          <a:fillRef idx="0">
            <a:scrgbClr r="0" g="0" b="0"/>
          </a:fillRef>
          <a:effectRef idx="0">
            <a:scrgbClr r="0" g="0" b="0"/>
          </a:effectRef>
          <a:fontRef idx="minor"/>
        </p:style>
      </p:sp>
      <p:sp>
        <p:nvSpPr>
          <p:cNvPr id="970" name="TextShape 3"/>
          <p:cNvSpPr txBox="1"/>
          <p:nvPr/>
        </p:nvSpPr>
        <p:spPr>
          <a:xfrm>
            <a:off x="725254" y="1483427"/>
            <a:ext cx="10769332" cy="1892160"/>
          </a:xfrm>
          <a:prstGeom prst="rect">
            <a:avLst/>
          </a:prstGeom>
          <a:noFill/>
          <a:ln>
            <a:noFill/>
          </a:ln>
        </p:spPr>
        <p:txBody>
          <a:bodyPr lIns="90000" tIns="45000" rIns="90000" bIns="45000">
            <a:noAutofit/>
          </a:bodyPr>
          <a:lstStyle/>
          <a:p>
            <a:pPr algn="just"/>
            <a:r>
              <a:rPr lang="en-US" sz="2400" b="0" strike="noStrike" spc="-1" dirty="0">
                <a:solidFill>
                  <a:srgbClr val="002060"/>
                </a:solidFill>
                <a:latin typeface="Century" panose="02040604050505020304" pitchFamily="18" charset="0"/>
              </a:rPr>
              <a:t>OBJECT </a:t>
            </a:r>
            <a:r>
              <a:rPr lang="en-US" sz="2400" b="0" strike="noStrike" spc="-1" dirty="0" smtClean="0">
                <a:solidFill>
                  <a:srgbClr val="002060"/>
                </a:solidFill>
                <a:latin typeface="Century" panose="02040604050505020304" pitchFamily="18" charset="0"/>
              </a:rPr>
              <a:t>IDENTIFIER</a:t>
            </a:r>
          </a:p>
          <a:p>
            <a:pPr algn="just"/>
            <a:endParaRPr lang="en-US" sz="2400" b="0" strike="noStrike" spc="-1" dirty="0">
              <a:solidFill>
                <a:srgbClr val="002060"/>
              </a:solidFill>
              <a:latin typeface="Century" panose="02040604050505020304" pitchFamily="18" charset="0"/>
            </a:endParaRPr>
          </a:p>
          <a:p>
            <a:pPr algn="just"/>
            <a:r>
              <a:rPr lang="en-US" sz="2400" spc="-1" dirty="0">
                <a:solidFill>
                  <a:srgbClr val="002060"/>
                </a:solidFill>
                <a:latin typeface="Century" panose="02040604050505020304" pitchFamily="18" charset="0"/>
              </a:rPr>
              <a:t>A</a:t>
            </a:r>
            <a:r>
              <a:rPr lang="en-US" sz="2400" b="0" strike="noStrike" spc="-1" dirty="0" smtClean="0">
                <a:solidFill>
                  <a:srgbClr val="002060"/>
                </a:solidFill>
                <a:latin typeface="Century" panose="02040604050505020304" pitchFamily="18" charset="0"/>
              </a:rPr>
              <a:t>n </a:t>
            </a:r>
            <a:r>
              <a:rPr lang="en-US" sz="2400" b="0" strike="noStrike" spc="-1" dirty="0">
                <a:solidFill>
                  <a:srgbClr val="002060"/>
                </a:solidFill>
                <a:latin typeface="Century" panose="02040604050505020304" pitchFamily="18" charset="0"/>
              </a:rPr>
              <a:t>ordered list of non-negative numbers for defining a particular object, each number </a:t>
            </a:r>
            <a:r>
              <a:rPr lang="en-US" sz="2400" b="0" strike="noStrike" spc="-1" dirty="0" smtClean="0">
                <a:solidFill>
                  <a:srgbClr val="002060"/>
                </a:solidFill>
                <a:latin typeface="Century" panose="02040604050505020304" pitchFamily="18" charset="0"/>
              </a:rPr>
              <a:t>in the </a:t>
            </a:r>
            <a:r>
              <a:rPr lang="en-US" sz="2400" b="0" strike="noStrike" spc="-1" dirty="0">
                <a:solidFill>
                  <a:srgbClr val="002060"/>
                </a:solidFill>
                <a:latin typeface="Century" panose="02040604050505020304" pitchFamily="18" charset="0"/>
              </a:rPr>
              <a:t>list is referred to as a </a:t>
            </a:r>
            <a:r>
              <a:rPr lang="en-US" sz="2400" b="0" strike="noStrike" spc="-1" dirty="0" smtClean="0">
                <a:solidFill>
                  <a:srgbClr val="002060"/>
                </a:solidFill>
                <a:latin typeface="Century" panose="02040604050505020304" pitchFamily="18" charset="0"/>
              </a:rPr>
              <a:t>sub-identifier.</a:t>
            </a:r>
            <a:endParaRPr lang="en-US" sz="2400" b="0" strike="noStrike" spc="-1" dirty="0">
              <a:solidFill>
                <a:srgbClr val="002060"/>
              </a:solidFill>
              <a:latin typeface="Century" panose="02040604050505020304" pitchFamily="18" charset="0"/>
            </a:endParaRPr>
          </a:p>
        </p:txBody>
      </p:sp>
      <p:pic>
        <p:nvPicPr>
          <p:cNvPr id="2050" name="Picture 2" descr="Custom SNMP MIBs | Bit's n D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677" y="3132686"/>
            <a:ext cx="6241423" cy="3572861"/>
          </a:xfrm>
          <a:prstGeom prst="rect">
            <a:avLst/>
          </a:prstGeom>
          <a:noFill/>
          <a:extLst>
            <a:ext uri="{909E8E84-426E-40DD-AFC4-6F175D3DCCD1}">
              <a14:hiddenFill xmlns:a14="http://schemas.microsoft.com/office/drawing/2010/main">
                <a:solidFill>
                  <a:srgbClr val="FFFFFF"/>
                </a:solidFill>
              </a14:hiddenFill>
            </a:ext>
          </a:extLst>
        </p:spPr>
      </p:pic>
      <p:sp>
        <p:nvSpPr>
          <p:cNvPr id="6" name="CustomShape 1"/>
          <p:cNvSpPr/>
          <p:nvPr/>
        </p:nvSpPr>
        <p:spPr>
          <a:xfrm>
            <a:off x="323640" y="340290"/>
            <a:ext cx="11572560" cy="820260"/>
          </a:xfrm>
          <a:prstGeom prst="roundRect">
            <a:avLst>
              <a:gd name="adj" fmla="val 50000"/>
            </a:avLst>
          </a:prstGeom>
          <a:solidFill>
            <a:srgbClr val="07A398"/>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pc="-1" dirty="0">
                <a:solidFill>
                  <a:srgbClr val="FFFFFF"/>
                </a:solidFill>
                <a:latin typeface="Century"/>
              </a:rPr>
              <a:t> Management Information Base</a:t>
            </a:r>
          </a:p>
        </p:txBody>
      </p:sp>
    </p:spTree>
    <p:extLst>
      <p:ext uri="{BB962C8B-B14F-4D97-AF65-F5344CB8AC3E}">
        <p14:creationId xmlns:p14="http://schemas.microsoft.com/office/powerpoint/2010/main" val="30220656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 name="CustomShape 1"/>
          <p:cNvSpPr/>
          <p:nvPr/>
        </p:nvSpPr>
        <p:spPr>
          <a:xfrm>
            <a:off x="323640" y="342000"/>
            <a:ext cx="11572560" cy="816840"/>
          </a:xfrm>
          <a:prstGeom prst="roundRect">
            <a:avLst>
              <a:gd name="adj" fmla="val 50000"/>
            </a:avLst>
          </a:prstGeom>
          <a:solidFill>
            <a:srgbClr val="0070C0"/>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trike="noStrike" spc="-1">
                <a:solidFill>
                  <a:srgbClr val="FFFFFF"/>
                </a:solidFill>
                <a:latin typeface="Century"/>
                <a:ea typeface="Arial Unicode MS"/>
              </a:rPr>
              <a:t> Network managerment</a:t>
            </a:r>
            <a:endParaRPr lang="en-US" sz="3200" b="0" strike="noStrike" spc="-1">
              <a:latin typeface="Arial"/>
            </a:endParaRPr>
          </a:p>
        </p:txBody>
      </p:sp>
      <p:sp>
        <p:nvSpPr>
          <p:cNvPr id="964" name="CustomShape 3"/>
          <p:cNvSpPr/>
          <p:nvPr/>
        </p:nvSpPr>
        <p:spPr>
          <a:xfrm>
            <a:off x="657224" y="1628774"/>
            <a:ext cx="11026609" cy="137160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lang="en-US" sz="2400" spc="-1" dirty="0" smtClean="0">
                <a:solidFill>
                  <a:srgbClr val="002060"/>
                </a:solidFill>
                <a:latin typeface="Century" panose="02040604050505020304" pitchFamily="18" charset="0"/>
              </a:rPr>
              <a:t>MIB contains </a:t>
            </a:r>
            <a:r>
              <a:rPr lang="en-US" sz="2400" spc="-1" dirty="0" smtClean="0">
                <a:solidFill>
                  <a:srgbClr val="002060"/>
                </a:solidFill>
                <a:latin typeface="Century" panose="02040604050505020304" pitchFamily="18" charset="0"/>
              </a:rPr>
              <a:t>managed </a:t>
            </a:r>
            <a:r>
              <a:rPr lang="en-US" sz="2400" spc="-1" dirty="0">
                <a:solidFill>
                  <a:srgbClr val="002060"/>
                </a:solidFill>
                <a:latin typeface="Century" panose="02040604050505020304" pitchFamily="18" charset="0"/>
              </a:rPr>
              <a:t>objects </a:t>
            </a:r>
            <a:r>
              <a:rPr lang="en-US" sz="2400" spc="-1" dirty="0">
                <a:solidFill>
                  <a:srgbClr val="002060"/>
                </a:solidFill>
                <a:latin typeface="Century"/>
              </a:rPr>
              <a:t>describ</a:t>
            </a:r>
            <a:r>
              <a:rPr lang="en-US" sz="2400" spc="-1" dirty="0" smtClean="0">
                <a:solidFill>
                  <a:srgbClr val="002060"/>
                </a:solidFill>
                <a:latin typeface="Century" panose="02040604050505020304" pitchFamily="18" charset="0"/>
              </a:rPr>
              <a:t>ed by </a:t>
            </a:r>
            <a:r>
              <a:rPr lang="en-US" sz="2400" spc="-1" dirty="0" smtClean="0">
                <a:solidFill>
                  <a:srgbClr val="002060"/>
                </a:solidFill>
                <a:latin typeface="Century" panose="02040604050505020304" pitchFamily="18" charset="0"/>
              </a:rPr>
              <a:t>a syntax template </a:t>
            </a:r>
            <a:r>
              <a:rPr lang="en-US" sz="2400" spc="-1" dirty="0" smtClean="0">
                <a:solidFill>
                  <a:srgbClr val="002060"/>
                </a:solidFill>
                <a:latin typeface="Century" panose="02040604050505020304" pitchFamily="18" charset="0"/>
              </a:rPr>
              <a:t>(ASN.1) </a:t>
            </a:r>
            <a:r>
              <a:rPr lang="en-US" sz="2400" spc="-1" dirty="0" smtClean="0">
                <a:solidFill>
                  <a:srgbClr val="002060"/>
                </a:solidFill>
                <a:latin typeface="Century" panose="02040604050505020304" pitchFamily="18" charset="0"/>
              </a:rPr>
              <a:t>OBJECT-TYPE.</a:t>
            </a:r>
            <a:r>
              <a:rPr lang="en-US" sz="2400" spc="-1" dirty="0" smtClean="0">
                <a:solidFill>
                  <a:srgbClr val="002060"/>
                </a:solidFill>
                <a:latin typeface="Century" panose="02040604050505020304" pitchFamily="18" charset="0"/>
              </a:rPr>
              <a:t> </a:t>
            </a:r>
            <a:r>
              <a:rPr lang="en-US" sz="2400" spc="-1" dirty="0" smtClean="0">
                <a:solidFill>
                  <a:srgbClr val="002060"/>
                </a:solidFill>
                <a:latin typeface="Century" panose="02040604050505020304" pitchFamily="18" charset="0"/>
              </a:rPr>
              <a:t>Each object type is </a:t>
            </a:r>
            <a:r>
              <a:rPr lang="en-US" sz="2400" spc="-1" dirty="0">
                <a:solidFill>
                  <a:srgbClr val="002060"/>
                </a:solidFill>
                <a:latin typeface="Century" panose="02040604050505020304" pitchFamily="18" charset="0"/>
              </a:rPr>
              <a:t>an identifier of </a:t>
            </a:r>
            <a:r>
              <a:rPr lang="en-US" sz="2400" spc="-1" dirty="0" smtClean="0">
                <a:solidFill>
                  <a:srgbClr val="002060"/>
                </a:solidFill>
                <a:latin typeface="Century" panose="02040604050505020304" pitchFamily="18" charset="0"/>
              </a:rPr>
              <a:t>(ASN.1) OBJECT </a:t>
            </a:r>
            <a:r>
              <a:rPr lang="en-US" sz="2400" spc="-1" dirty="0" smtClean="0">
                <a:solidFill>
                  <a:srgbClr val="002060"/>
                </a:solidFill>
                <a:latin typeface="Century" panose="02040604050505020304" pitchFamily="18" charset="0"/>
              </a:rPr>
              <a:t>IDENTIFIER</a:t>
            </a:r>
            <a:r>
              <a:rPr lang="en-US" sz="2400" spc="-1" dirty="0" smtClean="0">
                <a:solidFill>
                  <a:srgbClr val="002060"/>
                </a:solidFill>
                <a:latin typeface="Century" panose="02040604050505020304" pitchFamily="18" charset="0"/>
              </a:rPr>
              <a:t>.</a:t>
            </a:r>
          </a:p>
          <a:p>
            <a:pPr algn="just"/>
            <a:endParaRPr lang="en-US" sz="2400" spc="-1" dirty="0" smtClean="0">
              <a:solidFill>
                <a:srgbClr val="002060"/>
              </a:solidFill>
              <a:latin typeface="Century" panose="02040604050505020304" pitchFamily="18" charset="0"/>
            </a:endParaRPr>
          </a:p>
          <a:p>
            <a:pPr algn="just"/>
            <a:endParaRPr lang="en-US" sz="2400" spc="-1" dirty="0" smtClean="0">
              <a:solidFill>
                <a:srgbClr val="002060"/>
              </a:solidFill>
              <a:latin typeface="Century" panose="02040604050505020304" pitchFamily="18" charset="0"/>
            </a:endParaRPr>
          </a:p>
          <a:p>
            <a:pPr algn="just"/>
            <a:endParaRPr lang="en-US" sz="2400" spc="-1" dirty="0">
              <a:solidFill>
                <a:srgbClr val="002060"/>
              </a:solidFill>
              <a:latin typeface="Century" panose="02040604050505020304" pitchFamily="18" charset="0"/>
            </a:endParaRPr>
          </a:p>
          <a:p>
            <a:pPr algn="just">
              <a:lnSpc>
                <a:spcPct val="100000"/>
              </a:lnSpc>
            </a:pPr>
            <a:endParaRPr lang="en-US" sz="2400" b="1" strike="noStrike" spc="-1" dirty="0">
              <a:solidFill>
                <a:srgbClr val="002060"/>
              </a:solidFill>
              <a:latin typeface="Century" panose="02040604050505020304" pitchFamily="18" charset="0"/>
            </a:endParaRPr>
          </a:p>
        </p:txBody>
      </p:sp>
      <p:sp>
        <p:nvSpPr>
          <p:cNvPr id="8" name="CustomShape 1"/>
          <p:cNvSpPr/>
          <p:nvPr/>
        </p:nvSpPr>
        <p:spPr>
          <a:xfrm>
            <a:off x="323640" y="340290"/>
            <a:ext cx="11572560" cy="820260"/>
          </a:xfrm>
          <a:prstGeom prst="roundRect">
            <a:avLst>
              <a:gd name="adj" fmla="val 50000"/>
            </a:avLst>
          </a:prstGeom>
          <a:solidFill>
            <a:srgbClr val="07A398"/>
          </a:solidFill>
          <a:ln>
            <a:noFill/>
          </a:ln>
        </p:spPr>
        <p:style>
          <a:lnRef idx="0">
            <a:scrgbClr r="0" g="0" b="0"/>
          </a:lnRef>
          <a:fillRef idx="0">
            <a:scrgbClr r="0" g="0" b="0"/>
          </a:fillRef>
          <a:effectRef idx="0">
            <a:scrgbClr r="0" g="0" b="0"/>
          </a:effectRef>
          <a:fontRef idx="minor"/>
        </p:style>
        <p:txBody>
          <a:bodyPr lIns="274320" tIns="45000" rIns="90000" bIns="45000" anchor="ctr">
            <a:spAutoFit/>
          </a:bodyPr>
          <a:lstStyle/>
          <a:p>
            <a:pPr algn="ctr">
              <a:lnSpc>
                <a:spcPct val="100000"/>
              </a:lnSpc>
            </a:pPr>
            <a:r>
              <a:rPr lang="en-US" sz="3200" b="1" spc="-1" dirty="0">
                <a:solidFill>
                  <a:srgbClr val="FFFFFF"/>
                </a:solidFill>
                <a:latin typeface="Century"/>
              </a:rPr>
              <a:t> Management Information Base</a:t>
            </a:r>
          </a:p>
        </p:txBody>
      </p:sp>
      <p:pic>
        <p:nvPicPr>
          <p:cNvPr id="6" name="Picture 5"/>
          <p:cNvPicPr/>
          <p:nvPr/>
        </p:nvPicPr>
        <p:blipFill>
          <a:blip r:embed="rId3"/>
          <a:stretch/>
        </p:blipFill>
        <p:spPr>
          <a:xfrm>
            <a:off x="1358673" y="3000375"/>
            <a:ext cx="10325160" cy="3474720"/>
          </a:xfrm>
          <a:prstGeom prst="rect">
            <a:avLst/>
          </a:prstGeom>
          <a:ln>
            <a:noFill/>
          </a:ln>
        </p:spPr>
      </p:pic>
    </p:spTree>
    <p:extLst>
      <p:ext uri="{BB962C8B-B14F-4D97-AF65-F5344CB8AC3E}">
        <p14:creationId xmlns:p14="http://schemas.microsoft.com/office/powerpoint/2010/main" val="23845297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6347</TotalTime>
  <Words>1785</Words>
  <Application>Microsoft Office PowerPoint</Application>
  <PresentationFormat>Widescreen</PresentationFormat>
  <Paragraphs>217</Paragraphs>
  <Slides>22</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 Unicode MS</vt:lpstr>
      <vt:lpstr>Aharoni</vt:lpstr>
      <vt:lpstr>Arial</vt:lpstr>
      <vt:lpstr>Calibri</vt:lpstr>
      <vt:lpstr>Century</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ducnc7</cp:lastModifiedBy>
  <cp:revision>218</cp:revision>
  <dcterms:created xsi:type="dcterms:W3CDTF">2019-01-14T06:35:35Z</dcterms:created>
  <dcterms:modified xsi:type="dcterms:W3CDTF">2020-10-08T23:54:08Z</dcterms:modified>
</cp:coreProperties>
</file>