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6" r:id="rId3"/>
    <p:sldMasterId id="2147483832" r:id="rId4"/>
  </p:sldMasterIdLst>
  <p:notesMasterIdLst>
    <p:notesMasterId r:id="rId32"/>
  </p:notesMasterIdLst>
  <p:sldIdLst>
    <p:sldId id="256" r:id="rId5"/>
    <p:sldId id="276" r:id="rId6"/>
    <p:sldId id="468" r:id="rId7"/>
    <p:sldId id="465" r:id="rId8"/>
    <p:sldId id="392" r:id="rId9"/>
    <p:sldId id="443" r:id="rId10"/>
    <p:sldId id="444" r:id="rId11"/>
    <p:sldId id="445" r:id="rId12"/>
    <p:sldId id="446" r:id="rId13"/>
    <p:sldId id="447" r:id="rId14"/>
    <p:sldId id="459" r:id="rId15"/>
    <p:sldId id="516" r:id="rId16"/>
    <p:sldId id="461" r:id="rId17"/>
    <p:sldId id="462" r:id="rId18"/>
    <p:sldId id="463" r:id="rId19"/>
    <p:sldId id="469" r:id="rId20"/>
    <p:sldId id="448" r:id="rId21"/>
    <p:sldId id="449" r:id="rId22"/>
    <p:sldId id="450" r:id="rId23"/>
    <p:sldId id="451" r:id="rId24"/>
    <p:sldId id="470" r:id="rId25"/>
    <p:sldId id="453" r:id="rId26"/>
    <p:sldId id="454" r:id="rId27"/>
    <p:sldId id="455" r:id="rId28"/>
    <p:sldId id="456" r:id="rId29"/>
    <p:sldId id="457" r:id="rId30"/>
    <p:sldId id="51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0"/>
    <p:restoredTop sz="92818"/>
  </p:normalViewPr>
  <p:slideViewPr>
    <p:cSldViewPr>
      <p:cViewPr varScale="1">
        <p:scale>
          <a:sx n="87" d="100"/>
          <a:sy n="87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F45C19DC-D3FC-47FB-8B8F-78D5F576582A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l-PL" noProof="0"/>
              <a:t>Click to edit Master text styles</a:t>
            </a:r>
          </a:p>
          <a:p>
            <a:pPr lvl="1"/>
            <a:r>
              <a:rPr lang="pl-PL" noProof="0"/>
              <a:t>Second level</a:t>
            </a:r>
          </a:p>
          <a:p>
            <a:pPr lvl="2"/>
            <a:r>
              <a:rPr lang="pl-PL" noProof="0"/>
              <a:t>Third level</a:t>
            </a:r>
          </a:p>
          <a:p>
            <a:pPr lvl="3"/>
            <a:r>
              <a:rPr lang="pl-PL" noProof="0"/>
              <a:t>Fourth level</a:t>
            </a:r>
          </a:p>
          <a:p>
            <a:pPr lvl="4"/>
            <a:r>
              <a:rPr lang="pl-P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0BF5E9E-0627-48B6-B43B-4389055B5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750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5F430871-D6A9-49F9-9100-C341083EB68F}" type="slidenum">
              <a:rPr lang="en-US" altLang="en-US" sz="1200">
                <a:latin typeface="Calibri" panose="020F0502020204030204" pitchFamily="34" charset="0"/>
              </a:rPr>
              <a:pPr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4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2D17AEE5-F029-4DED-BB55-6834253C0ECD}" type="slidenum">
              <a:rPr lang="en-US" altLang="en-US" sz="1200">
                <a:solidFill>
                  <a:srgbClr val="FFFFFF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004888" y="695325"/>
            <a:ext cx="4841875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>
            <a:lvl1pPr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buClr>
                <a:srgbClr val="000000"/>
              </a:buClr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3881438" y="8686800"/>
            <a:ext cx="29718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</a:pPr>
            <a:fld id="{E611D12E-B0A9-4649-A023-6AF72C3086B4}" type="slidenum">
              <a:rPr lang="pl-PL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</a:pPr>
              <a:t>2</a:t>
            </a:fld>
            <a:endParaRPr lang="pl-PL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EDB59AA3-F3C8-4618-88F4-2518AE391757}" type="slidenum">
              <a:rPr lang="en-US" altLang="en-US" sz="1200">
                <a:solidFill>
                  <a:srgbClr val="FFFFFF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004888" y="695325"/>
            <a:ext cx="4841875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>
            <a:lvl1pPr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buClr>
                <a:srgbClr val="000000"/>
              </a:buClr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881438" y="8686800"/>
            <a:ext cx="29718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</a:pPr>
            <a:fld id="{45B0CB48-E2DD-4233-BF84-762126686301}" type="slidenum">
              <a:rPr lang="pl-PL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</a:pPr>
              <a:t>3</a:t>
            </a:fld>
            <a:endParaRPr lang="pl-PL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7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1F81772E-B17E-460B-90A9-A65129A4FD9B}" type="slidenum">
              <a:rPr lang="en-US" altLang="en-US" sz="1200">
                <a:solidFill>
                  <a:srgbClr val="FFFFFF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004888" y="695325"/>
            <a:ext cx="4841875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>
            <a:lvl1pPr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buClr>
                <a:srgbClr val="000000"/>
              </a:buClr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7892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881438" y="8686800"/>
            <a:ext cx="29718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</a:pPr>
            <a:fld id="{D259D454-C12C-49E5-B701-7940C4245767}" type="slidenum">
              <a:rPr lang="pl-PL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</a:pPr>
              <a:t>4</a:t>
            </a:fld>
            <a:endParaRPr lang="pl-PL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3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fld id="{2CF56179-EF34-4590-95E6-114892E451B9}" type="slidenum">
              <a:rPr lang="en-US" altLang="en-US" sz="1200">
                <a:solidFill>
                  <a:srgbClr val="FFFFFF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004888" y="695325"/>
            <a:ext cx="4841875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5" tIns="40083" rIns="80165" bIns="40083" anchor="ctr"/>
          <a:lstStyle>
            <a:lvl1pPr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buClr>
                <a:srgbClr val="000000"/>
              </a:buClr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881438" y="8686800"/>
            <a:ext cx="29718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00050"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6875" algn="l"/>
                <a:tab pos="796925" algn="l"/>
                <a:tab pos="1195388" algn="l"/>
                <a:tab pos="1595438" algn="l"/>
                <a:tab pos="1995488" algn="l"/>
                <a:tab pos="2393950" algn="l"/>
                <a:tab pos="2794000" algn="l"/>
                <a:tab pos="3194050" algn="l"/>
                <a:tab pos="3592513" algn="l"/>
                <a:tab pos="3992563" algn="l"/>
                <a:tab pos="4391025" algn="l"/>
                <a:tab pos="4791075" algn="l"/>
                <a:tab pos="5191125" algn="l"/>
                <a:tab pos="5589588" algn="l"/>
                <a:tab pos="5989638" algn="l"/>
                <a:tab pos="6388100" algn="l"/>
                <a:tab pos="6788150" algn="l"/>
                <a:tab pos="7188200" algn="l"/>
                <a:tab pos="7586663" algn="l"/>
                <a:tab pos="79867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</a:pPr>
            <a:fld id="{C02B8478-ADE0-42A3-8148-28C4164EA6D5}" type="slidenum">
              <a:rPr lang="pl-PL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</a:pPr>
              <a:t>5</a:t>
            </a:fld>
            <a:endParaRPr lang="pl-PL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3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7463B-D05D-4F61-925D-291F0F6D3AB7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D8F3B-1822-4B79-BE20-886B83B74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26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186FB-4BA8-4866-AD07-98E4670EA3D5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72D4D-5F82-4F80-9650-2CC0EDB1C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36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45D3F-862A-4C75-B613-66CBC29C3F49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5DB93-1A2D-4F89-AD44-B6115A4AF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44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16876-2D83-4DCE-A574-38D9DB4C5F86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6A325-10FB-4720-86B0-D3738C9EA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65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9E6C9-CEC6-400B-8FBA-DC6D109E6885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A3BE0-B80B-499C-90F3-626B3AAD5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29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C3E63-2578-48EB-8ECF-E8DAF5A64059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5C76D-B70F-4F25-B420-75B0E528F8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85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631477E-331E-4658-8091-FC9367EE0730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6A3FF6F-14F2-4C13-8A6B-ED585552F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17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273A498-793D-49D0-B7DF-B3C89AF93A2B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4FE30715-896E-40EF-A9FD-A95C8DB2D9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74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A3E8BEF-F9A2-41ED-839D-A3A23CEF74A9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B073D97-1A4B-4055-9E82-FF00D262C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273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44572EE-243F-44D2-B2F7-F67C6AE01968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C4BBDD0-DB67-4E7A-B32F-FD7EC5D25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577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4654B366-2541-4373-9C32-0CC03EA03A39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003F766-FB92-4058-B5B2-389EC974B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1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D9AD7-4F5D-4E93-AA4C-273E47D5DD9D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1D22-99FC-4FEC-BE0A-CB8399B79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507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CD6085AC-01AF-474D-A0CE-8657B7833B0E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4C39EBF4-BEE4-47FD-9282-07F3C827E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546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D9E64C17-5B04-4A3B-A71A-89648F385ABE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F73C182-F1D9-4905-A477-4E257AE16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84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4CB6E99-9CCE-4B78-9A26-4DE769B1C871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BF73965B-9DBD-4598-B4F9-C8AB446C6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555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2E4E60D-B126-498E-8AA4-35D5870BB741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3C5E5FEA-8E9B-4F41-AF04-1C5C183498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685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9F22CA1-B0FA-431F-BB24-40094DD27BDF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0165A9D-579A-4184-A456-8C0879CF6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022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1E531C9-AFEE-4308-BC29-AA0428E766E8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A7817009-DAE9-44B9-8085-F8B841D29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F7DF9BF-81B3-4E86-9705-48935F9C1438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AF1AA2C-D831-4F4D-BEFE-A7E8119EF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841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448BCB1-F0F7-4B56-844A-5C202C9B88BE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04A9EF01-E7E9-4F2D-BD93-D57B6077B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182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02AFFF0-BB3F-43FB-ABAA-157A7319C7A2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F512183-CE32-4301-9127-A5B7D34B1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901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1AB5FD97-48C4-4592-BD0F-20D5AEC6FE08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9F03B6A-A415-47C2-B88A-497E4544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2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45B60-F9AA-491F-BB5E-0D555B792799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B8DAF-A9B7-43CC-8E47-AF22FAD233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2879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54DBE27-3E18-4ABB-8A49-4263C556C412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E238AC5B-C7FD-4D4D-BDC8-803DEDC18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033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13DCF20-BE18-48F8-A277-DC321122DCAB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1105AFC-6803-450D-8217-7648ADAF6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2891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0B976B51-C31D-4309-9EA4-1041A838541A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6D94443E-8FE9-4621-9598-3D3C92AF87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935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E2065EC2-CBBC-4222-82C2-3CE3F4068710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2D8C3E5-34C5-435E-945A-36FD5E2E4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7325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40322FB5-7472-44F2-A256-24B0EA24E046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EABA3CD3-F25D-4501-91E9-F1D6B3BD1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353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032606F-E7D2-4454-9012-C27EF643755A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CFCF360-72D2-4766-87B4-4F50D06C8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541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728F2E0-43C7-47B2-95CD-1E31ADABFCD6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51A75693-0726-476C-82DC-65D34CC90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6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210BA7-64BD-4174-81C2-A616759CDF8B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D9E77-5178-4163-AA9C-8EA3E36CF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0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E7B2F-D249-400E-9671-B7E3F1C3A97C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D10B-F19D-4C84-89D2-44FF69D8F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0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DD18D-D592-43A2-BA0D-266DCC548108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8C645-1F3B-4DB3-A686-2E415E685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6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37C344-E094-49A0-958F-4D6AC65CF788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0FD0D-048A-4B61-AA2F-1DD91B4AF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6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A54AC-8203-4E5C-A73F-F365B7BC81A7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CAD3E-44F6-40DD-9A29-8B3A8DCF4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6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75FF2-03CD-46A5-A2C5-4808A0089BA8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F0B73-9B38-465E-BC45-88EA0F9A5F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31A3C3B-2622-4B60-9D78-A0DF040F1654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E753DCC-898B-470C-AC5A-F92C55DEBB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6CC410F-063E-4BD8-9D15-8FB23E2A03BC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99ABBF9-B925-485A-9449-58DB2395C7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45FB0DC-7125-4883-A043-81A542B1966D}" type="datetime1">
              <a:rPr lang="en-US" altLang="en-US"/>
              <a:pPr/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860EEB3-86B0-4C15-A7CE-6EDFF8BD84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66E6E3-F5A8-499B-AFD9-796454D4F9A5}" type="datetime1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81FE72-94CC-442C-8C9A-893FC1D62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4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313" y="-350838"/>
            <a:ext cx="10080626" cy="755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1621309" y="533400"/>
            <a:ext cx="5987108" cy="280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640" tIns="46800" rIns="89640" bIns="46800">
            <a:spAutoFit/>
          </a:bodyPr>
          <a:lstStyle>
            <a:lvl1pPr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en-US" altLang="en-US" sz="4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4400" b="1" dirty="0">
                <a:solidFill>
                  <a:srgbClr val="000000"/>
                </a:solidFill>
                <a:cs typeface="Arial" panose="020B0604020202020204" pitchFamily="34" charset="0"/>
              </a:rPr>
              <a:t>ECE 448: Spring 2018</a:t>
            </a:r>
          </a:p>
          <a:p>
            <a:pPr algn="ctr" eaLnBrk="1" hangingPunct="1"/>
            <a:r>
              <a:rPr lang="en-US" altLang="en-US" sz="4400" b="1" dirty="0">
                <a:solidFill>
                  <a:srgbClr val="000000"/>
                </a:solidFill>
                <a:cs typeface="Arial" panose="020B0604020202020204" pitchFamily="34" charset="0"/>
              </a:rPr>
              <a:t>Lab 3 – Part 2</a:t>
            </a:r>
          </a:p>
          <a:p>
            <a:pPr algn="ctr" eaLnBrk="1" hangingPunct="1"/>
            <a:endParaRPr lang="en-US" altLang="en-US" sz="4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2863" y="3102804"/>
            <a:ext cx="9144000" cy="144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4400" b="1" dirty="0">
                <a:solidFill>
                  <a:srgbClr val="000000"/>
                </a:solidFill>
                <a:cs typeface="Arial" panose="020B0604020202020204" pitchFamily="34" charset="0"/>
              </a:rPr>
              <a:t>Design of Controllers </a:t>
            </a:r>
          </a:p>
          <a:p>
            <a:pPr algn="ctr" eaLnBrk="1" hangingPunct="1"/>
            <a:r>
              <a:rPr lang="en-US" altLang="en-US" sz="4400" b="1" dirty="0">
                <a:solidFill>
                  <a:srgbClr val="000000"/>
                </a:solidFill>
                <a:cs typeface="Arial" panose="020B0604020202020204" pitchFamily="34" charset="0"/>
              </a:rPr>
              <a:t>Using ASM Charts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75488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6">
            <a:extLst>
              <a:ext uri="{FF2B5EF4-FFF2-40B4-BE49-F238E27FC236}">
                <a16:creationId xmlns:a16="http://schemas.microsoft.com/office/drawing/2014/main" id="{B811034E-DD6E-4948-9811-69967AE5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228600"/>
            <a:ext cx="57038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Using DEBOUNCE_RED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to Generate Short Pulses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Debouncer</a:t>
            </a:r>
          </a:p>
        </p:txBody>
      </p:sp>
      <p:grpSp>
        <p:nvGrpSpPr>
          <p:cNvPr id="46082" name="Group 6"/>
          <p:cNvGrpSpPr>
            <a:grpSpLocks/>
          </p:cNvGrpSpPr>
          <p:nvPr/>
        </p:nvGrpSpPr>
        <p:grpSpPr bwMode="auto">
          <a:xfrm>
            <a:off x="3581400" y="1905000"/>
            <a:ext cx="1905000" cy="2819400"/>
            <a:chOff x="3581400" y="1905000"/>
            <a:chExt cx="1905000" cy="2819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05000"/>
              <a:ext cx="19050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 err="1">
                  <a:solidFill>
                    <a:prstClr val="black"/>
                  </a:solidFill>
                </a:rPr>
                <a:t>Debouncer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267200" y="4343400"/>
              <a:ext cx="533400" cy="3810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Elbow Connector 9"/>
          <p:cNvCxnSpPr>
            <a:endCxn id="8" idx="2"/>
          </p:cNvCxnSpPr>
          <p:nvPr/>
        </p:nvCxnSpPr>
        <p:spPr>
          <a:xfrm flipV="1">
            <a:off x="2286000" y="4724400"/>
            <a:ext cx="2247900" cy="533400"/>
          </a:xfrm>
          <a:prstGeom prst="bentConnector2">
            <a:avLst/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3622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0" y="32004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86400" y="23622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extBox 13"/>
          <p:cNvSpPr txBox="1">
            <a:spLocks noChangeArrowheads="1"/>
          </p:cNvSpPr>
          <p:nvPr/>
        </p:nvSpPr>
        <p:spPr bwMode="auto">
          <a:xfrm>
            <a:off x="1447800" y="1981200"/>
            <a:ext cx="87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reset</a:t>
            </a:r>
          </a:p>
        </p:txBody>
      </p:sp>
      <p:sp>
        <p:nvSpPr>
          <p:cNvPr id="46088" name="TextBox 14"/>
          <p:cNvSpPr txBox="1">
            <a:spLocks noChangeArrowheads="1"/>
          </p:cNvSpPr>
          <p:nvPr/>
        </p:nvSpPr>
        <p:spPr bwMode="auto">
          <a:xfrm>
            <a:off x="1447800" y="281940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46089" name="TextBox 15"/>
          <p:cNvSpPr txBox="1">
            <a:spLocks noChangeArrowheads="1"/>
          </p:cNvSpPr>
          <p:nvPr/>
        </p:nvSpPr>
        <p:spPr bwMode="auto">
          <a:xfrm>
            <a:off x="1447800" y="4876800"/>
            <a:ext cx="560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46090" name="TextBox 16"/>
          <p:cNvSpPr txBox="1">
            <a:spLocks noChangeArrowheads="1"/>
          </p:cNvSpPr>
          <p:nvPr/>
        </p:nvSpPr>
        <p:spPr bwMode="auto">
          <a:xfrm>
            <a:off x="6934200" y="2133600"/>
            <a:ext cx="1044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Debouncer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9EE6A-1366-6541-B5B9-85754964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705600" cy="52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3"/>
          <p:cNvSpPr txBox="1">
            <a:spLocks noChangeArrowheads="1"/>
          </p:cNvSpPr>
          <p:nvPr/>
        </p:nvSpPr>
        <p:spPr bwMode="auto">
          <a:xfrm>
            <a:off x="2819400" y="228600"/>
            <a:ext cx="383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3200" b="1">
                <a:solidFill>
                  <a:srgbClr val="000000"/>
                </a:solidFill>
              </a:rPr>
              <a:t>k and DD Generics</a:t>
            </a:r>
          </a:p>
        </p:txBody>
      </p:sp>
      <p:sp>
        <p:nvSpPr>
          <p:cNvPr id="48130" name="TextBox 4"/>
          <p:cNvSpPr txBox="1">
            <a:spLocks noChangeArrowheads="1"/>
          </p:cNvSpPr>
          <p:nvPr/>
        </p:nvSpPr>
        <p:spPr bwMode="auto">
          <a:xfrm>
            <a:off x="228600" y="1447800"/>
            <a:ext cx="88074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k - width of the counter used to measure the debouncing period</a:t>
            </a: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DD - debouncing period in clock cycles</a:t>
            </a:r>
          </a:p>
          <a:p>
            <a:pPr>
              <a:lnSpc>
                <a:spcPct val="13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>
                <a:solidFill>
                  <a:srgbClr val="000000"/>
                </a:solidFill>
              </a:rPr>
              <a:t>Values of generics given on the next slide assume that the </a:t>
            </a:r>
          </a:p>
          <a:p>
            <a:pPr>
              <a:lnSpc>
                <a:spcPct val="130000"/>
              </a:lnSpc>
            </a:pPr>
            <a:r>
              <a:rPr lang="en-US" altLang="en-US">
                <a:solidFill>
                  <a:srgbClr val="000000"/>
                </a:solidFill>
              </a:rPr>
              <a:t>                           clock frequency = 100 MHz </a:t>
            </a:r>
          </a:p>
          <a:p>
            <a:pPr>
              <a:lnSpc>
                <a:spcPct val="130000"/>
              </a:lnSpc>
            </a:pPr>
            <a:r>
              <a:rPr lang="en-US" altLang="en-US">
                <a:solidFill>
                  <a:srgbClr val="000000"/>
                </a:solidFill>
              </a:rPr>
              <a:t>and thus </a:t>
            </a:r>
          </a:p>
          <a:p>
            <a:pPr>
              <a:lnSpc>
                <a:spcPct val="130000"/>
              </a:lnSpc>
            </a:pPr>
            <a:r>
              <a:rPr lang="en-US" altLang="en-US">
                <a:solidFill>
                  <a:srgbClr val="000000"/>
                </a:solidFill>
              </a:rPr>
              <a:t>                                 clock period = 10 ns.</a:t>
            </a:r>
          </a:p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3"/>
          <p:cNvSpPr txBox="1">
            <a:spLocks noChangeArrowheads="1"/>
          </p:cNvSpPr>
          <p:nvPr/>
        </p:nvSpPr>
        <p:spPr bwMode="auto">
          <a:xfrm>
            <a:off x="2819400" y="152400"/>
            <a:ext cx="383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3200" b="1">
                <a:solidFill>
                  <a:srgbClr val="000000"/>
                </a:solidFill>
              </a:rPr>
              <a:t>k and DD Generics</a:t>
            </a:r>
          </a:p>
        </p:txBody>
      </p:sp>
      <p:sp>
        <p:nvSpPr>
          <p:cNvPr id="49154" name="TextBox 4"/>
          <p:cNvSpPr txBox="1">
            <a:spLocks noChangeArrowheads="1"/>
          </p:cNvSpPr>
          <p:nvPr/>
        </p:nvSpPr>
        <p:spPr bwMode="auto">
          <a:xfrm>
            <a:off x="228600" y="914400"/>
            <a:ext cx="79928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>
                <a:solidFill>
                  <a:srgbClr val="660066"/>
                </a:solidFill>
              </a:rPr>
              <a:t>Option 1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A50021"/>
                </a:solidFill>
              </a:rPr>
              <a:t>value used for simulation only</a:t>
            </a:r>
            <a:r>
              <a:rPr lang="en-US" altLang="en-US" b="1" dirty="0">
                <a:solidFill>
                  <a:srgbClr val="000000"/>
                </a:solidFill>
              </a:rPr>
              <a:t>):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  DD = 100 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  assuming bouncing period &lt; 1 </a:t>
            </a:r>
            <a:r>
              <a:rPr lang="en-US" altLang="en-US" dirty="0" err="1">
                <a:solidFill>
                  <a:srgbClr val="000000"/>
                </a:solidFill>
              </a:rPr>
              <a:t>μs</a:t>
            </a:r>
            <a:r>
              <a:rPr lang="en-US" altLang="en-US" dirty="0">
                <a:solidFill>
                  <a:srgbClr val="000000"/>
                </a:solidFill>
              </a:rPr>
              <a:t> = 1000 ns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  condition:    DD*10ns = 1000 ns    </a:t>
            </a:r>
            <a:r>
              <a:rPr lang="en-US" altLang="en-US" dirty="0">
                <a:solidFill>
                  <a:srgbClr val="000090"/>
                </a:solidFill>
              </a:rPr>
              <a:t>=&gt;    </a:t>
            </a:r>
            <a:r>
              <a:rPr lang="en-US" altLang="en-US" dirty="0">
                <a:solidFill>
                  <a:srgbClr val="000000"/>
                </a:solidFill>
              </a:rPr>
              <a:t>DD = 100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  k=7    because  2^7 &gt; 100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b="1" dirty="0">
                <a:solidFill>
                  <a:srgbClr val="660066"/>
                </a:solidFill>
              </a:rPr>
              <a:t>Option 2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A50021"/>
                </a:solidFill>
              </a:rPr>
              <a:t>values used for synthesis, implementation, </a:t>
            </a:r>
          </a:p>
          <a:p>
            <a:r>
              <a:rPr lang="en-US" altLang="en-US" b="1" dirty="0">
                <a:solidFill>
                  <a:srgbClr val="A50021"/>
                </a:solidFill>
              </a:rPr>
              <a:t>                and experimental testing</a:t>
            </a:r>
            <a:r>
              <a:rPr lang="en-US" altLang="en-US" b="1" dirty="0">
                <a:solidFill>
                  <a:srgbClr val="000000"/>
                </a:solidFill>
              </a:rPr>
              <a:t>):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  DD = 1000000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  assuming bouncing period = 10 </a:t>
            </a:r>
            <a:r>
              <a:rPr lang="en-US" altLang="en-US" dirty="0" err="1">
                <a:solidFill>
                  <a:srgbClr val="000000"/>
                </a:solidFill>
              </a:rPr>
              <a:t>ms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  condition:   DD*10ns = 10ms    </a:t>
            </a:r>
            <a:r>
              <a:rPr lang="en-US" altLang="en-US" dirty="0">
                <a:solidFill>
                  <a:srgbClr val="000090"/>
                </a:solidFill>
              </a:rPr>
              <a:t> =&gt;   </a:t>
            </a:r>
            <a:r>
              <a:rPr lang="en-US" altLang="en-US" dirty="0">
                <a:solidFill>
                  <a:srgbClr val="000000"/>
                </a:solidFill>
              </a:rPr>
              <a:t>DD = 1,000,000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  k=20   because   2^20 &gt; 1,000,000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Rising Edge Detector - RED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US" altLang="en-US"/>
              <a:t>Turn a step function into an impulse</a:t>
            </a:r>
          </a:p>
          <a:p>
            <a:r>
              <a:rPr lang="en-US" altLang="en-US"/>
              <a:t>Allows a step to run a circuit for only one clock cycle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2286000"/>
            <a:ext cx="2286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800" dirty="0">
                <a:solidFill>
                  <a:prstClr val="white"/>
                </a:solidFill>
              </a:rPr>
              <a:t>Rising Edge Detector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1524000" y="2590800"/>
            <a:ext cx="182880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638800" y="2590800"/>
            <a:ext cx="182880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82" name="Group 27"/>
          <p:cNvGrpSpPr>
            <a:grpSpLocks/>
          </p:cNvGrpSpPr>
          <p:nvPr/>
        </p:nvGrpSpPr>
        <p:grpSpPr bwMode="auto">
          <a:xfrm>
            <a:off x="1752600" y="1752600"/>
            <a:ext cx="1524000" cy="533400"/>
            <a:chOff x="1752600" y="1752600"/>
            <a:chExt cx="1524000" cy="533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752600" y="2286000"/>
              <a:ext cx="6858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90800" y="1752600"/>
              <a:ext cx="6858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438400" y="1752600"/>
              <a:ext cx="152400" cy="5334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83" name="Group 26"/>
          <p:cNvGrpSpPr>
            <a:grpSpLocks/>
          </p:cNvGrpSpPr>
          <p:nvPr/>
        </p:nvGrpSpPr>
        <p:grpSpPr bwMode="auto">
          <a:xfrm>
            <a:off x="5867400" y="1752600"/>
            <a:ext cx="1524000" cy="533400"/>
            <a:chOff x="5867400" y="1587500"/>
            <a:chExt cx="1524000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867400" y="2120900"/>
              <a:ext cx="609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120900"/>
              <a:ext cx="609600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477000" y="1587500"/>
              <a:ext cx="152400" cy="5334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6629400" y="1587500"/>
              <a:ext cx="152400" cy="5334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4089400" y="4548188"/>
            <a:ext cx="0" cy="30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89400" y="4546600"/>
            <a:ext cx="1143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49600" y="4852988"/>
            <a:ext cx="93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46425" y="41783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2234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4520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75025" y="38735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03625" y="41783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6806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9092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32225" y="38735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0825" y="41783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1378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3664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89425" y="38735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18025" y="41783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5950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619" y="40251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746625" y="38735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75225" y="41783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89400" y="5868988"/>
            <a:ext cx="0" cy="30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89400" y="5867400"/>
            <a:ext cx="200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89425" y="5868988"/>
            <a:ext cx="0" cy="30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49600" y="6172200"/>
            <a:ext cx="93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91013" y="6172200"/>
            <a:ext cx="9413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7" name="TextBox 43"/>
          <p:cNvSpPr txBox="1">
            <a:spLocks noChangeArrowheads="1"/>
          </p:cNvSpPr>
          <p:nvPr/>
        </p:nvSpPr>
        <p:spPr bwMode="auto">
          <a:xfrm>
            <a:off x="5537200" y="3860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clk</a:t>
            </a:r>
          </a:p>
        </p:txBody>
      </p:sp>
      <p:sp>
        <p:nvSpPr>
          <p:cNvPr id="51228" name="TextBox 44"/>
          <p:cNvSpPr txBox="1">
            <a:spLocks noChangeArrowheads="1"/>
          </p:cNvSpPr>
          <p:nvPr/>
        </p:nvSpPr>
        <p:spPr bwMode="auto">
          <a:xfrm>
            <a:off x="5537200" y="4562475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input</a:t>
            </a:r>
          </a:p>
        </p:txBody>
      </p:sp>
      <p:sp>
        <p:nvSpPr>
          <p:cNvPr id="51229" name="TextBox 45"/>
          <p:cNvSpPr txBox="1">
            <a:spLocks noChangeArrowheads="1"/>
          </p:cNvSpPr>
          <p:nvPr/>
        </p:nvSpPr>
        <p:spPr bwMode="auto">
          <a:xfrm>
            <a:off x="5537200" y="5791200"/>
            <a:ext cx="827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output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4289425" y="3657600"/>
            <a:ext cx="1588" cy="22098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90988" y="4343400"/>
            <a:ext cx="0" cy="15240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32" name="Group 1"/>
          <p:cNvGrpSpPr>
            <a:grpSpLocks/>
          </p:cNvGrpSpPr>
          <p:nvPr/>
        </p:nvGrpSpPr>
        <p:grpSpPr bwMode="auto">
          <a:xfrm>
            <a:off x="1997075" y="1219200"/>
            <a:ext cx="5699125" cy="2362200"/>
            <a:chOff x="1997075" y="1219200"/>
            <a:chExt cx="5699125" cy="23622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997075" y="2640013"/>
              <a:ext cx="1698625" cy="31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00" name="Group 8"/>
            <p:cNvGrpSpPr>
              <a:grpSpLocks/>
            </p:cNvGrpSpPr>
            <p:nvPr/>
          </p:nvGrpSpPr>
          <p:grpSpPr bwMode="auto">
            <a:xfrm>
              <a:off x="3695700" y="2335213"/>
              <a:ext cx="533400" cy="609600"/>
              <a:chOff x="3200400" y="3276600"/>
              <a:chExt cx="533400" cy="609600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3200400" y="3276600"/>
                <a:ext cx="533400" cy="609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3352800" y="3733800"/>
                <a:ext cx="228600" cy="15240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rot="5400000">
              <a:off x="2933701" y="3019425"/>
              <a:ext cx="762000" cy="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14700" y="3402013"/>
              <a:ext cx="12192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13" idx="2"/>
            </p:cNvCxnSpPr>
            <p:nvPr/>
          </p:nvCxnSpPr>
          <p:spPr>
            <a:xfrm>
              <a:off x="4229100" y="2640013"/>
              <a:ext cx="838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4267201" y="3133725"/>
              <a:ext cx="533400" cy="31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533900" y="2868613"/>
              <a:ext cx="6096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067300" y="2600325"/>
              <a:ext cx="76200" cy="777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4800601" y="2752725"/>
              <a:ext cx="685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242" name="Group 25"/>
            <p:cNvGrpSpPr>
              <a:grpSpLocks/>
            </p:cNvGrpSpPr>
            <p:nvPr/>
          </p:nvGrpSpPr>
          <p:grpSpPr bwMode="auto">
            <a:xfrm>
              <a:off x="4381500" y="2411413"/>
              <a:ext cx="1600200" cy="685800"/>
              <a:chOff x="4495800" y="2667000"/>
              <a:chExt cx="1600200" cy="685800"/>
            </a:xfrm>
          </p:grpSpPr>
          <p:sp>
            <p:nvSpPr>
              <p:cNvPr id="16" name="Arc 15"/>
              <p:cNvSpPr/>
              <p:nvPr/>
            </p:nvSpPr>
            <p:spPr>
              <a:xfrm>
                <a:off x="4495800" y="2667000"/>
                <a:ext cx="1600200" cy="685800"/>
              </a:xfrm>
              <a:prstGeom prst="arc">
                <a:avLst>
                  <a:gd name="adj1" fmla="val 15821689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Arc 16"/>
              <p:cNvSpPr/>
              <p:nvPr/>
            </p:nvSpPr>
            <p:spPr>
              <a:xfrm flipV="1">
                <a:off x="4495800" y="2667000"/>
                <a:ext cx="1600200" cy="685800"/>
              </a:xfrm>
              <a:prstGeom prst="arc">
                <a:avLst>
                  <a:gd name="adj1" fmla="val 15799953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5981700" y="2752725"/>
              <a:ext cx="17145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44" name="TextBox 46"/>
            <p:cNvSpPr txBox="1">
              <a:spLocks noChangeArrowheads="1"/>
            </p:cNvSpPr>
            <p:nvPr/>
          </p:nvSpPr>
          <p:spPr bwMode="auto">
            <a:xfrm>
              <a:off x="1997075" y="2232025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+mn-cs"/>
                </a:rPr>
                <a:t>input</a:t>
              </a:r>
            </a:p>
          </p:txBody>
        </p:sp>
        <p:sp>
          <p:nvSpPr>
            <p:cNvPr id="51245" name="TextBox 47"/>
            <p:cNvSpPr txBox="1">
              <a:spLocks noChangeArrowheads="1"/>
            </p:cNvSpPr>
            <p:nvPr/>
          </p:nvSpPr>
          <p:spPr bwMode="auto">
            <a:xfrm>
              <a:off x="1997075" y="2868613"/>
              <a:ext cx="466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+mn-cs"/>
                </a:rPr>
                <a:t>clk</a:t>
              </a:r>
            </a:p>
          </p:txBody>
        </p:sp>
        <p:cxnSp>
          <p:nvCxnSpPr>
            <p:cNvPr id="49" name="Elbow Connector 48"/>
            <p:cNvCxnSpPr>
              <a:endCxn id="7" idx="3"/>
            </p:cNvCxnSpPr>
            <p:nvPr/>
          </p:nvCxnSpPr>
          <p:spPr>
            <a:xfrm flipV="1">
              <a:off x="1997075" y="2944813"/>
              <a:ext cx="1965325" cy="271462"/>
            </a:xfrm>
            <a:prstGeom prst="bentConnector2">
              <a:avLst/>
            </a:prstGeom>
            <a:ln w="254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47" name="TextBox 57"/>
            <p:cNvSpPr txBox="1">
              <a:spLocks noChangeArrowheads="1"/>
            </p:cNvSpPr>
            <p:nvPr/>
          </p:nvSpPr>
          <p:spPr bwMode="auto">
            <a:xfrm>
              <a:off x="6318250" y="2376488"/>
              <a:ext cx="827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+mn-cs"/>
                </a:rPr>
                <a:t>output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79738" y="1828800"/>
              <a:ext cx="3268662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249" name="TextBox 84"/>
            <p:cNvSpPr txBox="1">
              <a:spLocks noChangeArrowheads="1"/>
            </p:cNvSpPr>
            <p:nvPr/>
          </p:nvSpPr>
          <p:spPr bwMode="auto">
            <a:xfrm>
              <a:off x="4716463" y="1547813"/>
              <a:ext cx="15319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+mn-cs"/>
                </a:rPr>
                <a:t>rising edge detector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3582988" y="1979612"/>
              <a:ext cx="762000" cy="3175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51" name="TextBox 46"/>
            <p:cNvSpPr txBox="1">
              <a:spLocks noChangeArrowheads="1"/>
            </p:cNvSpPr>
            <p:nvPr/>
          </p:nvSpPr>
          <p:spPr bwMode="auto">
            <a:xfrm>
              <a:off x="3657600" y="1219200"/>
              <a:ext cx="698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itchFamily="34" charset="-128"/>
                  <a:cs typeface="+mn-cs"/>
                </a:rPr>
                <a:t>reset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D007B4-E1AA-8E40-96E0-F58D75C6808A}"/>
              </a:ext>
            </a:extLst>
          </p:cNvPr>
          <p:cNvCxnSpPr/>
          <p:nvPr/>
        </p:nvCxnSpPr>
        <p:spPr>
          <a:xfrm>
            <a:off x="4294052" y="5170851"/>
            <a:ext cx="0" cy="30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F217BC-9C57-364F-BEE7-2E44C3102478}"/>
              </a:ext>
            </a:extLst>
          </p:cNvPr>
          <p:cNvCxnSpPr/>
          <p:nvPr/>
        </p:nvCxnSpPr>
        <p:spPr>
          <a:xfrm flipV="1">
            <a:off x="4294052" y="5169263"/>
            <a:ext cx="1143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C52412-43F1-0A4D-B7EE-BCDF65D828E0}"/>
              </a:ext>
            </a:extLst>
          </p:cNvPr>
          <p:cNvCxnSpPr/>
          <p:nvPr/>
        </p:nvCxnSpPr>
        <p:spPr>
          <a:xfrm>
            <a:off x="3354252" y="5475651"/>
            <a:ext cx="93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4">
            <a:extLst>
              <a:ext uri="{FF2B5EF4-FFF2-40B4-BE49-F238E27FC236}">
                <a16:creationId xmlns:a16="http://schemas.microsoft.com/office/drawing/2014/main" id="{BFCBFB7B-0A74-B648-8421-FBC250D2E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597" y="51692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q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1" name="TextBox 44">
            <a:extLst>
              <a:ext uri="{FF2B5EF4-FFF2-40B4-BE49-F238E27FC236}">
                <a16:creationId xmlns:a16="http://schemas.microsoft.com/office/drawing/2014/main" id="{9EA3F83A-6F62-E14A-ABE3-857B2057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6" y="225947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q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F57DB435-8C38-D642-81EC-56962DD62B51}"/>
              </a:ext>
            </a:extLst>
          </p:cNvPr>
          <p:cNvSpPr txBox="1">
            <a:spLocks/>
          </p:cNvSpPr>
          <p:nvPr/>
        </p:nvSpPr>
        <p:spPr bwMode="auto">
          <a:xfrm>
            <a:off x="457200" y="127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</a:rPr>
              <a:t>Rising Edge Detector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39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3"/>
          <p:cNvSpPr txBox="1">
            <a:spLocks noChangeArrowheads="1"/>
          </p:cNvSpPr>
          <p:nvPr/>
        </p:nvSpPr>
        <p:spPr bwMode="auto">
          <a:xfrm>
            <a:off x="2971800" y="1905000"/>
            <a:ext cx="3289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4400" b="1"/>
              <a:t>Approach 1</a:t>
            </a:r>
          </a:p>
        </p:txBody>
      </p:sp>
      <p:sp>
        <p:nvSpPr>
          <p:cNvPr id="52226" name="TextBox 4"/>
          <p:cNvSpPr txBox="1">
            <a:spLocks noChangeArrowheads="1"/>
          </p:cNvSpPr>
          <p:nvPr/>
        </p:nvSpPr>
        <p:spPr bwMode="auto">
          <a:xfrm>
            <a:off x="1981200" y="3581400"/>
            <a:ext cx="51085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b="1"/>
              <a:t>Input &amp; Output Interfaces </a:t>
            </a:r>
          </a:p>
          <a:p>
            <a:pPr algn="ctr"/>
            <a:r>
              <a:rPr lang="en-US" altLang="en-US" sz="3200" b="1"/>
              <a:t>included in the Datapath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Group 107"/>
          <p:cNvGrpSpPr>
            <a:grpSpLocks/>
          </p:cNvGrpSpPr>
          <p:nvPr/>
        </p:nvGrpSpPr>
        <p:grpSpPr bwMode="auto">
          <a:xfrm>
            <a:off x="4800600" y="0"/>
            <a:ext cx="3937000" cy="4800600"/>
            <a:chOff x="4800600" y="152400"/>
            <a:chExt cx="3936851" cy="4800600"/>
          </a:xfrm>
        </p:grpSpPr>
        <p:pic>
          <p:nvPicPr>
            <p:cNvPr id="53308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52400"/>
              <a:ext cx="3936851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333980" y="30480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10" name="TextBox 91"/>
            <p:cNvSpPr txBox="1">
              <a:spLocks noChangeArrowheads="1"/>
            </p:cNvSpPr>
            <p:nvPr/>
          </p:nvSpPr>
          <p:spPr bwMode="auto">
            <a:xfrm>
              <a:off x="5562600" y="2952750"/>
              <a:ext cx="3413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rst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333980" y="32004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12" name="TextBox 94"/>
            <p:cNvSpPr txBox="1">
              <a:spLocks noChangeArrowheads="1"/>
            </p:cNvSpPr>
            <p:nvPr/>
          </p:nvSpPr>
          <p:spPr bwMode="auto">
            <a:xfrm>
              <a:off x="5562600" y="3091190"/>
              <a:ext cx="35707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clk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186523" y="30480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14" name="TextBox 96"/>
            <p:cNvSpPr txBox="1">
              <a:spLocks noChangeArrowheads="1"/>
            </p:cNvSpPr>
            <p:nvPr/>
          </p:nvSpPr>
          <p:spPr bwMode="auto">
            <a:xfrm>
              <a:off x="7415330" y="2952750"/>
              <a:ext cx="3413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rst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86523" y="32004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316" name="TextBox 98"/>
            <p:cNvSpPr txBox="1">
              <a:spLocks noChangeArrowheads="1"/>
            </p:cNvSpPr>
            <p:nvPr/>
          </p:nvSpPr>
          <p:spPr bwMode="auto">
            <a:xfrm>
              <a:off x="7415330" y="3091190"/>
              <a:ext cx="35707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clk</a:t>
              </a: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5257800" y="5029200"/>
            <a:ext cx="3657600" cy="121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51" name="TextBox 100"/>
          <p:cNvSpPr txBox="1">
            <a:spLocks noChangeArrowheads="1"/>
          </p:cNvSpPr>
          <p:nvPr/>
        </p:nvSpPr>
        <p:spPr bwMode="auto">
          <a:xfrm>
            <a:off x="6248400" y="5486400"/>
            <a:ext cx="166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SSD_DRIVER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953000" y="5486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53" name="TextBox 104"/>
          <p:cNvSpPr txBox="1">
            <a:spLocks noChangeArrowheads="1"/>
          </p:cNvSpPr>
          <p:nvPr/>
        </p:nvSpPr>
        <p:spPr bwMode="auto">
          <a:xfrm>
            <a:off x="4495800" y="5257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clk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953000" y="5791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55" name="TextBox 106"/>
          <p:cNvSpPr txBox="1">
            <a:spLocks noChangeArrowheads="1"/>
          </p:cNvSpPr>
          <p:nvPr/>
        </p:nvSpPr>
        <p:spPr bwMode="auto">
          <a:xfrm>
            <a:off x="4495800" y="5562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rst</a:t>
            </a:r>
          </a:p>
        </p:txBody>
      </p:sp>
      <p:sp>
        <p:nvSpPr>
          <p:cNvPr id="53256" name="TextBox 108"/>
          <p:cNvSpPr txBox="1">
            <a:spLocks noChangeArrowheads="1"/>
          </p:cNvSpPr>
          <p:nvPr/>
        </p:nvSpPr>
        <p:spPr bwMode="auto">
          <a:xfrm>
            <a:off x="5588000" y="5029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hex3</a:t>
            </a:r>
          </a:p>
        </p:txBody>
      </p:sp>
      <p:sp>
        <p:nvSpPr>
          <p:cNvPr id="53257" name="TextBox 109"/>
          <p:cNvSpPr txBox="1">
            <a:spLocks noChangeArrowheads="1"/>
          </p:cNvSpPr>
          <p:nvPr/>
        </p:nvSpPr>
        <p:spPr bwMode="auto">
          <a:xfrm>
            <a:off x="6045200" y="5029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hex2</a:t>
            </a:r>
          </a:p>
        </p:txBody>
      </p:sp>
      <p:sp>
        <p:nvSpPr>
          <p:cNvPr id="53258" name="TextBox 110"/>
          <p:cNvSpPr txBox="1">
            <a:spLocks noChangeArrowheads="1"/>
          </p:cNvSpPr>
          <p:nvPr/>
        </p:nvSpPr>
        <p:spPr bwMode="auto">
          <a:xfrm>
            <a:off x="6502400" y="5029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hex1</a:t>
            </a:r>
          </a:p>
        </p:txBody>
      </p:sp>
      <p:sp>
        <p:nvSpPr>
          <p:cNvPr id="53259" name="TextBox 111"/>
          <p:cNvSpPr txBox="1">
            <a:spLocks noChangeArrowheads="1"/>
          </p:cNvSpPr>
          <p:nvPr/>
        </p:nvSpPr>
        <p:spPr bwMode="auto">
          <a:xfrm>
            <a:off x="6959600" y="5029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hex0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867400" y="467995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878513" y="467360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324600" y="469265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770688" y="469265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235825" y="468630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265" name="Group 125"/>
          <p:cNvGrpSpPr>
            <a:grpSpLocks/>
          </p:cNvGrpSpPr>
          <p:nvPr/>
        </p:nvGrpSpPr>
        <p:grpSpPr bwMode="auto">
          <a:xfrm>
            <a:off x="5607050" y="4699000"/>
            <a:ext cx="336550" cy="276225"/>
            <a:chOff x="5607050" y="4699000"/>
            <a:chExt cx="336550" cy="276999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07" name="TextBox 124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grpSp>
        <p:nvGrpSpPr>
          <p:cNvPr id="53266" name="Group 126"/>
          <p:cNvGrpSpPr>
            <a:grpSpLocks/>
          </p:cNvGrpSpPr>
          <p:nvPr/>
        </p:nvGrpSpPr>
        <p:grpSpPr bwMode="auto">
          <a:xfrm>
            <a:off x="6064250" y="4708525"/>
            <a:ext cx="336550" cy="276225"/>
            <a:chOff x="5607050" y="4699000"/>
            <a:chExt cx="336550" cy="276999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05" name="TextBox 128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grpSp>
        <p:nvGrpSpPr>
          <p:cNvPr id="53267" name="Group 129"/>
          <p:cNvGrpSpPr>
            <a:grpSpLocks/>
          </p:cNvGrpSpPr>
          <p:nvPr/>
        </p:nvGrpSpPr>
        <p:grpSpPr bwMode="auto">
          <a:xfrm>
            <a:off x="6515100" y="4711700"/>
            <a:ext cx="336550" cy="276225"/>
            <a:chOff x="5607050" y="4699000"/>
            <a:chExt cx="336550" cy="276999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03" name="TextBox 131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grpSp>
        <p:nvGrpSpPr>
          <p:cNvPr id="53268" name="Group 132"/>
          <p:cNvGrpSpPr>
            <a:grpSpLocks/>
          </p:cNvGrpSpPr>
          <p:nvPr/>
        </p:nvGrpSpPr>
        <p:grpSpPr bwMode="auto">
          <a:xfrm>
            <a:off x="6978650" y="4699000"/>
            <a:ext cx="336550" cy="276225"/>
            <a:chOff x="5607050" y="4699000"/>
            <a:chExt cx="336550" cy="276999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301" name="TextBox 134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cxnSp>
        <p:nvCxnSpPr>
          <p:cNvPr id="136" name="Straight Arrow Connector 135"/>
          <p:cNvCxnSpPr/>
          <p:nvPr/>
        </p:nvCxnSpPr>
        <p:spPr>
          <a:xfrm>
            <a:off x="6324600" y="6248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924800" y="6248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71" name="TextBox 137"/>
          <p:cNvSpPr txBox="1">
            <a:spLocks noChangeArrowheads="1"/>
          </p:cNvSpPr>
          <p:nvPr/>
        </p:nvSpPr>
        <p:spPr bwMode="auto">
          <a:xfrm>
            <a:off x="6019800" y="648176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SEG</a:t>
            </a:r>
          </a:p>
        </p:txBody>
      </p:sp>
      <p:sp>
        <p:nvSpPr>
          <p:cNvPr id="53272" name="TextBox 138"/>
          <p:cNvSpPr txBox="1">
            <a:spLocks noChangeArrowheads="1"/>
          </p:cNvSpPr>
          <p:nvPr/>
        </p:nvSpPr>
        <p:spPr bwMode="auto">
          <a:xfrm>
            <a:off x="7712075" y="650081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AN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6248400" y="633730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74" name="TextBox 141"/>
          <p:cNvSpPr txBox="1">
            <a:spLocks noChangeArrowheads="1"/>
          </p:cNvSpPr>
          <p:nvPr/>
        </p:nvSpPr>
        <p:spPr bwMode="auto">
          <a:xfrm>
            <a:off x="6064250" y="62357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7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7848600" y="635000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76" name="TextBox 143"/>
          <p:cNvSpPr txBox="1">
            <a:spLocks noChangeArrowheads="1"/>
          </p:cNvSpPr>
          <p:nvPr/>
        </p:nvSpPr>
        <p:spPr bwMode="auto">
          <a:xfrm>
            <a:off x="7664450" y="62484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4</a:t>
            </a:r>
          </a:p>
        </p:txBody>
      </p:sp>
      <p:pic>
        <p:nvPicPr>
          <p:cNvPr id="5327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6" y="160338"/>
            <a:ext cx="36750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1162050" y="5562600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543050" y="6324600"/>
            <a:ext cx="6858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857250" y="56499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81" name="TextBox 146"/>
          <p:cNvSpPr txBox="1">
            <a:spLocks noChangeArrowheads="1"/>
          </p:cNvSpPr>
          <p:nvPr/>
        </p:nvSpPr>
        <p:spPr bwMode="auto">
          <a:xfrm>
            <a:off x="479425" y="5421313"/>
            <a:ext cx="45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clk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857250" y="59547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83" name="TextBox 148"/>
          <p:cNvSpPr txBox="1">
            <a:spLocks noChangeArrowheads="1"/>
          </p:cNvSpPr>
          <p:nvPr/>
        </p:nvSpPr>
        <p:spPr bwMode="auto">
          <a:xfrm>
            <a:off x="479425" y="57261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rst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609850" y="5638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85" name="TextBox 150"/>
          <p:cNvSpPr txBox="1">
            <a:spLocks noChangeArrowheads="1"/>
          </p:cNvSpPr>
          <p:nvPr/>
        </p:nvSpPr>
        <p:spPr bwMode="auto">
          <a:xfrm>
            <a:off x="2857500" y="5453063"/>
            <a:ext cx="515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enc</a:t>
            </a:r>
          </a:p>
        </p:txBody>
      </p:sp>
      <p:sp>
        <p:nvSpPr>
          <p:cNvPr id="53286" name="TextBox 5"/>
          <p:cNvSpPr txBox="1">
            <a:spLocks noChangeArrowheads="1"/>
          </p:cNvSpPr>
          <p:nvPr/>
        </p:nvSpPr>
        <p:spPr bwMode="auto">
          <a:xfrm>
            <a:off x="1601788" y="6324600"/>
            <a:ext cx="577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= 1s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2220913" y="65135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88" name="TextBox 152"/>
          <p:cNvSpPr txBox="1">
            <a:spLocks noChangeArrowheads="1"/>
          </p:cNvSpPr>
          <p:nvPr/>
        </p:nvSpPr>
        <p:spPr bwMode="auto">
          <a:xfrm>
            <a:off x="2533650" y="6324600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time_out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1887538" y="6096000"/>
            <a:ext cx="0" cy="21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09850" y="5943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91" name="TextBox 150"/>
          <p:cNvSpPr txBox="1">
            <a:spLocks noChangeArrowheads="1"/>
          </p:cNvSpPr>
          <p:nvPr/>
        </p:nvSpPr>
        <p:spPr bwMode="auto">
          <a:xfrm>
            <a:off x="2865438" y="5761038"/>
            <a:ext cx="446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ldc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84363" y="5334000"/>
            <a:ext cx="0" cy="21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93" name="TextBox 150"/>
          <p:cNvSpPr txBox="1">
            <a:spLocks noChangeArrowheads="1"/>
          </p:cNvSpPr>
          <p:nvPr/>
        </p:nvSpPr>
        <p:spPr bwMode="auto">
          <a:xfrm>
            <a:off x="1755775" y="504507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sp>
        <p:nvSpPr>
          <p:cNvPr id="53294" name="TextBox 1"/>
          <p:cNvSpPr txBox="1">
            <a:spLocks noChangeArrowheads="1"/>
          </p:cNvSpPr>
          <p:nvPr/>
        </p:nvSpPr>
        <p:spPr bwMode="auto">
          <a:xfrm>
            <a:off x="2286000" y="548640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en</a:t>
            </a:r>
          </a:p>
        </p:txBody>
      </p:sp>
      <p:sp>
        <p:nvSpPr>
          <p:cNvPr id="53295" name="TextBox 66"/>
          <p:cNvSpPr txBox="1">
            <a:spLocks noChangeArrowheads="1"/>
          </p:cNvSpPr>
          <p:nvPr/>
        </p:nvSpPr>
        <p:spPr bwMode="auto">
          <a:xfrm>
            <a:off x="2343150" y="5778500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ld</a:t>
            </a:r>
          </a:p>
        </p:txBody>
      </p:sp>
      <p:sp>
        <p:nvSpPr>
          <p:cNvPr id="3" name="Isosceles Triangle 2"/>
          <p:cNvSpPr/>
          <p:nvPr/>
        </p:nvSpPr>
        <p:spPr>
          <a:xfrm rot="5400000">
            <a:off x="1160463" y="5578475"/>
            <a:ext cx="152400" cy="152400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5257800" y="5410200"/>
            <a:ext cx="152400" cy="152400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98" name="TextBox 1"/>
          <p:cNvSpPr txBox="1">
            <a:spLocks noChangeArrowheads="1"/>
          </p:cNvSpPr>
          <p:nvPr/>
        </p:nvSpPr>
        <p:spPr bwMode="auto">
          <a:xfrm>
            <a:off x="1695450" y="5505450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D</a:t>
            </a:r>
          </a:p>
        </p:txBody>
      </p:sp>
      <p:sp>
        <p:nvSpPr>
          <p:cNvPr id="53299" name="TextBox 1"/>
          <p:cNvSpPr txBox="1">
            <a:spLocks noChangeArrowheads="1"/>
          </p:cNvSpPr>
          <p:nvPr/>
        </p:nvSpPr>
        <p:spPr bwMode="auto">
          <a:xfrm>
            <a:off x="1695450" y="5791200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Q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BA4FEE-0969-5B48-8D78-DEA3D6B5E78D}"/>
              </a:ext>
            </a:extLst>
          </p:cNvPr>
          <p:cNvSpPr/>
          <p:nvPr/>
        </p:nvSpPr>
        <p:spPr>
          <a:xfrm>
            <a:off x="388966" y="712123"/>
            <a:ext cx="68302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18E077-7F3E-0246-BBDB-8CE3677BD09F}"/>
              </a:ext>
            </a:extLst>
          </p:cNvPr>
          <p:cNvSpPr/>
          <p:nvPr/>
        </p:nvSpPr>
        <p:spPr>
          <a:xfrm>
            <a:off x="3373438" y="702425"/>
            <a:ext cx="89376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BTNCp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sz="3600">
                <a:latin typeface="Arial" panose="020B0604020202020204" pitchFamily="34" charset="0"/>
              </a:rPr>
              <a:t>Structure of a Typical Digital System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687388" y="2743200"/>
            <a:ext cx="2286000" cy="1447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solidFill>
                  <a:srgbClr val="FFFFFF"/>
                </a:solidFill>
              </a:rPr>
              <a:t>Datapath</a:t>
            </a:r>
          </a:p>
          <a:p>
            <a:pPr algn="ctr"/>
            <a:r>
              <a:rPr lang="en-US" altLang="en-US" sz="2800">
                <a:solidFill>
                  <a:srgbClr val="FFFFFF"/>
                </a:solidFill>
              </a:rPr>
              <a:t>(</a:t>
            </a:r>
            <a:r>
              <a:rPr lang="pl-PL" altLang="en-US" sz="2800">
                <a:solidFill>
                  <a:srgbClr val="FFFFFF"/>
                </a:solidFill>
              </a:rPr>
              <a:t>Execution </a:t>
            </a:r>
          </a:p>
          <a:p>
            <a:pPr algn="ctr"/>
            <a:r>
              <a:rPr lang="pl-PL" altLang="en-US" sz="2800">
                <a:solidFill>
                  <a:srgbClr val="FFFFFF"/>
                </a:solidFill>
              </a:rPr>
              <a:t>Unit</a:t>
            </a:r>
            <a:r>
              <a:rPr lang="en-US" altLang="en-US" sz="28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5173663" y="2743200"/>
            <a:ext cx="2286000" cy="1447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pl-PL" altLang="en-US" sz="2800">
                <a:solidFill>
                  <a:srgbClr val="FFFFFF"/>
                </a:solidFill>
              </a:rPr>
              <a:t>Control</a:t>
            </a:r>
            <a:r>
              <a:rPr lang="en-US" altLang="en-US" sz="2800">
                <a:solidFill>
                  <a:srgbClr val="FFFFFF"/>
                </a:solidFill>
              </a:rPr>
              <a:t>ler</a:t>
            </a:r>
          </a:p>
          <a:p>
            <a:pPr algn="ctr"/>
            <a:r>
              <a:rPr lang="en-US" altLang="en-US" sz="2800">
                <a:solidFill>
                  <a:srgbClr val="FFFFFF"/>
                </a:solidFill>
              </a:rPr>
              <a:t>(Control</a:t>
            </a:r>
            <a:r>
              <a:rPr lang="pl-PL" altLang="en-US" sz="280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pl-PL" altLang="en-US" sz="2800">
                <a:solidFill>
                  <a:srgbClr val="FFFFFF"/>
                </a:solidFill>
              </a:rPr>
              <a:t>Unit</a:t>
            </a:r>
            <a:r>
              <a:rPr lang="en-US" altLang="en-US" sz="28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54276" name="AutoShape 5"/>
          <p:cNvSpPr>
            <a:spLocks noChangeArrowheads="1"/>
          </p:cNvSpPr>
          <p:nvPr/>
        </p:nvSpPr>
        <p:spPr bwMode="auto">
          <a:xfrm>
            <a:off x="1576388" y="2057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1E3E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839788" y="1447800"/>
            <a:ext cx="2005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Data Inputs</a:t>
            </a:r>
          </a:p>
        </p:txBody>
      </p:sp>
      <p:sp>
        <p:nvSpPr>
          <p:cNvPr id="54278" name="Text Box 9"/>
          <p:cNvSpPr txBox="1">
            <a:spLocks noChangeArrowheads="1"/>
          </p:cNvSpPr>
          <p:nvPr/>
        </p:nvSpPr>
        <p:spPr bwMode="auto">
          <a:xfrm>
            <a:off x="763588" y="5105400"/>
            <a:ext cx="2281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Data Outputs</a:t>
            </a:r>
          </a:p>
        </p:txBody>
      </p:sp>
      <p:sp>
        <p:nvSpPr>
          <p:cNvPr id="54279" name="Text Box 10"/>
          <p:cNvSpPr txBox="1">
            <a:spLocks noChangeArrowheads="1"/>
          </p:cNvSpPr>
          <p:nvPr/>
        </p:nvSpPr>
        <p:spPr bwMode="auto">
          <a:xfrm>
            <a:off x="4692650" y="1447800"/>
            <a:ext cx="387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Control &amp; Status Inputs</a:t>
            </a:r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4530725" y="5105400"/>
            <a:ext cx="415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Control &amp; Status </a:t>
            </a:r>
            <a:r>
              <a:rPr lang="pl-PL" altLang="en-US" sz="2800">
                <a:solidFill>
                  <a:srgbClr val="000000"/>
                </a:solidFill>
              </a:rPr>
              <a:t>Outputs</a:t>
            </a:r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54281" name="Text Box 13"/>
          <p:cNvSpPr txBox="1">
            <a:spLocks noChangeArrowheads="1"/>
          </p:cNvSpPr>
          <p:nvPr/>
        </p:nvSpPr>
        <p:spPr bwMode="auto">
          <a:xfrm>
            <a:off x="3387725" y="1981200"/>
            <a:ext cx="1431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Control </a:t>
            </a:r>
          </a:p>
          <a:p>
            <a:r>
              <a:rPr lang="en-US" altLang="en-US" sz="2800">
                <a:solidFill>
                  <a:srgbClr val="000000"/>
                </a:solidFill>
              </a:rPr>
              <a:t>Signals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987675" y="2971800"/>
            <a:ext cx="2176463" cy="533400"/>
            <a:chOff x="2016" y="1872"/>
            <a:chExt cx="1359" cy="336"/>
          </a:xfrm>
          <a:solidFill>
            <a:srgbClr val="1E3EF2"/>
          </a:solidFill>
        </p:grpSpPr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 rot="5400000">
              <a:off x="2040" y="1848"/>
              <a:ext cx="336" cy="384"/>
            </a:xfrm>
            <a:prstGeom prst="downArrow">
              <a:avLst>
                <a:gd name="adj1" fmla="val 50000"/>
                <a:gd name="adj2" fmla="val 28571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397" y="1955"/>
              <a:ext cx="978" cy="1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 flipH="1">
            <a:off x="2982913" y="3595688"/>
            <a:ext cx="2166937" cy="533400"/>
            <a:chOff x="2016" y="1872"/>
            <a:chExt cx="1359" cy="336"/>
          </a:xfrm>
          <a:solidFill>
            <a:srgbClr val="1E3EF2"/>
          </a:solidFill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5400000">
              <a:off x="2040" y="1848"/>
              <a:ext cx="336" cy="384"/>
            </a:xfrm>
            <a:prstGeom prst="downArrow">
              <a:avLst>
                <a:gd name="adj1" fmla="val 50000"/>
                <a:gd name="adj2" fmla="val 28571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 flipH="1">
              <a:off x="2397" y="1955"/>
              <a:ext cx="978" cy="1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54284" name="Text Box 20"/>
          <p:cNvSpPr txBox="1">
            <a:spLocks noChangeArrowheads="1"/>
          </p:cNvSpPr>
          <p:nvPr/>
        </p:nvSpPr>
        <p:spPr bwMode="auto">
          <a:xfrm>
            <a:off x="3311525" y="4038600"/>
            <a:ext cx="135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2800">
                <a:solidFill>
                  <a:srgbClr val="000000"/>
                </a:solidFill>
              </a:rPr>
              <a:t>Status</a:t>
            </a:r>
          </a:p>
          <a:p>
            <a:pPr algn="ctr"/>
            <a:r>
              <a:rPr lang="en-US" altLang="en-US" sz="2800">
                <a:solidFill>
                  <a:srgbClr val="000000"/>
                </a:solidFill>
              </a:rPr>
              <a:t>Signals</a:t>
            </a:r>
          </a:p>
        </p:txBody>
      </p:sp>
      <p:sp>
        <p:nvSpPr>
          <p:cNvPr id="54285" name="AutoShape 5"/>
          <p:cNvSpPr>
            <a:spLocks noChangeArrowheads="1"/>
          </p:cNvSpPr>
          <p:nvPr/>
        </p:nvSpPr>
        <p:spPr bwMode="auto">
          <a:xfrm>
            <a:off x="1533525" y="41910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1E3E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4286" name="AutoShape 5"/>
          <p:cNvSpPr>
            <a:spLocks noChangeArrowheads="1"/>
          </p:cNvSpPr>
          <p:nvPr/>
        </p:nvSpPr>
        <p:spPr bwMode="auto">
          <a:xfrm>
            <a:off x="6054725" y="20955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1E3E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4287" name="AutoShape 5"/>
          <p:cNvSpPr>
            <a:spLocks noChangeArrowheads="1"/>
          </p:cNvSpPr>
          <p:nvPr/>
        </p:nvSpPr>
        <p:spPr bwMode="auto">
          <a:xfrm>
            <a:off x="6054725" y="41910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1E3E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50019" y="1295400"/>
            <a:ext cx="8915400" cy="28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Part 1: Post-synthesis and Timing Simulation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           using </a:t>
            </a:r>
            <a:r>
              <a:rPr lang="en-US" altLang="en-US" sz="3200" dirty="0" err="1">
                <a:solidFill>
                  <a:srgbClr val="000000"/>
                </a:solidFill>
                <a:cs typeface="Arial" panose="020B0604020202020204" pitchFamily="34" charset="0"/>
              </a:rPr>
              <a:t>Vivado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 Simulator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Part 2: Discussion of Solutions to </a:t>
            </a:r>
            <a:b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           Class Exercise 1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Part 3: Introduction to Class Exercise 2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743200" y="228600"/>
            <a:ext cx="3792124" cy="64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en-US" sz="3600" dirty="0">
                <a:solidFill>
                  <a:srgbClr val="000000"/>
                </a:solidFill>
              </a:rPr>
              <a:t>Agenda for Today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828800"/>
            <a:ext cx="2895600" cy="330993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1828800"/>
            <a:ext cx="2895600" cy="331946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1524000" y="3048000"/>
            <a:ext cx="173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DATAPATH</a:t>
            </a:r>
          </a:p>
        </p:txBody>
      </p:sp>
      <p:sp>
        <p:nvSpPr>
          <p:cNvPr id="55300" name="TextBox 6"/>
          <p:cNvSpPr txBox="1">
            <a:spLocks noChangeArrowheads="1"/>
          </p:cNvSpPr>
          <p:nvPr/>
        </p:nvSpPr>
        <p:spPr bwMode="auto">
          <a:xfrm>
            <a:off x="5637213" y="3048000"/>
            <a:ext cx="2287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CONTROLLER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1225550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2" name="TextBox 8"/>
          <p:cNvSpPr txBox="1">
            <a:spLocks noChangeArrowheads="1"/>
          </p:cNvSpPr>
          <p:nvPr/>
        </p:nvSpPr>
        <p:spPr bwMode="auto">
          <a:xfrm>
            <a:off x="762000" y="914400"/>
            <a:ext cx="731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400" y="1003300"/>
            <a:ext cx="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1212850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990600"/>
            <a:ext cx="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1200150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7" name="TextBox 13"/>
          <p:cNvSpPr txBox="1">
            <a:spLocks noChangeArrowheads="1"/>
          </p:cNvSpPr>
          <p:nvPr/>
        </p:nvSpPr>
        <p:spPr bwMode="auto">
          <a:xfrm>
            <a:off x="1320800" y="685800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BTNU</a:t>
            </a:r>
          </a:p>
        </p:txBody>
      </p:sp>
      <p:sp>
        <p:nvSpPr>
          <p:cNvPr id="55308" name="TextBox 14"/>
          <p:cNvSpPr txBox="1">
            <a:spLocks noChangeArrowheads="1"/>
          </p:cNvSpPr>
          <p:nvPr/>
        </p:nvSpPr>
        <p:spPr bwMode="auto">
          <a:xfrm>
            <a:off x="1828800" y="914400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BTND</a:t>
            </a:r>
          </a:p>
        </p:txBody>
      </p:sp>
      <p:sp>
        <p:nvSpPr>
          <p:cNvPr id="55309" name="TextBox 16"/>
          <p:cNvSpPr txBox="1">
            <a:spLocks noChangeArrowheads="1"/>
          </p:cNvSpPr>
          <p:nvPr/>
        </p:nvSpPr>
        <p:spPr bwMode="auto">
          <a:xfrm>
            <a:off x="2362200" y="685800"/>
            <a:ext cx="701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BTNL</a:t>
            </a:r>
          </a:p>
        </p:txBody>
      </p:sp>
      <p:sp>
        <p:nvSpPr>
          <p:cNvPr id="55310" name="TextBox 17"/>
          <p:cNvSpPr txBox="1">
            <a:spLocks noChangeArrowheads="1"/>
          </p:cNvSpPr>
          <p:nvPr/>
        </p:nvSpPr>
        <p:spPr bwMode="auto">
          <a:xfrm>
            <a:off x="2895600" y="914400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57600" y="1524000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10200" y="1530350"/>
            <a:ext cx="635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57600" y="1524000"/>
            <a:ext cx="1752600" cy="238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48200" y="1219200"/>
            <a:ext cx="0" cy="33020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15" name="TextBox 26"/>
          <p:cNvSpPr txBox="1">
            <a:spLocks noChangeArrowheads="1"/>
          </p:cNvSpPr>
          <p:nvPr/>
        </p:nvSpPr>
        <p:spPr bwMode="auto">
          <a:xfrm>
            <a:off x="4419600" y="83820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clk</a:t>
            </a:r>
          </a:p>
        </p:txBody>
      </p:sp>
      <p:sp>
        <p:nvSpPr>
          <p:cNvPr id="28" name="Oval 27"/>
          <p:cNvSpPr/>
          <p:nvPr/>
        </p:nvSpPr>
        <p:spPr>
          <a:xfrm>
            <a:off x="4610100" y="149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505200" y="1371600"/>
            <a:ext cx="2101850" cy="2857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17900" y="1358900"/>
            <a:ext cx="0" cy="45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00700" y="1397000"/>
            <a:ext cx="0" cy="45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62550" y="1352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00650" y="1212850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22" name="TextBox 41"/>
          <p:cNvSpPr txBox="1">
            <a:spLocks noChangeArrowheads="1"/>
          </p:cNvSpPr>
          <p:nvPr/>
        </p:nvSpPr>
        <p:spPr bwMode="auto">
          <a:xfrm>
            <a:off x="4997450" y="8382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rst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752600" y="5148263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5148263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76400" y="5402263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26" name="TextBox 45"/>
          <p:cNvSpPr txBox="1">
            <a:spLocks noChangeArrowheads="1"/>
          </p:cNvSpPr>
          <p:nvPr/>
        </p:nvSpPr>
        <p:spPr bwMode="auto">
          <a:xfrm>
            <a:off x="1492250" y="53006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7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895600" y="5402263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28" name="TextBox 47"/>
          <p:cNvSpPr txBox="1">
            <a:spLocks noChangeArrowheads="1"/>
          </p:cNvSpPr>
          <p:nvPr/>
        </p:nvSpPr>
        <p:spPr bwMode="auto">
          <a:xfrm>
            <a:off x="2711450" y="53006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4</a:t>
            </a:r>
          </a:p>
        </p:txBody>
      </p:sp>
      <p:sp>
        <p:nvSpPr>
          <p:cNvPr id="55329" name="TextBox 48"/>
          <p:cNvSpPr txBox="1">
            <a:spLocks noChangeArrowheads="1"/>
          </p:cNvSpPr>
          <p:nvPr/>
        </p:nvSpPr>
        <p:spPr bwMode="auto">
          <a:xfrm>
            <a:off x="1447800" y="5757863"/>
            <a:ext cx="617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SEG</a:t>
            </a:r>
          </a:p>
        </p:txBody>
      </p:sp>
      <p:sp>
        <p:nvSpPr>
          <p:cNvPr id="55330" name="TextBox 49"/>
          <p:cNvSpPr txBox="1">
            <a:spLocks noChangeArrowheads="1"/>
          </p:cNvSpPr>
          <p:nvPr/>
        </p:nvSpPr>
        <p:spPr bwMode="auto">
          <a:xfrm>
            <a:off x="2743200" y="5757863"/>
            <a:ext cx="469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AN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10000" y="19050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10000" y="22098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33" name="TextBox 58"/>
          <p:cNvSpPr txBox="1">
            <a:spLocks noChangeArrowheads="1"/>
          </p:cNvSpPr>
          <p:nvPr/>
        </p:nvSpPr>
        <p:spPr bwMode="auto">
          <a:xfrm>
            <a:off x="4038600" y="1600200"/>
            <a:ext cx="84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BTNSp</a:t>
            </a:r>
          </a:p>
        </p:txBody>
      </p:sp>
      <p:sp>
        <p:nvSpPr>
          <p:cNvPr id="55334" name="TextBox 59"/>
          <p:cNvSpPr txBox="1">
            <a:spLocks noChangeArrowheads="1"/>
          </p:cNvSpPr>
          <p:nvPr/>
        </p:nvSpPr>
        <p:spPr bwMode="auto">
          <a:xfrm>
            <a:off x="4038600" y="1905000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BTNUp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810000" y="25146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810000" y="28194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810000" y="31242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38" name="TextBox 63"/>
          <p:cNvSpPr txBox="1">
            <a:spLocks noChangeArrowheads="1"/>
          </p:cNvSpPr>
          <p:nvPr/>
        </p:nvSpPr>
        <p:spPr bwMode="auto">
          <a:xfrm>
            <a:off x="4038600" y="2209800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BTNDp</a:t>
            </a:r>
          </a:p>
        </p:txBody>
      </p:sp>
      <p:sp>
        <p:nvSpPr>
          <p:cNvPr id="55339" name="TextBox 64"/>
          <p:cNvSpPr txBox="1">
            <a:spLocks noChangeArrowheads="1"/>
          </p:cNvSpPr>
          <p:nvPr/>
        </p:nvSpPr>
        <p:spPr bwMode="auto">
          <a:xfrm>
            <a:off x="4038600" y="2514600"/>
            <a:ext cx="823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BTNLp</a:t>
            </a:r>
          </a:p>
        </p:txBody>
      </p:sp>
      <p:sp>
        <p:nvSpPr>
          <p:cNvPr id="55340" name="TextBox 65"/>
          <p:cNvSpPr txBox="1">
            <a:spLocks noChangeArrowheads="1"/>
          </p:cNvSpPr>
          <p:nvPr/>
        </p:nvSpPr>
        <p:spPr bwMode="auto">
          <a:xfrm>
            <a:off x="4038600" y="2819400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BTNRp</a:t>
            </a:r>
          </a:p>
        </p:txBody>
      </p:sp>
      <p:sp>
        <p:nvSpPr>
          <p:cNvPr id="55341" name="TextBox 66"/>
          <p:cNvSpPr txBox="1">
            <a:spLocks noChangeArrowheads="1"/>
          </p:cNvSpPr>
          <p:nvPr/>
        </p:nvSpPr>
        <p:spPr bwMode="auto">
          <a:xfrm>
            <a:off x="4038600" y="3124200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time_out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810000" y="34290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3700463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44" name="TextBox 69"/>
          <p:cNvSpPr txBox="1">
            <a:spLocks noChangeArrowheads="1"/>
          </p:cNvSpPr>
          <p:nvPr/>
        </p:nvSpPr>
        <p:spPr bwMode="auto">
          <a:xfrm>
            <a:off x="4030663" y="34036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subtract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10000" y="3970338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35400" y="42418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835400" y="4513263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48" name="TextBox 73"/>
          <p:cNvSpPr txBox="1">
            <a:spLocks noChangeArrowheads="1"/>
          </p:cNvSpPr>
          <p:nvPr/>
        </p:nvSpPr>
        <p:spPr bwMode="auto">
          <a:xfrm>
            <a:off x="4267200" y="3649663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en</a:t>
            </a:r>
          </a:p>
        </p:txBody>
      </p:sp>
      <p:sp>
        <p:nvSpPr>
          <p:cNvPr id="55349" name="TextBox 74"/>
          <p:cNvSpPr txBox="1">
            <a:spLocks noChangeArrowheads="1"/>
          </p:cNvSpPr>
          <p:nvPr/>
        </p:nvSpPr>
        <p:spPr bwMode="auto">
          <a:xfrm>
            <a:off x="4259263" y="3919538"/>
            <a:ext cx="446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sel</a:t>
            </a:r>
          </a:p>
        </p:txBody>
      </p:sp>
      <p:sp>
        <p:nvSpPr>
          <p:cNvPr id="55350" name="TextBox 75"/>
          <p:cNvSpPr txBox="1">
            <a:spLocks noChangeArrowheads="1"/>
          </p:cNvSpPr>
          <p:nvPr/>
        </p:nvSpPr>
        <p:spPr bwMode="auto">
          <a:xfrm>
            <a:off x="4106863" y="4191000"/>
            <a:ext cx="846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sel_out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810000" y="4818063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52" name="TextBox 77"/>
          <p:cNvSpPr txBox="1">
            <a:spLocks noChangeArrowheads="1"/>
          </p:cNvSpPr>
          <p:nvPr/>
        </p:nvSpPr>
        <p:spPr bwMode="auto">
          <a:xfrm>
            <a:off x="4191000" y="4495800"/>
            <a:ext cx="515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enc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5010150" y="4178300"/>
            <a:ext cx="69850" cy="133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54" name="TextBox 81"/>
          <p:cNvSpPr txBox="1">
            <a:spLocks noChangeArrowheads="1"/>
          </p:cNvSpPr>
          <p:nvPr/>
        </p:nvSpPr>
        <p:spPr bwMode="auto">
          <a:xfrm>
            <a:off x="4876800" y="39798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22700" y="5083175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56" name="TextBox 77"/>
          <p:cNvSpPr txBox="1">
            <a:spLocks noChangeArrowheads="1"/>
          </p:cNvSpPr>
          <p:nvPr/>
        </p:nvSpPr>
        <p:spPr bwMode="auto">
          <a:xfrm>
            <a:off x="4194175" y="4787900"/>
            <a:ext cx="446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ldc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8EDF0D-6E0E-CF45-BE73-DAEC6B5F7FD5}"/>
              </a:ext>
            </a:extLst>
          </p:cNvPr>
          <p:cNvSpPr/>
          <p:nvPr/>
        </p:nvSpPr>
        <p:spPr>
          <a:xfrm>
            <a:off x="746125" y="953511"/>
            <a:ext cx="78289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EC8973-25AA-FF45-BE8F-72A7DF211DC1}"/>
              </a:ext>
            </a:extLst>
          </p:cNvPr>
          <p:cNvSpPr/>
          <p:nvPr/>
        </p:nvSpPr>
        <p:spPr>
          <a:xfrm>
            <a:off x="3768725" y="1580357"/>
            <a:ext cx="110807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BTNCp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685800" y="533400"/>
            <a:ext cx="26066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ctr" defTabSz="414338" rtl="0" eaLnBrk="1" fontAlgn="base" latinLnBrk="0" hangingPunct="1">
              <a:lnSpc>
                <a:spcPct val="100000"/>
              </a:lnSpc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ASM </a:t>
            </a:r>
          </a:p>
          <a:p>
            <a:pPr marL="0" marR="0" lvl="0" indent="0" algn="ctr" defTabSz="414338" rtl="0" eaLnBrk="1" fontAlgn="base" latinLnBrk="0" hangingPunct="1">
              <a:lnSpc>
                <a:spcPct val="100000"/>
              </a:lnSpc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Charts</a:t>
            </a:r>
          </a:p>
        </p:txBody>
      </p:sp>
      <p:pic>
        <p:nvPicPr>
          <p:cNvPr id="563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28600"/>
            <a:ext cx="686117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Box 1"/>
          <p:cNvSpPr txBox="1">
            <a:spLocks noChangeArrowheads="1"/>
          </p:cNvSpPr>
          <p:nvPr/>
        </p:nvSpPr>
        <p:spPr bwMode="auto">
          <a:xfrm>
            <a:off x="2230438" y="38068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2222500" y="59340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5" name="TextBox 5"/>
          <p:cNvSpPr txBox="1">
            <a:spLocks noChangeArrowheads="1"/>
          </p:cNvSpPr>
          <p:nvPr/>
        </p:nvSpPr>
        <p:spPr bwMode="auto">
          <a:xfrm>
            <a:off x="4759325" y="35814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6" name="TextBox 6"/>
          <p:cNvSpPr txBox="1">
            <a:spLocks noChangeArrowheads="1"/>
          </p:cNvSpPr>
          <p:nvPr/>
        </p:nvSpPr>
        <p:spPr bwMode="auto">
          <a:xfrm>
            <a:off x="4759325" y="44196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4746625" y="52355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4762500" y="61468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9" name="TextBox 10"/>
          <p:cNvSpPr txBox="1">
            <a:spLocks noChangeArrowheads="1"/>
          </p:cNvSpPr>
          <p:nvPr/>
        </p:nvSpPr>
        <p:spPr bwMode="auto">
          <a:xfrm>
            <a:off x="6781800" y="1752600"/>
            <a:ext cx="560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,  enc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19600" y="762000"/>
            <a:ext cx="762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331" name="TextBox 13"/>
          <p:cNvSpPr txBox="1">
            <a:spLocks noChangeArrowheads="1"/>
          </p:cNvSpPr>
          <p:nvPr/>
        </p:nvSpPr>
        <p:spPr bwMode="auto">
          <a:xfrm>
            <a:off x="4551363" y="725488"/>
            <a:ext cx="47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ldc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enc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0C5D87-5BB3-4AA0-A8D4-62B04E214EFE}"/>
              </a:ext>
            </a:extLst>
          </p:cNvPr>
          <p:cNvSpPr/>
          <p:nvPr/>
        </p:nvSpPr>
        <p:spPr>
          <a:xfrm>
            <a:off x="1905000" y="3886201"/>
            <a:ext cx="502920" cy="198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AFD5A-C56C-4046-B373-EFC5912F2A0E}"/>
              </a:ext>
            </a:extLst>
          </p:cNvPr>
          <p:cNvSpPr/>
          <p:nvPr/>
        </p:nvSpPr>
        <p:spPr>
          <a:xfrm>
            <a:off x="1752600" y="3775536"/>
            <a:ext cx="739775" cy="277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BTNCp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36560-028F-4AE5-9237-22315B22573E}"/>
              </a:ext>
            </a:extLst>
          </p:cNvPr>
          <p:cNvSpPr/>
          <p:nvPr/>
        </p:nvSpPr>
        <p:spPr>
          <a:xfrm>
            <a:off x="1891159" y="5956899"/>
            <a:ext cx="502920" cy="198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09D491-A23E-41BD-B4D6-03255BF82D76}"/>
              </a:ext>
            </a:extLst>
          </p:cNvPr>
          <p:cNvSpPr/>
          <p:nvPr/>
        </p:nvSpPr>
        <p:spPr>
          <a:xfrm>
            <a:off x="1752600" y="5894387"/>
            <a:ext cx="739775" cy="277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BTNCp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2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/>
          <p:cNvSpPr txBox="1">
            <a:spLocks noChangeArrowheads="1"/>
          </p:cNvSpPr>
          <p:nvPr/>
        </p:nvSpPr>
        <p:spPr bwMode="auto">
          <a:xfrm>
            <a:off x="2971800" y="1905000"/>
            <a:ext cx="3289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4400" b="1"/>
              <a:t>Approach 2</a:t>
            </a:r>
          </a:p>
        </p:txBody>
      </p:sp>
      <p:sp>
        <p:nvSpPr>
          <p:cNvPr id="57346" name="TextBox 4"/>
          <p:cNvSpPr txBox="1">
            <a:spLocks noChangeArrowheads="1"/>
          </p:cNvSpPr>
          <p:nvPr/>
        </p:nvSpPr>
        <p:spPr bwMode="auto">
          <a:xfrm>
            <a:off x="2062162" y="3644106"/>
            <a:ext cx="51085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3200" b="1" dirty="0"/>
              <a:t>Separate</a:t>
            </a:r>
          </a:p>
          <a:p>
            <a:pPr algn="ctr"/>
            <a:r>
              <a:rPr lang="en-US" altLang="en-US" sz="3200" b="1" dirty="0"/>
              <a:t>Input &amp; Output Interfaces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6750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572000" y="1524000"/>
            <a:ext cx="4283075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Block 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diagram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of the INPUT_INTERFACE</a:t>
            </a:r>
            <a:endParaRPr lang="pl-PL" altLang="en-US" sz="28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553CC-F3B1-6343-80C3-9A4B7CF2CB18}"/>
              </a:ext>
            </a:extLst>
          </p:cNvPr>
          <p:cNvSpPr/>
          <p:nvPr/>
        </p:nvSpPr>
        <p:spPr>
          <a:xfrm>
            <a:off x="388966" y="712123"/>
            <a:ext cx="68302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050E2-490C-8F4B-838A-CDB0098E41C3}"/>
              </a:ext>
            </a:extLst>
          </p:cNvPr>
          <p:cNvSpPr/>
          <p:nvPr/>
        </p:nvSpPr>
        <p:spPr>
          <a:xfrm>
            <a:off x="3373438" y="702425"/>
            <a:ext cx="89376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BTNCp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5181600" y="2743200"/>
            <a:ext cx="3657600" cy="1219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394" name="TextBox 100"/>
          <p:cNvSpPr txBox="1">
            <a:spLocks noChangeArrowheads="1"/>
          </p:cNvSpPr>
          <p:nvPr/>
        </p:nvSpPr>
        <p:spPr bwMode="auto">
          <a:xfrm>
            <a:off x="6172200" y="3200400"/>
            <a:ext cx="166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SSD_DRIVER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876800" y="32004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96" name="TextBox 104"/>
          <p:cNvSpPr txBox="1">
            <a:spLocks noChangeArrowheads="1"/>
          </p:cNvSpPr>
          <p:nvPr/>
        </p:nvSpPr>
        <p:spPr bwMode="auto">
          <a:xfrm>
            <a:off x="4419600" y="29718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clk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876800" y="3505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398" name="TextBox 106"/>
          <p:cNvSpPr txBox="1">
            <a:spLocks noChangeArrowheads="1"/>
          </p:cNvSpPr>
          <p:nvPr/>
        </p:nvSpPr>
        <p:spPr bwMode="auto">
          <a:xfrm>
            <a:off x="4419600" y="32766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rst</a:t>
            </a:r>
          </a:p>
        </p:txBody>
      </p:sp>
      <p:sp>
        <p:nvSpPr>
          <p:cNvPr id="59399" name="TextBox 108"/>
          <p:cNvSpPr txBox="1">
            <a:spLocks noChangeArrowheads="1"/>
          </p:cNvSpPr>
          <p:nvPr/>
        </p:nvSpPr>
        <p:spPr bwMode="auto">
          <a:xfrm>
            <a:off x="5511800" y="2743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hex3</a:t>
            </a:r>
          </a:p>
        </p:txBody>
      </p:sp>
      <p:sp>
        <p:nvSpPr>
          <p:cNvPr id="59400" name="TextBox 109"/>
          <p:cNvSpPr txBox="1">
            <a:spLocks noChangeArrowheads="1"/>
          </p:cNvSpPr>
          <p:nvPr/>
        </p:nvSpPr>
        <p:spPr bwMode="auto">
          <a:xfrm>
            <a:off x="5969000" y="2743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hex2</a:t>
            </a:r>
          </a:p>
        </p:txBody>
      </p:sp>
      <p:sp>
        <p:nvSpPr>
          <p:cNvPr id="59401" name="TextBox 110"/>
          <p:cNvSpPr txBox="1">
            <a:spLocks noChangeArrowheads="1"/>
          </p:cNvSpPr>
          <p:nvPr/>
        </p:nvSpPr>
        <p:spPr bwMode="auto">
          <a:xfrm>
            <a:off x="6426200" y="2743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hex1</a:t>
            </a:r>
          </a:p>
        </p:txBody>
      </p:sp>
      <p:sp>
        <p:nvSpPr>
          <p:cNvPr id="59402" name="TextBox 111"/>
          <p:cNvSpPr txBox="1">
            <a:spLocks noChangeArrowheads="1"/>
          </p:cNvSpPr>
          <p:nvPr/>
        </p:nvSpPr>
        <p:spPr bwMode="auto">
          <a:xfrm>
            <a:off x="6883400" y="2743200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hex0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791200" y="239395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802313" y="238760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248400" y="240665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694488" y="240665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159625" y="2400300"/>
            <a:ext cx="0" cy="33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408" name="Group 125"/>
          <p:cNvGrpSpPr>
            <a:grpSpLocks/>
          </p:cNvGrpSpPr>
          <p:nvPr/>
        </p:nvGrpSpPr>
        <p:grpSpPr bwMode="auto">
          <a:xfrm>
            <a:off x="5530850" y="2413000"/>
            <a:ext cx="336550" cy="276225"/>
            <a:chOff x="5607050" y="4699000"/>
            <a:chExt cx="336550" cy="276999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33" name="TextBox 124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grpSp>
        <p:nvGrpSpPr>
          <p:cNvPr id="59409" name="Group 126"/>
          <p:cNvGrpSpPr>
            <a:grpSpLocks/>
          </p:cNvGrpSpPr>
          <p:nvPr/>
        </p:nvGrpSpPr>
        <p:grpSpPr bwMode="auto">
          <a:xfrm>
            <a:off x="5988050" y="2422525"/>
            <a:ext cx="336550" cy="276225"/>
            <a:chOff x="5607050" y="4699000"/>
            <a:chExt cx="336550" cy="276999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31" name="TextBox 128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grpSp>
        <p:nvGrpSpPr>
          <p:cNvPr id="59410" name="Group 129"/>
          <p:cNvGrpSpPr>
            <a:grpSpLocks/>
          </p:cNvGrpSpPr>
          <p:nvPr/>
        </p:nvGrpSpPr>
        <p:grpSpPr bwMode="auto">
          <a:xfrm>
            <a:off x="6438900" y="2425700"/>
            <a:ext cx="336550" cy="276225"/>
            <a:chOff x="5607050" y="4699000"/>
            <a:chExt cx="336550" cy="276999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29" name="TextBox 131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grpSp>
        <p:nvGrpSpPr>
          <p:cNvPr id="59411" name="Group 132"/>
          <p:cNvGrpSpPr>
            <a:grpSpLocks/>
          </p:cNvGrpSpPr>
          <p:nvPr/>
        </p:nvGrpSpPr>
        <p:grpSpPr bwMode="auto">
          <a:xfrm>
            <a:off x="6902450" y="2413000"/>
            <a:ext cx="336550" cy="276225"/>
            <a:chOff x="5607050" y="4699000"/>
            <a:chExt cx="336550" cy="276999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5791200" y="4800885"/>
              <a:ext cx="152400" cy="764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27" name="TextBox 134"/>
            <p:cNvSpPr txBox="1">
              <a:spLocks noChangeArrowheads="1"/>
            </p:cNvSpPr>
            <p:nvPr/>
          </p:nvSpPr>
          <p:spPr bwMode="auto">
            <a:xfrm>
              <a:off x="5607050" y="4699000"/>
              <a:ext cx="270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200"/>
                <a:t>4</a:t>
              </a:r>
            </a:p>
          </p:txBody>
        </p:sp>
      </p:grpSp>
      <p:cxnSp>
        <p:nvCxnSpPr>
          <p:cNvPr id="136" name="Straight Arrow Connector 135"/>
          <p:cNvCxnSpPr/>
          <p:nvPr/>
        </p:nvCxnSpPr>
        <p:spPr>
          <a:xfrm>
            <a:off x="6248400" y="3962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48600" y="3962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14" name="TextBox 137"/>
          <p:cNvSpPr txBox="1">
            <a:spLocks noChangeArrowheads="1"/>
          </p:cNvSpPr>
          <p:nvPr/>
        </p:nvSpPr>
        <p:spPr bwMode="auto">
          <a:xfrm>
            <a:off x="5943600" y="419576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SEG</a:t>
            </a:r>
          </a:p>
        </p:txBody>
      </p:sp>
      <p:sp>
        <p:nvSpPr>
          <p:cNvPr id="59415" name="TextBox 138"/>
          <p:cNvSpPr txBox="1">
            <a:spLocks noChangeArrowheads="1"/>
          </p:cNvSpPr>
          <p:nvPr/>
        </p:nvSpPr>
        <p:spPr bwMode="auto">
          <a:xfrm>
            <a:off x="7635875" y="4214813"/>
            <a:ext cx="517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AN</a:t>
            </a:r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6172200" y="405130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17" name="TextBox 141"/>
          <p:cNvSpPr txBox="1">
            <a:spLocks noChangeArrowheads="1"/>
          </p:cNvSpPr>
          <p:nvPr/>
        </p:nvSpPr>
        <p:spPr bwMode="auto">
          <a:xfrm>
            <a:off x="5988050" y="39497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7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7772400" y="406400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19" name="TextBox 143"/>
          <p:cNvSpPr txBox="1">
            <a:spLocks noChangeArrowheads="1"/>
          </p:cNvSpPr>
          <p:nvPr/>
        </p:nvSpPr>
        <p:spPr bwMode="auto">
          <a:xfrm>
            <a:off x="7588250" y="39624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4</a:t>
            </a:r>
          </a:p>
        </p:txBody>
      </p:sp>
      <p:sp>
        <p:nvSpPr>
          <p:cNvPr id="59420" name="Text Box 1"/>
          <p:cNvSpPr txBox="1">
            <a:spLocks noChangeArrowheads="1"/>
          </p:cNvSpPr>
          <p:nvPr/>
        </p:nvSpPr>
        <p:spPr bwMode="auto">
          <a:xfrm>
            <a:off x="0" y="1828800"/>
            <a:ext cx="4283075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Block 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diagram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of the OUTPUT_INTERFACE</a:t>
            </a:r>
            <a:endParaRPr lang="pl-PL" altLang="en-US" sz="28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464300" y="1782763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388100" y="2036763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423" name="TextBox 64"/>
          <p:cNvSpPr txBox="1">
            <a:spLocks noChangeArrowheads="1"/>
          </p:cNvSpPr>
          <p:nvPr/>
        </p:nvSpPr>
        <p:spPr bwMode="auto">
          <a:xfrm>
            <a:off x="6096000" y="1935163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16</a:t>
            </a:r>
          </a:p>
        </p:txBody>
      </p:sp>
      <p:sp>
        <p:nvSpPr>
          <p:cNvPr id="59424" name="TextBox 65"/>
          <p:cNvSpPr txBox="1">
            <a:spLocks noChangeArrowheads="1"/>
          </p:cNvSpPr>
          <p:nvPr/>
        </p:nvSpPr>
        <p:spPr bwMode="auto">
          <a:xfrm>
            <a:off x="5943600" y="137160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800"/>
              <a:t>hex_out</a:t>
            </a:r>
          </a:p>
        </p:txBody>
      </p:sp>
      <p:sp>
        <p:nvSpPr>
          <p:cNvPr id="42" name="Isosceles Triangle 41"/>
          <p:cNvSpPr/>
          <p:nvPr/>
        </p:nvSpPr>
        <p:spPr>
          <a:xfrm rot="5400000">
            <a:off x="5181600" y="3130550"/>
            <a:ext cx="152400" cy="152400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107"/>
          <p:cNvGrpSpPr>
            <a:grpSpLocks/>
          </p:cNvGrpSpPr>
          <p:nvPr/>
        </p:nvGrpSpPr>
        <p:grpSpPr bwMode="auto">
          <a:xfrm>
            <a:off x="4800600" y="1447800"/>
            <a:ext cx="3937000" cy="4800600"/>
            <a:chOff x="4800600" y="152400"/>
            <a:chExt cx="3936851" cy="4800600"/>
          </a:xfrm>
        </p:grpSpPr>
        <p:pic>
          <p:nvPicPr>
            <p:cNvPr id="60440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52400"/>
              <a:ext cx="3936851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5333980" y="30480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442" name="TextBox 91"/>
            <p:cNvSpPr txBox="1">
              <a:spLocks noChangeArrowheads="1"/>
            </p:cNvSpPr>
            <p:nvPr/>
          </p:nvSpPr>
          <p:spPr bwMode="auto">
            <a:xfrm>
              <a:off x="5562600" y="2952750"/>
              <a:ext cx="3413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rst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333980" y="32004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444" name="TextBox 94"/>
            <p:cNvSpPr txBox="1">
              <a:spLocks noChangeArrowheads="1"/>
            </p:cNvSpPr>
            <p:nvPr/>
          </p:nvSpPr>
          <p:spPr bwMode="auto">
            <a:xfrm>
              <a:off x="5562600" y="3091190"/>
              <a:ext cx="35707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clk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186523" y="30480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446" name="TextBox 96"/>
            <p:cNvSpPr txBox="1">
              <a:spLocks noChangeArrowheads="1"/>
            </p:cNvSpPr>
            <p:nvPr/>
          </p:nvSpPr>
          <p:spPr bwMode="auto">
            <a:xfrm>
              <a:off x="7415330" y="2952750"/>
              <a:ext cx="3413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rst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186523" y="3200400"/>
              <a:ext cx="457183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448" name="TextBox 98"/>
            <p:cNvSpPr txBox="1">
              <a:spLocks noChangeArrowheads="1"/>
            </p:cNvSpPr>
            <p:nvPr/>
          </p:nvSpPr>
          <p:spPr bwMode="auto">
            <a:xfrm>
              <a:off x="7415330" y="3091190"/>
              <a:ext cx="35707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r>
                <a:rPr lang="en-US" altLang="en-US" sz="1100"/>
                <a:t>clk</a:t>
              </a: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1447800" y="3200400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828800" y="3962400"/>
            <a:ext cx="685800" cy="381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1143000" y="3352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1" name="TextBox 146"/>
          <p:cNvSpPr txBox="1">
            <a:spLocks noChangeArrowheads="1"/>
          </p:cNvSpPr>
          <p:nvPr/>
        </p:nvSpPr>
        <p:spPr bwMode="auto">
          <a:xfrm>
            <a:off x="765175" y="3059113"/>
            <a:ext cx="454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clk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143000" y="35925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3" name="TextBox 148"/>
          <p:cNvSpPr txBox="1">
            <a:spLocks noChangeArrowheads="1"/>
          </p:cNvSpPr>
          <p:nvPr/>
        </p:nvSpPr>
        <p:spPr bwMode="auto">
          <a:xfrm>
            <a:off x="765175" y="3363913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rst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895600" y="32766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5" name="TextBox 150"/>
          <p:cNvSpPr txBox="1">
            <a:spLocks noChangeArrowheads="1"/>
          </p:cNvSpPr>
          <p:nvPr/>
        </p:nvSpPr>
        <p:spPr bwMode="auto">
          <a:xfrm>
            <a:off x="3143250" y="3090863"/>
            <a:ext cx="515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enc</a:t>
            </a:r>
          </a:p>
        </p:txBody>
      </p:sp>
      <p:sp>
        <p:nvSpPr>
          <p:cNvPr id="60426" name="TextBox 5"/>
          <p:cNvSpPr txBox="1">
            <a:spLocks noChangeArrowheads="1"/>
          </p:cNvSpPr>
          <p:nvPr/>
        </p:nvSpPr>
        <p:spPr bwMode="auto">
          <a:xfrm>
            <a:off x="1887538" y="3962400"/>
            <a:ext cx="577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= 1s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2506663" y="415131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8" name="TextBox 152"/>
          <p:cNvSpPr txBox="1">
            <a:spLocks noChangeArrowheads="1"/>
          </p:cNvSpPr>
          <p:nvPr/>
        </p:nvSpPr>
        <p:spPr bwMode="auto">
          <a:xfrm>
            <a:off x="2819400" y="3962400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time_out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182813" y="3743325"/>
            <a:ext cx="0" cy="21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30" name="Text Box 1"/>
          <p:cNvSpPr txBox="1">
            <a:spLocks noChangeArrowheads="1"/>
          </p:cNvSpPr>
          <p:nvPr/>
        </p:nvSpPr>
        <p:spPr bwMode="auto">
          <a:xfrm>
            <a:off x="304800" y="533400"/>
            <a:ext cx="4283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Block 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diagram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of the DATAPATH</a:t>
            </a:r>
            <a:endParaRPr lang="pl-PL" altLang="en-US" sz="28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89163" y="2974975"/>
            <a:ext cx="0" cy="21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32" name="TextBox 150"/>
          <p:cNvSpPr txBox="1">
            <a:spLocks noChangeArrowheads="1"/>
          </p:cNvSpPr>
          <p:nvPr/>
        </p:nvSpPr>
        <p:spPr bwMode="auto">
          <a:xfrm>
            <a:off x="2063750" y="2667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87663" y="35687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34" name="TextBox 150"/>
          <p:cNvSpPr txBox="1">
            <a:spLocks noChangeArrowheads="1"/>
          </p:cNvSpPr>
          <p:nvPr/>
        </p:nvSpPr>
        <p:spPr bwMode="auto">
          <a:xfrm>
            <a:off x="3165475" y="3382963"/>
            <a:ext cx="447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ldc</a:t>
            </a:r>
          </a:p>
        </p:txBody>
      </p:sp>
      <p:sp>
        <p:nvSpPr>
          <p:cNvPr id="60435" name="TextBox 30"/>
          <p:cNvSpPr txBox="1">
            <a:spLocks noChangeArrowheads="1"/>
          </p:cNvSpPr>
          <p:nvPr/>
        </p:nvSpPr>
        <p:spPr bwMode="auto">
          <a:xfrm>
            <a:off x="2587625" y="312420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en</a:t>
            </a:r>
          </a:p>
        </p:txBody>
      </p:sp>
      <p:sp>
        <p:nvSpPr>
          <p:cNvPr id="60436" name="TextBox 31"/>
          <p:cNvSpPr txBox="1">
            <a:spLocks noChangeArrowheads="1"/>
          </p:cNvSpPr>
          <p:nvPr/>
        </p:nvSpPr>
        <p:spPr bwMode="auto">
          <a:xfrm>
            <a:off x="2644775" y="3416300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ld</a:t>
            </a:r>
          </a:p>
        </p:txBody>
      </p:sp>
      <p:sp>
        <p:nvSpPr>
          <p:cNvPr id="33" name="Isosceles Triangle 32"/>
          <p:cNvSpPr/>
          <p:nvPr/>
        </p:nvSpPr>
        <p:spPr>
          <a:xfrm rot="5400000">
            <a:off x="1447800" y="3276600"/>
            <a:ext cx="152400" cy="152400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438" name="TextBox 1"/>
          <p:cNvSpPr txBox="1">
            <a:spLocks noChangeArrowheads="1"/>
          </p:cNvSpPr>
          <p:nvPr/>
        </p:nvSpPr>
        <p:spPr bwMode="auto">
          <a:xfrm>
            <a:off x="2025650" y="3133725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D</a:t>
            </a:r>
          </a:p>
        </p:txBody>
      </p:sp>
      <p:sp>
        <p:nvSpPr>
          <p:cNvPr id="60439" name="TextBox 1"/>
          <p:cNvSpPr txBox="1">
            <a:spLocks noChangeArrowheads="1"/>
          </p:cNvSpPr>
          <p:nvPr/>
        </p:nvSpPr>
        <p:spPr bwMode="auto">
          <a:xfrm>
            <a:off x="2025650" y="3476625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400"/>
              <a:t>Q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819400"/>
            <a:ext cx="2895600" cy="231933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2819400"/>
            <a:ext cx="3276600" cy="232886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1295400" y="3657600"/>
            <a:ext cx="173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DATAPATH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5562600" y="3733800"/>
            <a:ext cx="2287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/>
              <a:t>CONTROLLER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57850" y="692150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46" name="TextBox 8"/>
          <p:cNvSpPr txBox="1">
            <a:spLocks noChangeArrowheads="1"/>
          </p:cNvSpPr>
          <p:nvPr/>
        </p:nvSpPr>
        <p:spPr bwMode="auto">
          <a:xfrm>
            <a:off x="5276850" y="381000"/>
            <a:ext cx="7318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91250" y="469900"/>
            <a:ext cx="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24650" y="679450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58050" y="457200"/>
            <a:ext cx="0" cy="81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91450" y="666750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51" name="TextBox 13"/>
          <p:cNvSpPr txBox="1">
            <a:spLocks noChangeArrowheads="1"/>
          </p:cNvSpPr>
          <p:nvPr/>
        </p:nvSpPr>
        <p:spPr bwMode="auto">
          <a:xfrm>
            <a:off x="5835650" y="152400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BTNU</a:t>
            </a:r>
          </a:p>
        </p:txBody>
      </p:sp>
      <p:sp>
        <p:nvSpPr>
          <p:cNvPr id="61452" name="TextBox 14"/>
          <p:cNvSpPr txBox="1">
            <a:spLocks noChangeArrowheads="1"/>
          </p:cNvSpPr>
          <p:nvPr/>
        </p:nvSpPr>
        <p:spPr bwMode="auto">
          <a:xfrm>
            <a:off x="6343650" y="381000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BTND</a:t>
            </a:r>
          </a:p>
        </p:txBody>
      </p:sp>
      <p:sp>
        <p:nvSpPr>
          <p:cNvPr id="61453" name="TextBox 16"/>
          <p:cNvSpPr txBox="1">
            <a:spLocks noChangeArrowheads="1"/>
          </p:cNvSpPr>
          <p:nvPr/>
        </p:nvSpPr>
        <p:spPr bwMode="auto">
          <a:xfrm>
            <a:off x="6877050" y="152400"/>
            <a:ext cx="701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BTNL</a:t>
            </a:r>
          </a:p>
        </p:txBody>
      </p:sp>
      <p:sp>
        <p:nvSpPr>
          <p:cNvPr id="61454" name="TextBox 17"/>
          <p:cNvSpPr txBox="1">
            <a:spLocks noChangeArrowheads="1"/>
          </p:cNvSpPr>
          <p:nvPr/>
        </p:nvSpPr>
        <p:spPr bwMode="auto">
          <a:xfrm>
            <a:off x="7410450" y="381000"/>
            <a:ext cx="742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2495550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81600" y="2501900"/>
            <a:ext cx="635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429000" y="2495550"/>
            <a:ext cx="1752600" cy="238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9600" y="1447800"/>
            <a:ext cx="0" cy="10731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59" name="TextBox 26"/>
          <p:cNvSpPr txBox="1">
            <a:spLocks noChangeArrowheads="1"/>
          </p:cNvSpPr>
          <p:nvPr/>
        </p:nvSpPr>
        <p:spPr bwMode="auto">
          <a:xfrm>
            <a:off x="3810000" y="123825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clk</a:t>
            </a:r>
          </a:p>
        </p:txBody>
      </p:sp>
      <p:sp>
        <p:nvSpPr>
          <p:cNvPr id="28" name="Oval 27"/>
          <p:cNvSpPr/>
          <p:nvPr/>
        </p:nvSpPr>
        <p:spPr>
          <a:xfrm>
            <a:off x="4381500" y="2470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276600" y="2343150"/>
            <a:ext cx="2101850" cy="2857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89300" y="2330450"/>
            <a:ext cx="0" cy="45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72100" y="2368550"/>
            <a:ext cx="0" cy="45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11700" y="2317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749800" y="1695450"/>
            <a:ext cx="0" cy="6540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66" name="TextBox 41"/>
          <p:cNvSpPr txBox="1">
            <a:spLocks noChangeArrowheads="1"/>
          </p:cNvSpPr>
          <p:nvPr/>
        </p:nvSpPr>
        <p:spPr bwMode="auto">
          <a:xfrm>
            <a:off x="3829050" y="15049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rst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24000" y="5986463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200" y="5986463"/>
            <a:ext cx="0" cy="60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447800" y="6240463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70" name="TextBox 45"/>
          <p:cNvSpPr txBox="1">
            <a:spLocks noChangeArrowheads="1"/>
          </p:cNvSpPr>
          <p:nvPr/>
        </p:nvSpPr>
        <p:spPr bwMode="auto">
          <a:xfrm>
            <a:off x="1263650" y="61388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7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667000" y="6240463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72" name="TextBox 47"/>
          <p:cNvSpPr txBox="1">
            <a:spLocks noChangeArrowheads="1"/>
          </p:cNvSpPr>
          <p:nvPr/>
        </p:nvSpPr>
        <p:spPr bwMode="auto">
          <a:xfrm>
            <a:off x="2482850" y="613886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4</a:t>
            </a:r>
          </a:p>
        </p:txBody>
      </p:sp>
      <p:sp>
        <p:nvSpPr>
          <p:cNvPr id="61473" name="TextBox 48"/>
          <p:cNvSpPr txBox="1">
            <a:spLocks noChangeArrowheads="1"/>
          </p:cNvSpPr>
          <p:nvPr/>
        </p:nvSpPr>
        <p:spPr bwMode="auto">
          <a:xfrm>
            <a:off x="1219200" y="6519863"/>
            <a:ext cx="617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SEG</a:t>
            </a:r>
          </a:p>
        </p:txBody>
      </p:sp>
      <p:sp>
        <p:nvSpPr>
          <p:cNvPr id="61474" name="TextBox 49"/>
          <p:cNvSpPr txBox="1">
            <a:spLocks noChangeArrowheads="1"/>
          </p:cNvSpPr>
          <p:nvPr/>
        </p:nvSpPr>
        <p:spPr bwMode="auto">
          <a:xfrm>
            <a:off x="2514600" y="6519863"/>
            <a:ext cx="469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AN</a:t>
            </a:r>
          </a:p>
        </p:txBody>
      </p:sp>
      <p:sp>
        <p:nvSpPr>
          <p:cNvPr id="61475" name="TextBox 66"/>
          <p:cNvSpPr txBox="1">
            <a:spLocks noChangeArrowheads="1"/>
          </p:cNvSpPr>
          <p:nvPr/>
        </p:nvSpPr>
        <p:spPr bwMode="auto">
          <a:xfrm>
            <a:off x="3810000" y="2895600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time_out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581400" y="3233738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81400" y="35052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78" name="TextBox 69"/>
          <p:cNvSpPr txBox="1">
            <a:spLocks noChangeArrowheads="1"/>
          </p:cNvSpPr>
          <p:nvPr/>
        </p:nvSpPr>
        <p:spPr bwMode="auto">
          <a:xfrm>
            <a:off x="3802063" y="3208338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subtract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581400" y="3775075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606800" y="4046538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06800" y="43180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82" name="TextBox 73"/>
          <p:cNvSpPr txBox="1">
            <a:spLocks noChangeArrowheads="1"/>
          </p:cNvSpPr>
          <p:nvPr/>
        </p:nvSpPr>
        <p:spPr bwMode="auto">
          <a:xfrm>
            <a:off x="4038600" y="3454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en</a:t>
            </a:r>
          </a:p>
        </p:txBody>
      </p:sp>
      <p:sp>
        <p:nvSpPr>
          <p:cNvPr id="61483" name="TextBox 74"/>
          <p:cNvSpPr txBox="1">
            <a:spLocks noChangeArrowheads="1"/>
          </p:cNvSpPr>
          <p:nvPr/>
        </p:nvSpPr>
        <p:spPr bwMode="auto">
          <a:xfrm>
            <a:off x="4030663" y="3724275"/>
            <a:ext cx="446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sel</a:t>
            </a:r>
          </a:p>
        </p:txBody>
      </p:sp>
      <p:sp>
        <p:nvSpPr>
          <p:cNvPr id="61484" name="TextBox 75"/>
          <p:cNvSpPr txBox="1">
            <a:spLocks noChangeArrowheads="1"/>
          </p:cNvSpPr>
          <p:nvPr/>
        </p:nvSpPr>
        <p:spPr bwMode="auto">
          <a:xfrm>
            <a:off x="3878263" y="3995738"/>
            <a:ext cx="846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sel_out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581400" y="46228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86" name="TextBox 77"/>
          <p:cNvSpPr txBox="1">
            <a:spLocks noChangeArrowheads="1"/>
          </p:cNvSpPr>
          <p:nvPr/>
        </p:nvSpPr>
        <p:spPr bwMode="auto">
          <a:xfrm>
            <a:off x="3962400" y="4300538"/>
            <a:ext cx="515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enc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05400" y="1295400"/>
            <a:ext cx="2895600" cy="6858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8" name="TextBox 79"/>
          <p:cNvSpPr txBox="1">
            <a:spLocks noChangeArrowheads="1"/>
          </p:cNvSpPr>
          <p:nvPr/>
        </p:nvSpPr>
        <p:spPr bwMode="auto">
          <a:xfrm>
            <a:off x="5257800" y="1447800"/>
            <a:ext cx="253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2000"/>
              <a:t>INPUT_INTERFACE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273550" y="1447800"/>
            <a:ext cx="806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279900" y="1689100"/>
            <a:ext cx="806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711700" y="165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203950" y="1981200"/>
            <a:ext cx="0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632450" y="1993900"/>
            <a:ext cx="0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743700" y="1987550"/>
            <a:ext cx="0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58050" y="1974850"/>
            <a:ext cx="0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804150" y="1987550"/>
            <a:ext cx="0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97" name="TextBox 89"/>
          <p:cNvSpPr txBox="1">
            <a:spLocks noChangeArrowheads="1"/>
          </p:cNvSpPr>
          <p:nvPr/>
        </p:nvSpPr>
        <p:spPr bwMode="auto">
          <a:xfrm>
            <a:off x="5276850" y="2857500"/>
            <a:ext cx="846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BTNSp</a:t>
            </a:r>
          </a:p>
        </p:txBody>
      </p:sp>
      <p:sp>
        <p:nvSpPr>
          <p:cNvPr id="61498" name="TextBox 90"/>
          <p:cNvSpPr txBox="1">
            <a:spLocks noChangeArrowheads="1"/>
          </p:cNvSpPr>
          <p:nvPr/>
        </p:nvSpPr>
        <p:spPr bwMode="auto">
          <a:xfrm>
            <a:off x="5791200" y="2362200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BTNUp</a:t>
            </a:r>
          </a:p>
        </p:txBody>
      </p:sp>
      <p:sp>
        <p:nvSpPr>
          <p:cNvPr id="61499" name="TextBox 91"/>
          <p:cNvSpPr txBox="1">
            <a:spLocks noChangeArrowheads="1"/>
          </p:cNvSpPr>
          <p:nvPr/>
        </p:nvSpPr>
        <p:spPr bwMode="auto">
          <a:xfrm>
            <a:off x="6305550" y="2844800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BTNDp</a:t>
            </a:r>
          </a:p>
        </p:txBody>
      </p:sp>
      <p:sp>
        <p:nvSpPr>
          <p:cNvPr id="61500" name="TextBox 92"/>
          <p:cNvSpPr txBox="1">
            <a:spLocks noChangeArrowheads="1"/>
          </p:cNvSpPr>
          <p:nvPr/>
        </p:nvSpPr>
        <p:spPr bwMode="auto">
          <a:xfrm>
            <a:off x="6832600" y="2374900"/>
            <a:ext cx="823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BTNLp</a:t>
            </a:r>
          </a:p>
        </p:txBody>
      </p:sp>
      <p:sp>
        <p:nvSpPr>
          <p:cNvPr id="61501" name="TextBox 93"/>
          <p:cNvSpPr txBox="1">
            <a:spLocks noChangeArrowheads="1"/>
          </p:cNvSpPr>
          <p:nvPr/>
        </p:nvSpPr>
        <p:spPr bwMode="auto">
          <a:xfrm>
            <a:off x="7315200" y="2870200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BTNRp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5800" y="5486400"/>
            <a:ext cx="2895600" cy="49053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2133600" y="5124450"/>
            <a:ext cx="0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04" name="TextBox 65"/>
          <p:cNvSpPr txBox="1">
            <a:spLocks noChangeArrowheads="1"/>
          </p:cNvSpPr>
          <p:nvPr/>
        </p:nvSpPr>
        <p:spPr bwMode="auto">
          <a:xfrm>
            <a:off x="2171700" y="5130800"/>
            <a:ext cx="949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hex_out</a:t>
            </a:r>
          </a:p>
        </p:txBody>
      </p:sp>
      <p:sp>
        <p:nvSpPr>
          <p:cNvPr id="61505" name="TextBox 83"/>
          <p:cNvSpPr txBox="1">
            <a:spLocks noChangeArrowheads="1"/>
          </p:cNvSpPr>
          <p:nvPr/>
        </p:nvSpPr>
        <p:spPr bwMode="auto">
          <a:xfrm>
            <a:off x="685800" y="5562600"/>
            <a:ext cx="2820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2000"/>
              <a:t>OUTPUT_INTERFACE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2057400" y="5251450"/>
            <a:ext cx="152400" cy="762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07" name="TextBox 95"/>
          <p:cNvSpPr txBox="1">
            <a:spLocks noChangeArrowheads="1"/>
          </p:cNvSpPr>
          <p:nvPr/>
        </p:nvSpPr>
        <p:spPr bwMode="auto">
          <a:xfrm>
            <a:off x="1752600" y="5149850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16</a:t>
            </a:r>
          </a:p>
        </p:txBody>
      </p:sp>
      <p:sp>
        <p:nvSpPr>
          <p:cNvPr id="61508" name="TextBox 96"/>
          <p:cNvSpPr txBox="1">
            <a:spLocks noChangeArrowheads="1"/>
          </p:cNvSpPr>
          <p:nvPr/>
        </p:nvSpPr>
        <p:spPr bwMode="auto">
          <a:xfrm>
            <a:off x="0" y="5403850"/>
            <a:ext cx="454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clk</a:t>
            </a:r>
          </a:p>
        </p:txBody>
      </p:sp>
      <p:sp>
        <p:nvSpPr>
          <p:cNvPr id="61509" name="TextBox 97"/>
          <p:cNvSpPr txBox="1">
            <a:spLocks noChangeArrowheads="1"/>
          </p:cNvSpPr>
          <p:nvPr/>
        </p:nvSpPr>
        <p:spPr bwMode="auto">
          <a:xfrm>
            <a:off x="0" y="567055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rst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06400" y="5867400"/>
            <a:ext cx="27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2750" y="5632450"/>
            <a:ext cx="27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781550" y="3965575"/>
            <a:ext cx="69850" cy="133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13" name="TextBox 102"/>
          <p:cNvSpPr txBox="1">
            <a:spLocks noChangeArrowheads="1"/>
          </p:cNvSpPr>
          <p:nvPr/>
        </p:nvSpPr>
        <p:spPr bwMode="auto">
          <a:xfrm>
            <a:off x="4648200" y="376713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581400" y="4953000"/>
            <a:ext cx="1422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515" name="TextBox 77"/>
          <p:cNvSpPr txBox="1">
            <a:spLocks noChangeArrowheads="1"/>
          </p:cNvSpPr>
          <p:nvPr/>
        </p:nvSpPr>
        <p:spPr bwMode="auto">
          <a:xfrm>
            <a:off x="3984625" y="4602163"/>
            <a:ext cx="447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ldc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B4D901-AE71-0441-A32E-890CF8ACD87F}"/>
              </a:ext>
            </a:extLst>
          </p:cNvPr>
          <p:cNvSpPr/>
          <p:nvPr/>
        </p:nvSpPr>
        <p:spPr>
          <a:xfrm>
            <a:off x="5187951" y="397669"/>
            <a:ext cx="76254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6B58D5-C728-FC49-8646-7642C0E78D54}"/>
              </a:ext>
            </a:extLst>
          </p:cNvPr>
          <p:cNvSpPr/>
          <p:nvPr/>
        </p:nvSpPr>
        <p:spPr>
          <a:xfrm>
            <a:off x="5275926" y="2863850"/>
            <a:ext cx="89376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BTNCp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685800" y="533400"/>
            <a:ext cx="26066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ctr" defTabSz="414338" rtl="0" eaLnBrk="1" fontAlgn="base" latinLnBrk="0" hangingPunct="1">
              <a:lnSpc>
                <a:spcPct val="100000"/>
              </a:lnSpc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ASM </a:t>
            </a:r>
          </a:p>
          <a:p>
            <a:pPr marL="0" marR="0" lvl="0" indent="0" algn="ctr" defTabSz="414338" rtl="0" eaLnBrk="1" fontAlgn="base" latinLnBrk="0" hangingPunct="1">
              <a:lnSpc>
                <a:spcPct val="100000"/>
              </a:lnSpc>
              <a:spcBef>
                <a:spcPts val="913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Charts</a:t>
            </a:r>
          </a:p>
        </p:txBody>
      </p:sp>
      <p:pic>
        <p:nvPicPr>
          <p:cNvPr id="5632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28600"/>
            <a:ext cx="686117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Box 1"/>
          <p:cNvSpPr txBox="1">
            <a:spLocks noChangeArrowheads="1"/>
          </p:cNvSpPr>
          <p:nvPr/>
        </p:nvSpPr>
        <p:spPr bwMode="auto">
          <a:xfrm>
            <a:off x="2230438" y="3806825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2222500" y="59340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5" name="TextBox 5"/>
          <p:cNvSpPr txBox="1">
            <a:spLocks noChangeArrowheads="1"/>
          </p:cNvSpPr>
          <p:nvPr/>
        </p:nvSpPr>
        <p:spPr bwMode="auto">
          <a:xfrm>
            <a:off x="4759325" y="35814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6" name="TextBox 6"/>
          <p:cNvSpPr txBox="1">
            <a:spLocks noChangeArrowheads="1"/>
          </p:cNvSpPr>
          <p:nvPr/>
        </p:nvSpPr>
        <p:spPr bwMode="auto">
          <a:xfrm>
            <a:off x="4759325" y="44196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4746625" y="523557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8" name="TextBox 8"/>
          <p:cNvSpPr txBox="1">
            <a:spLocks noChangeArrowheads="1"/>
          </p:cNvSpPr>
          <p:nvPr/>
        </p:nvSpPr>
        <p:spPr bwMode="auto">
          <a:xfrm>
            <a:off x="4762500" y="614680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p</a:t>
            </a:r>
          </a:p>
        </p:txBody>
      </p:sp>
      <p:sp>
        <p:nvSpPr>
          <p:cNvPr id="56329" name="TextBox 10"/>
          <p:cNvSpPr txBox="1">
            <a:spLocks noChangeArrowheads="1"/>
          </p:cNvSpPr>
          <p:nvPr/>
        </p:nvSpPr>
        <p:spPr bwMode="auto">
          <a:xfrm>
            <a:off x="6781800" y="1752600"/>
            <a:ext cx="560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,  enc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19600" y="762000"/>
            <a:ext cx="762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331" name="TextBox 13"/>
          <p:cNvSpPr txBox="1">
            <a:spLocks noChangeArrowheads="1"/>
          </p:cNvSpPr>
          <p:nvPr/>
        </p:nvSpPr>
        <p:spPr bwMode="auto">
          <a:xfrm>
            <a:off x="4551363" y="725488"/>
            <a:ext cx="47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ldc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+mn-cs"/>
              </a:rPr>
              <a:t>enc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0C5D87-5BB3-4AA0-A8D4-62B04E214EFE}"/>
              </a:ext>
            </a:extLst>
          </p:cNvPr>
          <p:cNvSpPr/>
          <p:nvPr/>
        </p:nvSpPr>
        <p:spPr>
          <a:xfrm>
            <a:off x="1905000" y="3886201"/>
            <a:ext cx="502920" cy="198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AFD5A-C56C-4046-B373-EFC5912F2A0E}"/>
              </a:ext>
            </a:extLst>
          </p:cNvPr>
          <p:cNvSpPr/>
          <p:nvPr/>
        </p:nvSpPr>
        <p:spPr>
          <a:xfrm>
            <a:off x="1752600" y="3775536"/>
            <a:ext cx="739775" cy="277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BTNCp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B36560-028F-4AE5-9237-22315B22573E}"/>
              </a:ext>
            </a:extLst>
          </p:cNvPr>
          <p:cNvSpPr/>
          <p:nvPr/>
        </p:nvSpPr>
        <p:spPr>
          <a:xfrm>
            <a:off x="1891159" y="5956899"/>
            <a:ext cx="502920" cy="198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09D491-A23E-41BD-B4D6-03255BF82D76}"/>
              </a:ext>
            </a:extLst>
          </p:cNvPr>
          <p:cNvSpPr/>
          <p:nvPr/>
        </p:nvSpPr>
        <p:spPr>
          <a:xfrm>
            <a:off x="1752600" y="5894387"/>
            <a:ext cx="739775" cy="277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BTNCp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8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0" y="13716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pl-PL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Part </a:t>
            </a: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pl-PL" altLang="en-US" sz="36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2362200"/>
            <a:ext cx="9144000" cy="198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Hands-on Session on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 Post-synthesis and Timing Simulation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Using </a:t>
            </a:r>
            <a:r>
              <a:rPr lang="en-US" altLang="en-US" sz="3600" b="1" dirty="0" err="1">
                <a:solidFill>
                  <a:srgbClr val="000000"/>
                </a:solidFill>
                <a:cs typeface="Arial" panose="020B0604020202020204" pitchFamily="34" charset="0"/>
              </a:rPr>
              <a:t>Vivado</a:t>
            </a:r>
            <a:r>
              <a:rPr lang="en-US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 Simulator</a:t>
            </a:r>
            <a:endParaRPr lang="pl-PL" altLang="en-US" sz="36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60325" y="12954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pl-PL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Part </a:t>
            </a:r>
            <a:r>
              <a:rPr lang="en-US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endParaRPr lang="pl-PL" altLang="en-US" sz="36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6200" y="2819400"/>
            <a:ext cx="91440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Discussion of Solutions to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Class Exercise 1</a:t>
            </a:r>
            <a:endParaRPr lang="pl-PL" altLang="en-US" sz="36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60325" y="12954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pl-PL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Part </a:t>
            </a:r>
            <a:r>
              <a:rPr lang="en-US" altLang="en-US" sz="3600" b="1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endParaRPr lang="pl-PL" altLang="en-US" sz="36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6200" y="2819400"/>
            <a:ext cx="91440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Introduction to 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Class Exercise 2</a:t>
            </a:r>
            <a:endParaRPr lang="pl-PL" altLang="en-US" sz="36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"/>
            <a:ext cx="4876800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60325" y="1295400"/>
            <a:ext cx="260667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089" tIns="45708" rIns="91089" bIns="45708">
            <a:spAutoFit/>
          </a:bodyPr>
          <a:lstStyle>
            <a:lvl1pPr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defTabSz="414338"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defTabSz="41433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1163" algn="l"/>
                <a:tab pos="823913" algn="l"/>
                <a:tab pos="1236663" algn="l"/>
                <a:tab pos="1651000" algn="l"/>
                <a:tab pos="2063750" algn="l"/>
                <a:tab pos="2476500" algn="l"/>
                <a:tab pos="2890838" algn="l"/>
                <a:tab pos="3303588" algn="l"/>
                <a:tab pos="3716338" algn="l"/>
                <a:tab pos="4129088" algn="l"/>
                <a:tab pos="4543425" algn="l"/>
                <a:tab pos="4956175" algn="l"/>
                <a:tab pos="5368925" algn="l"/>
                <a:tab pos="5783263" algn="l"/>
                <a:tab pos="6196013" algn="l"/>
                <a:tab pos="6608763" algn="l"/>
                <a:tab pos="7021513" algn="l"/>
                <a:tab pos="7435850" algn="l"/>
                <a:tab pos="7848600" algn="l"/>
                <a:tab pos="8261350" algn="l"/>
                <a:tab pos="853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Block 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diagram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of the core</a:t>
            </a:r>
          </a:p>
          <a:p>
            <a:pPr algn="ctr" eaLnBrk="1" hangingPunct="1">
              <a:spcBef>
                <a:spcPts val="913"/>
              </a:spcBef>
              <a:buClr>
                <a:srgbClr val="000000"/>
              </a:buClr>
            </a:pPr>
            <a:r>
              <a:rPr lang="en-US" altLang="en-US" sz="2800" b="1">
                <a:solidFill>
                  <a:srgbClr val="000000"/>
                </a:solidFill>
                <a:cs typeface="Arial" panose="020B0604020202020204" pitchFamily="34" charset="0"/>
              </a:rPr>
              <a:t>of the DATAPATH</a:t>
            </a:r>
            <a:endParaRPr lang="pl-PL" altLang="en-US" sz="28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800" y="4038600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3937000" y="3962400"/>
            <a:ext cx="355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rst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191000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3937000" y="4114800"/>
            <a:ext cx="3762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clk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49963" y="406717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8" name="TextBox 12"/>
          <p:cNvSpPr txBox="1">
            <a:spLocks noChangeArrowheads="1"/>
          </p:cNvSpPr>
          <p:nvPr/>
        </p:nvSpPr>
        <p:spPr bwMode="auto">
          <a:xfrm>
            <a:off x="6251575" y="3990975"/>
            <a:ext cx="357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rst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49963" y="421957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70" name="TextBox 14"/>
          <p:cNvSpPr txBox="1">
            <a:spLocks noChangeArrowheads="1"/>
          </p:cNvSpPr>
          <p:nvPr/>
        </p:nvSpPr>
        <p:spPr bwMode="auto">
          <a:xfrm>
            <a:off x="6253163" y="4143375"/>
            <a:ext cx="376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clk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535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3429000"/>
            <a:ext cx="46482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Counter UP</a:t>
            </a:r>
          </a:p>
        </p:txBody>
      </p:sp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2133600" y="4343400"/>
            <a:ext cx="2214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COUNTER UP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38100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Counter UP</a:t>
            </a:r>
          </a:p>
        </p:txBody>
      </p:sp>
      <p:sp>
        <p:nvSpPr>
          <p:cNvPr id="41989" name="TextBox 3"/>
          <p:cNvSpPr txBox="1">
            <a:spLocks noChangeArrowheads="1"/>
          </p:cNvSpPr>
          <p:nvPr/>
        </p:nvSpPr>
        <p:spPr bwMode="auto">
          <a:xfrm>
            <a:off x="6400800" y="3581400"/>
            <a:ext cx="158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q(k-1..k-2)</a:t>
            </a:r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8518525" y="4953000"/>
            <a:ext cx="625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800" y="1828800"/>
            <a:ext cx="1219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Counter UP</a:t>
            </a:r>
          </a:p>
        </p:txBody>
      </p:sp>
      <p:sp>
        <p:nvSpPr>
          <p:cNvPr id="41992" name="TextBox 10"/>
          <p:cNvSpPr txBox="1">
            <a:spLocks noChangeArrowheads="1"/>
          </p:cNvSpPr>
          <p:nvPr/>
        </p:nvSpPr>
        <p:spPr bwMode="auto">
          <a:xfrm>
            <a:off x="7616825" y="1600200"/>
            <a:ext cx="155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SEG(6..0)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3340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Counter UP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80060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Counter UP</a:t>
            </a:r>
          </a:p>
        </p:txBody>
      </p:sp>
      <p:sp>
        <p:nvSpPr>
          <p:cNvPr id="41995" name="TextBox 3"/>
          <p:cNvSpPr txBox="1">
            <a:spLocks noChangeArrowheads="1"/>
          </p:cNvSpPr>
          <p:nvPr/>
        </p:nvSpPr>
        <p:spPr bwMode="auto">
          <a:xfrm>
            <a:off x="17463" y="5334000"/>
            <a:ext cx="53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rst</a:t>
            </a:r>
          </a:p>
        </p:txBody>
      </p:sp>
      <p:sp>
        <p:nvSpPr>
          <p:cNvPr id="41996" name="TextBox 3"/>
          <p:cNvSpPr txBox="1">
            <a:spLocks noChangeArrowheads="1"/>
          </p:cNvSpPr>
          <p:nvPr/>
        </p:nvSpPr>
        <p:spPr bwMode="auto">
          <a:xfrm>
            <a:off x="17463" y="4800600"/>
            <a:ext cx="560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96200" y="5257800"/>
            <a:ext cx="609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998" name="TextBox 4"/>
          <p:cNvSpPr txBox="1">
            <a:spLocks noChangeArrowheads="1"/>
          </p:cNvSpPr>
          <p:nvPr/>
        </p:nvSpPr>
        <p:spPr bwMode="auto">
          <a:xfrm>
            <a:off x="7729538" y="5249863"/>
            <a:ext cx="531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OC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05800" y="5453063"/>
            <a:ext cx="6778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67600" y="2166938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" y="5138738"/>
            <a:ext cx="388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463" y="5595938"/>
            <a:ext cx="3889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79463" y="1295400"/>
            <a:ext cx="7678737" cy="4800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2004" name="TextBox 106"/>
          <p:cNvSpPr txBox="1">
            <a:spLocks noChangeArrowheads="1"/>
          </p:cNvSpPr>
          <p:nvPr/>
        </p:nvSpPr>
        <p:spPr bwMode="auto">
          <a:xfrm>
            <a:off x="3352800" y="228600"/>
            <a:ext cx="2806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</a:rPr>
              <a:t>SSD_DRIVER</a:t>
            </a:r>
          </a:p>
        </p:txBody>
      </p:sp>
      <p:sp>
        <p:nvSpPr>
          <p:cNvPr id="42005" name="TextBox 33"/>
          <p:cNvSpPr txBox="1">
            <a:spLocks noChangeArrowheads="1"/>
          </p:cNvSpPr>
          <p:nvPr/>
        </p:nvSpPr>
        <p:spPr bwMode="auto">
          <a:xfrm>
            <a:off x="5715000" y="6324600"/>
            <a:ext cx="2759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OC – One</a:t>
            </a:r>
            <a:r>
              <a:rPr lang="ja-JP" altLang="en-US" sz="1800"/>
              <a:t>’</a:t>
            </a:r>
            <a:r>
              <a:rPr lang="en-US" altLang="ja-JP" sz="1800"/>
              <a:t>s Complement</a:t>
            </a: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106"/>
          <p:cNvSpPr txBox="1">
            <a:spLocks noChangeArrowheads="1"/>
          </p:cNvSpPr>
          <p:nvPr/>
        </p:nvSpPr>
        <p:spPr bwMode="auto">
          <a:xfrm>
            <a:off x="2438400" y="0"/>
            <a:ext cx="4219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3200" b="1"/>
              <a:t>Debouncing Buttons</a:t>
            </a:r>
          </a:p>
        </p:txBody>
      </p:sp>
      <p:sp>
        <p:nvSpPr>
          <p:cNvPr id="43010" name="TextBox 106"/>
          <p:cNvSpPr txBox="1">
            <a:spLocks noChangeArrowheads="1"/>
          </p:cNvSpPr>
          <p:nvPr/>
        </p:nvSpPr>
        <p:spPr bwMode="auto">
          <a:xfrm>
            <a:off x="1524000" y="4876800"/>
            <a:ext cx="6480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Bouncing period typically smaller than 10 ms.</a:t>
            </a:r>
          </a:p>
          <a:p>
            <a:pPr eaLnBrk="1" hangingPunct="1"/>
            <a:r>
              <a:rPr lang="en-US" altLang="en-US"/>
              <a:t>Pulse width typically greater than 200-500 ms.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2971800" y="21002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pl-PL" altLang="en-US"/>
          </a:p>
        </p:txBody>
      </p:sp>
      <p:sp>
        <p:nvSpPr>
          <p:cNvPr id="43012" name="Line 7"/>
          <p:cNvSpPr>
            <a:spLocks noChangeShapeType="1"/>
          </p:cNvSpPr>
          <p:nvPr/>
        </p:nvSpPr>
        <p:spPr bwMode="auto">
          <a:xfrm flipV="1">
            <a:off x="0" y="4114800"/>
            <a:ext cx="12509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9"/>
          <p:cNvSpPr>
            <a:spLocks noChangeShapeType="1"/>
          </p:cNvSpPr>
          <p:nvPr/>
        </p:nvSpPr>
        <p:spPr bwMode="auto">
          <a:xfrm>
            <a:off x="1235075" y="274637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10"/>
          <p:cNvSpPr>
            <a:spLocks noChangeShapeType="1"/>
          </p:cNvSpPr>
          <p:nvPr/>
        </p:nvSpPr>
        <p:spPr bwMode="auto">
          <a:xfrm>
            <a:off x="1403350" y="273843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11"/>
          <p:cNvSpPr>
            <a:spLocks noChangeShapeType="1"/>
          </p:cNvSpPr>
          <p:nvPr/>
        </p:nvSpPr>
        <p:spPr bwMode="auto">
          <a:xfrm>
            <a:off x="1571625" y="2741613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16"/>
          <p:cNvSpPr>
            <a:spLocks noChangeShapeType="1"/>
          </p:cNvSpPr>
          <p:nvPr/>
        </p:nvSpPr>
        <p:spPr bwMode="auto">
          <a:xfrm>
            <a:off x="2254250" y="274478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 flipV="1">
            <a:off x="2070100" y="4114800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235200" y="2744788"/>
            <a:ext cx="47990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21"/>
          <p:cNvSpPr>
            <a:spLocks noChangeShapeType="1"/>
          </p:cNvSpPr>
          <p:nvPr/>
        </p:nvSpPr>
        <p:spPr bwMode="auto">
          <a:xfrm>
            <a:off x="1744663" y="273685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22"/>
          <p:cNvSpPr>
            <a:spLocks noChangeShapeType="1"/>
          </p:cNvSpPr>
          <p:nvPr/>
        </p:nvSpPr>
        <p:spPr bwMode="auto">
          <a:xfrm>
            <a:off x="1920875" y="274637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23"/>
          <p:cNvSpPr>
            <a:spLocks noChangeShapeType="1"/>
          </p:cNvSpPr>
          <p:nvPr/>
        </p:nvSpPr>
        <p:spPr bwMode="auto">
          <a:xfrm>
            <a:off x="2087563" y="2746375"/>
            <a:ext cx="1587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27"/>
          <p:cNvSpPr>
            <a:spLocks noChangeShapeType="1"/>
          </p:cNvSpPr>
          <p:nvPr/>
        </p:nvSpPr>
        <p:spPr bwMode="auto">
          <a:xfrm>
            <a:off x="7011988" y="274478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29"/>
          <p:cNvSpPr>
            <a:spLocks noChangeShapeType="1"/>
          </p:cNvSpPr>
          <p:nvPr/>
        </p:nvSpPr>
        <p:spPr bwMode="auto">
          <a:xfrm>
            <a:off x="6859588" y="2744788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>
            <a:off x="8016875" y="4117975"/>
            <a:ext cx="873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Text Box 37"/>
          <p:cNvSpPr txBox="1">
            <a:spLocks noChangeArrowheads="1"/>
          </p:cNvSpPr>
          <p:nvPr/>
        </p:nvSpPr>
        <p:spPr bwMode="auto">
          <a:xfrm>
            <a:off x="762000" y="1295400"/>
            <a:ext cx="1758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key bounce</a:t>
            </a:r>
          </a:p>
          <a:p>
            <a:pPr algn="ctr" eaLnBrk="1" hangingPunct="1"/>
            <a:r>
              <a:rPr lang="en-US" altLang="en-US"/>
              <a:t>t</a:t>
            </a:r>
            <a:r>
              <a:rPr lang="en-US" altLang="en-US" baseline="-25000"/>
              <a:t>BOUNCE</a:t>
            </a:r>
          </a:p>
        </p:txBody>
      </p:sp>
      <p:sp>
        <p:nvSpPr>
          <p:cNvPr id="43026" name="Line 38"/>
          <p:cNvSpPr>
            <a:spLocks noChangeShapeType="1"/>
          </p:cNvSpPr>
          <p:nvPr/>
        </p:nvSpPr>
        <p:spPr bwMode="auto">
          <a:xfrm>
            <a:off x="1193800" y="2287588"/>
            <a:ext cx="1100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40"/>
          <p:cNvSpPr txBox="1">
            <a:spLocks noChangeArrowheads="1"/>
          </p:cNvSpPr>
          <p:nvPr/>
        </p:nvSpPr>
        <p:spPr bwMode="auto">
          <a:xfrm>
            <a:off x="6477000" y="1295400"/>
            <a:ext cx="1758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/>
              <a:t>key bounce</a:t>
            </a:r>
          </a:p>
          <a:p>
            <a:pPr algn="ctr" eaLnBrk="1" hangingPunct="1"/>
            <a:r>
              <a:rPr lang="en-US" altLang="en-US"/>
              <a:t>t</a:t>
            </a:r>
            <a:r>
              <a:rPr lang="en-US" altLang="en-US" baseline="-25000"/>
              <a:t>BOUNCE</a:t>
            </a:r>
          </a:p>
        </p:txBody>
      </p:sp>
      <p:sp>
        <p:nvSpPr>
          <p:cNvPr id="43028" name="Line 41"/>
          <p:cNvSpPr>
            <a:spLocks noChangeShapeType="1"/>
          </p:cNvSpPr>
          <p:nvPr/>
        </p:nvSpPr>
        <p:spPr bwMode="auto">
          <a:xfrm>
            <a:off x="7002463" y="2287588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18"/>
          <p:cNvSpPr>
            <a:spLocks noChangeShapeType="1"/>
          </p:cNvSpPr>
          <p:nvPr/>
        </p:nvSpPr>
        <p:spPr bwMode="auto">
          <a:xfrm flipV="1">
            <a:off x="1905000" y="2752725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18"/>
          <p:cNvSpPr>
            <a:spLocks noChangeShapeType="1"/>
          </p:cNvSpPr>
          <p:nvPr/>
        </p:nvSpPr>
        <p:spPr bwMode="auto">
          <a:xfrm flipV="1">
            <a:off x="1724025" y="4098925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18"/>
          <p:cNvSpPr>
            <a:spLocks noChangeShapeType="1"/>
          </p:cNvSpPr>
          <p:nvPr/>
        </p:nvSpPr>
        <p:spPr bwMode="auto">
          <a:xfrm flipV="1">
            <a:off x="1552575" y="2755900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Line 18"/>
          <p:cNvSpPr>
            <a:spLocks noChangeShapeType="1"/>
          </p:cNvSpPr>
          <p:nvPr/>
        </p:nvSpPr>
        <p:spPr bwMode="auto">
          <a:xfrm flipV="1">
            <a:off x="1384300" y="4095750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Line 18"/>
          <p:cNvSpPr>
            <a:spLocks noChangeShapeType="1"/>
          </p:cNvSpPr>
          <p:nvPr/>
        </p:nvSpPr>
        <p:spPr bwMode="auto">
          <a:xfrm flipV="1">
            <a:off x="1216025" y="2755900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Line 9"/>
          <p:cNvSpPr>
            <a:spLocks noChangeShapeType="1"/>
          </p:cNvSpPr>
          <p:nvPr/>
        </p:nvSpPr>
        <p:spPr bwMode="auto">
          <a:xfrm>
            <a:off x="7178675" y="274637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Line 10"/>
          <p:cNvSpPr>
            <a:spLocks noChangeShapeType="1"/>
          </p:cNvSpPr>
          <p:nvPr/>
        </p:nvSpPr>
        <p:spPr bwMode="auto">
          <a:xfrm>
            <a:off x="7346950" y="2738438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11"/>
          <p:cNvSpPr>
            <a:spLocks noChangeShapeType="1"/>
          </p:cNvSpPr>
          <p:nvPr/>
        </p:nvSpPr>
        <p:spPr bwMode="auto">
          <a:xfrm>
            <a:off x="7515225" y="2741613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21"/>
          <p:cNvSpPr>
            <a:spLocks noChangeShapeType="1"/>
          </p:cNvSpPr>
          <p:nvPr/>
        </p:nvSpPr>
        <p:spPr bwMode="auto">
          <a:xfrm>
            <a:off x="7688263" y="273685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22"/>
          <p:cNvSpPr>
            <a:spLocks noChangeShapeType="1"/>
          </p:cNvSpPr>
          <p:nvPr/>
        </p:nvSpPr>
        <p:spPr bwMode="auto">
          <a:xfrm>
            <a:off x="7864475" y="274637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23"/>
          <p:cNvSpPr>
            <a:spLocks noChangeShapeType="1"/>
          </p:cNvSpPr>
          <p:nvPr/>
        </p:nvSpPr>
        <p:spPr bwMode="auto">
          <a:xfrm>
            <a:off x="8031163" y="2746375"/>
            <a:ext cx="1587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18"/>
          <p:cNvSpPr>
            <a:spLocks noChangeShapeType="1"/>
          </p:cNvSpPr>
          <p:nvPr/>
        </p:nvSpPr>
        <p:spPr bwMode="auto">
          <a:xfrm flipV="1">
            <a:off x="7848600" y="2752725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Line 18"/>
          <p:cNvSpPr>
            <a:spLocks noChangeShapeType="1"/>
          </p:cNvSpPr>
          <p:nvPr/>
        </p:nvSpPr>
        <p:spPr bwMode="auto">
          <a:xfrm flipV="1">
            <a:off x="7667625" y="4098925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Line 18"/>
          <p:cNvSpPr>
            <a:spLocks noChangeShapeType="1"/>
          </p:cNvSpPr>
          <p:nvPr/>
        </p:nvSpPr>
        <p:spPr bwMode="auto">
          <a:xfrm flipV="1">
            <a:off x="7496175" y="2755900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Line 18"/>
          <p:cNvSpPr>
            <a:spLocks noChangeShapeType="1"/>
          </p:cNvSpPr>
          <p:nvPr/>
        </p:nvSpPr>
        <p:spPr bwMode="auto">
          <a:xfrm flipV="1">
            <a:off x="7327900" y="4095750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Line 18"/>
          <p:cNvSpPr>
            <a:spLocks noChangeShapeType="1"/>
          </p:cNvSpPr>
          <p:nvPr/>
        </p:nvSpPr>
        <p:spPr bwMode="auto">
          <a:xfrm flipV="1">
            <a:off x="7159625" y="2755900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Line 18"/>
          <p:cNvSpPr>
            <a:spLocks noChangeShapeType="1"/>
          </p:cNvSpPr>
          <p:nvPr/>
        </p:nvSpPr>
        <p:spPr bwMode="auto">
          <a:xfrm flipV="1">
            <a:off x="6992938" y="4100513"/>
            <a:ext cx="203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2286000" y="2286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Text Box 37"/>
          <p:cNvSpPr txBox="1">
            <a:spLocks noChangeArrowheads="1"/>
          </p:cNvSpPr>
          <p:nvPr/>
        </p:nvSpPr>
        <p:spPr bwMode="auto">
          <a:xfrm>
            <a:off x="3733800" y="22098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pulse width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514600"/>
            <a:ext cx="865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2438400" y="5181600"/>
            <a:ext cx="408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RED – Rising Edge Detector</a:t>
            </a:r>
          </a:p>
        </p:txBody>
      </p:sp>
      <p:sp>
        <p:nvSpPr>
          <p:cNvPr id="5" name="TextBox 106">
            <a:extLst>
              <a:ext uri="{FF2B5EF4-FFF2-40B4-BE49-F238E27FC236}">
                <a16:creationId xmlns:a16="http://schemas.microsoft.com/office/drawing/2014/main" id="{F59167DB-323A-3B40-A442-F35AC19C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228600"/>
            <a:ext cx="57038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Using DEBOUNCE_RED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Arial" panose="020B0604020202020204" pitchFamily="34" charset="0"/>
              </a:rPr>
              <a:t>to Generate Short Pulses (1)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</TotalTime>
  <Words>620</Words>
  <Application>Microsoft Macintosh PowerPoint</Application>
  <PresentationFormat>On-screen Show (4:3)</PresentationFormat>
  <Paragraphs>294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Debouncer</vt:lpstr>
      <vt:lpstr>Debouncer</vt:lpstr>
      <vt:lpstr>PowerPoint Presentation</vt:lpstr>
      <vt:lpstr>PowerPoint Presentation</vt:lpstr>
      <vt:lpstr>Rising Edge Detector - RED</vt:lpstr>
      <vt:lpstr>PowerPoint Presentation</vt:lpstr>
      <vt:lpstr>PowerPoint Presentation</vt:lpstr>
      <vt:lpstr>PowerPoint Presentation</vt:lpstr>
      <vt:lpstr>Structure of a Typical Digital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</dc:creator>
  <cp:lastModifiedBy>Krzysztof M. Gaj</cp:lastModifiedBy>
  <cp:revision>435</cp:revision>
  <dcterms:created xsi:type="dcterms:W3CDTF">2014-02-10T05:22:02Z</dcterms:created>
  <dcterms:modified xsi:type="dcterms:W3CDTF">2019-02-19T05:25:09Z</dcterms:modified>
</cp:coreProperties>
</file>