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Open Sans Bold" charset="1" panose="00000000000000000000"/>
      <p:regular r:id="rId14"/>
    </p:embeddedFont>
    <p:embeddedFont>
      <p:font typeface="Barlow Condensed Bold" charset="1" panose="00000806000000000000"/>
      <p:regular r:id="rId15"/>
    </p:embeddedFont>
    <p:embeddedFont>
      <p:font typeface="Canva Sans" charset="1" panose="020B0503030501040103"/>
      <p:regular r:id="rId16"/>
    </p:embeddedFont>
    <p:embeddedFont>
      <p:font typeface="Open Sans" charset="1" panose="00000000000000000000"/>
      <p:regular r:id="rId17"/>
    </p:embeddedFont>
    <p:embeddedFont>
      <p:font typeface="Canva Sans Bold" charset="1" panose="020B08030305010401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9258300"/>
            <a:ext cx="1028700" cy="1028700"/>
            <a:chOff x="0" y="0"/>
            <a:chExt cx="270933" cy="270933"/>
          </a:xfrm>
        </p:grpSpPr>
        <p:sp>
          <p:nvSpPr>
            <p:cNvPr name="Freeform 3" id="3"/>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gradFill rotWithShape="true">
              <a:gsLst>
                <a:gs pos="0">
                  <a:srgbClr val="45D0FC">
                    <a:alpha val="100000"/>
                  </a:srgbClr>
                </a:gs>
                <a:gs pos="100000">
                  <a:srgbClr val="085DA0">
                    <a:alpha val="100000"/>
                  </a:srgbClr>
                </a:gs>
              </a:gsLst>
              <a:lin ang="2700000"/>
            </a:gradFill>
          </p:spPr>
        </p:sp>
        <p:sp>
          <p:nvSpPr>
            <p:cNvPr name="TextBox 4" id="4"/>
            <p:cNvSpPr txBox="true"/>
            <p:nvPr/>
          </p:nvSpPr>
          <p:spPr>
            <a:xfrm>
              <a:off x="0" y="-38100"/>
              <a:ext cx="270933" cy="309033"/>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3763201" y="0"/>
            <a:ext cx="10761598" cy="3447074"/>
          </a:xfrm>
          <a:custGeom>
            <a:avLst/>
            <a:gdLst/>
            <a:ahLst/>
            <a:cxnLst/>
            <a:rect r="r" b="b" t="t" l="l"/>
            <a:pathLst>
              <a:path h="3447074" w="10761598">
                <a:moveTo>
                  <a:pt x="0" y="0"/>
                </a:moveTo>
                <a:lnTo>
                  <a:pt x="10761598" y="0"/>
                </a:lnTo>
                <a:lnTo>
                  <a:pt x="10761598" y="3447074"/>
                </a:lnTo>
                <a:lnTo>
                  <a:pt x="0" y="3447074"/>
                </a:lnTo>
                <a:lnTo>
                  <a:pt x="0" y="0"/>
                </a:lnTo>
                <a:close/>
              </a:path>
            </a:pathLst>
          </a:custGeom>
          <a:blipFill>
            <a:blip r:embed="rId2"/>
            <a:stretch>
              <a:fillRect l="0" t="0" r="0" b="0"/>
            </a:stretch>
          </a:blipFill>
        </p:spPr>
      </p:sp>
      <p:sp>
        <p:nvSpPr>
          <p:cNvPr name="TextBox 6" id="6"/>
          <p:cNvSpPr txBox="true"/>
          <p:nvPr/>
        </p:nvSpPr>
        <p:spPr>
          <a:xfrm rot="0">
            <a:off x="17499918" y="9638067"/>
            <a:ext cx="547464" cy="240591"/>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01</a:t>
            </a:r>
          </a:p>
        </p:txBody>
      </p:sp>
      <p:grpSp>
        <p:nvGrpSpPr>
          <p:cNvPr name="Group 7" id="7"/>
          <p:cNvGrpSpPr/>
          <p:nvPr/>
        </p:nvGrpSpPr>
        <p:grpSpPr>
          <a:xfrm rot="0">
            <a:off x="1099426" y="3035914"/>
            <a:ext cx="16089149" cy="4215172"/>
            <a:chOff x="0" y="0"/>
            <a:chExt cx="21452198" cy="5620230"/>
          </a:xfrm>
        </p:grpSpPr>
        <p:sp>
          <p:nvSpPr>
            <p:cNvPr name="Freeform 8" id="8"/>
            <p:cNvSpPr/>
            <p:nvPr/>
          </p:nvSpPr>
          <p:spPr>
            <a:xfrm flipH="false" flipV="false" rot="0">
              <a:off x="0" y="0"/>
              <a:ext cx="5620230" cy="5620230"/>
            </a:xfrm>
            <a:custGeom>
              <a:avLst/>
              <a:gdLst/>
              <a:ahLst/>
              <a:cxnLst/>
              <a:rect r="r" b="b" t="t" l="l"/>
              <a:pathLst>
                <a:path h="5620230" w="5620230">
                  <a:moveTo>
                    <a:pt x="0" y="0"/>
                  </a:moveTo>
                  <a:lnTo>
                    <a:pt x="5620230" y="0"/>
                  </a:lnTo>
                  <a:lnTo>
                    <a:pt x="5620230" y="5620230"/>
                  </a:lnTo>
                  <a:lnTo>
                    <a:pt x="0" y="5620230"/>
                  </a:lnTo>
                  <a:lnTo>
                    <a:pt x="0" y="0"/>
                  </a:lnTo>
                  <a:close/>
                </a:path>
              </a:pathLst>
            </a:custGeom>
            <a:blipFill>
              <a:blip r:embed="rId3"/>
              <a:stretch>
                <a:fillRect l="0" t="0" r="0" b="0"/>
              </a:stretch>
            </a:blipFill>
          </p:spPr>
        </p:sp>
        <p:sp>
          <p:nvSpPr>
            <p:cNvPr name="TextBox 9" id="9"/>
            <p:cNvSpPr txBox="true"/>
            <p:nvPr/>
          </p:nvSpPr>
          <p:spPr>
            <a:xfrm rot="0">
              <a:off x="6497448" y="-295275"/>
              <a:ext cx="13658601" cy="3399229"/>
            </a:xfrm>
            <a:prstGeom prst="rect">
              <a:avLst/>
            </a:prstGeom>
          </p:spPr>
          <p:txBody>
            <a:bodyPr anchor="t" rtlCol="false" tIns="0" lIns="0" bIns="0" rIns="0">
              <a:spAutoFit/>
            </a:bodyPr>
            <a:lstStyle/>
            <a:p>
              <a:pPr algn="l">
                <a:lnSpc>
                  <a:spcPts val="21461"/>
                </a:lnSpc>
                <a:spcBef>
                  <a:spcPct val="0"/>
                </a:spcBef>
              </a:pPr>
              <a:r>
                <a:rPr lang="en-US" b="true" sz="15329">
                  <a:solidFill>
                    <a:srgbClr val="1F2020"/>
                  </a:solidFill>
                  <a:latin typeface="Barlow Condensed Bold"/>
                  <a:ea typeface="Barlow Condensed Bold"/>
                  <a:cs typeface="Barlow Condensed Bold"/>
                  <a:sym typeface="Barlow Condensed Bold"/>
                </a:rPr>
                <a:t>Báo cáo đồ án</a:t>
              </a:r>
            </a:p>
          </p:txBody>
        </p:sp>
        <p:sp>
          <p:nvSpPr>
            <p:cNvPr name="TextBox 10" id="10"/>
            <p:cNvSpPr txBox="true"/>
            <p:nvPr/>
          </p:nvSpPr>
          <p:spPr>
            <a:xfrm rot="0">
              <a:off x="6434735" y="2221001"/>
              <a:ext cx="15017463" cy="3399229"/>
            </a:xfrm>
            <a:prstGeom prst="rect">
              <a:avLst/>
            </a:prstGeom>
          </p:spPr>
          <p:txBody>
            <a:bodyPr anchor="t" rtlCol="false" tIns="0" lIns="0" bIns="0" rIns="0">
              <a:spAutoFit/>
            </a:bodyPr>
            <a:lstStyle/>
            <a:p>
              <a:pPr algn="l">
                <a:lnSpc>
                  <a:spcPts val="21461"/>
                </a:lnSpc>
                <a:spcBef>
                  <a:spcPct val="0"/>
                </a:spcBef>
              </a:pPr>
              <a:r>
                <a:rPr lang="en-US" b="true" sz="15329">
                  <a:solidFill>
                    <a:srgbClr val="02CDFF"/>
                  </a:solidFill>
                  <a:latin typeface="Barlow Condensed Bold"/>
                  <a:ea typeface="Barlow Condensed Bold"/>
                  <a:cs typeface="Barlow Condensed Bold"/>
                  <a:sym typeface="Barlow Condensed Bold"/>
                </a:rPr>
                <a:t>Trí tuệ nhân tạo</a:t>
              </a:r>
            </a:p>
          </p:txBody>
        </p:sp>
      </p:grpSp>
      <p:sp>
        <p:nvSpPr>
          <p:cNvPr name="TextBox 11" id="11"/>
          <p:cNvSpPr txBox="true"/>
          <p:nvPr/>
        </p:nvSpPr>
        <p:spPr>
          <a:xfrm rot="0">
            <a:off x="168642" y="9070695"/>
            <a:ext cx="5720953" cy="1153795"/>
          </a:xfrm>
          <a:prstGeom prst="rect">
            <a:avLst/>
          </a:prstGeom>
        </p:spPr>
        <p:txBody>
          <a:bodyPr anchor="t" rtlCol="false" tIns="0" lIns="0" bIns="0" rIns="0">
            <a:spAutoFit/>
          </a:bodyPr>
          <a:lstStyle/>
          <a:p>
            <a:pPr algn="l">
              <a:lnSpc>
                <a:spcPts val="3079"/>
              </a:lnSpc>
            </a:pPr>
            <a:r>
              <a:rPr lang="en-US" sz="2199">
                <a:solidFill>
                  <a:srgbClr val="000000"/>
                </a:solidFill>
                <a:latin typeface="Canva Sans"/>
                <a:ea typeface="Canva Sans"/>
                <a:cs typeface="Canva Sans"/>
                <a:sym typeface="Canva Sans"/>
              </a:rPr>
              <a:t>Phan Ngọc Quý</a:t>
            </a:r>
          </a:p>
          <a:p>
            <a:pPr algn="l">
              <a:lnSpc>
                <a:spcPts val="3079"/>
              </a:lnSpc>
            </a:pPr>
            <a:r>
              <a:rPr lang="en-US" sz="2199">
                <a:solidFill>
                  <a:srgbClr val="000000"/>
                </a:solidFill>
                <a:latin typeface="Canva Sans"/>
                <a:ea typeface="Canva Sans"/>
                <a:cs typeface="Canva Sans"/>
                <a:sym typeface="Canva Sans"/>
              </a:rPr>
              <a:t>22DTHG8</a:t>
            </a:r>
          </a:p>
          <a:p>
            <a:pPr algn="l">
              <a:lnSpc>
                <a:spcPts val="3079"/>
              </a:lnSpc>
            </a:pPr>
            <a:r>
              <a:rPr lang="en-US" sz="2199">
                <a:solidFill>
                  <a:srgbClr val="000000"/>
                </a:solidFill>
                <a:latin typeface="Canva Sans"/>
                <a:ea typeface="Canva Sans"/>
                <a:cs typeface="Canva Sans"/>
                <a:sym typeface="Canva Sans"/>
              </a:rPr>
              <a:t>Giảng viên hướng dẫn: Thầy Vũ Thanh Hiền</a:t>
            </a:r>
          </a:p>
        </p:txBody>
      </p:sp>
      <p:sp>
        <p:nvSpPr>
          <p:cNvPr name="TextBox 12" id="12"/>
          <p:cNvSpPr txBox="true"/>
          <p:nvPr/>
        </p:nvSpPr>
        <p:spPr>
          <a:xfrm rot="0">
            <a:off x="7322284" y="7768639"/>
            <a:ext cx="3643432" cy="656590"/>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Đề tài: Mô hình nhận diện gian lân tín dụng</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259300" y="9258300"/>
            <a:ext cx="1028700" cy="1028700"/>
            <a:chOff x="0" y="0"/>
            <a:chExt cx="270933" cy="270933"/>
          </a:xfrm>
        </p:grpSpPr>
        <p:sp>
          <p:nvSpPr>
            <p:cNvPr name="Freeform 3" id="3"/>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gradFill rotWithShape="true">
              <a:gsLst>
                <a:gs pos="0">
                  <a:srgbClr val="45D0FC">
                    <a:alpha val="100000"/>
                  </a:srgbClr>
                </a:gs>
                <a:gs pos="100000">
                  <a:srgbClr val="085DA0">
                    <a:alpha val="100000"/>
                  </a:srgbClr>
                </a:gs>
              </a:gsLst>
              <a:lin ang="2700000"/>
            </a:gradFill>
          </p:spPr>
        </p:sp>
        <p:sp>
          <p:nvSpPr>
            <p:cNvPr name="TextBox 4" id="4"/>
            <p:cNvSpPr txBox="true"/>
            <p:nvPr/>
          </p:nvSpPr>
          <p:spPr>
            <a:xfrm>
              <a:off x="0" y="-38100"/>
              <a:ext cx="270933" cy="30903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7499918" y="9638067"/>
            <a:ext cx="547464" cy="240591"/>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02</a:t>
            </a:r>
          </a:p>
        </p:txBody>
      </p:sp>
      <p:sp>
        <p:nvSpPr>
          <p:cNvPr name="TextBox 6" id="6"/>
          <p:cNvSpPr txBox="true"/>
          <p:nvPr/>
        </p:nvSpPr>
        <p:spPr>
          <a:xfrm rot="0">
            <a:off x="7568414" y="2063750"/>
            <a:ext cx="9207707" cy="648971"/>
          </a:xfrm>
          <a:prstGeom prst="rect">
            <a:avLst/>
          </a:prstGeom>
        </p:spPr>
        <p:txBody>
          <a:bodyPr anchor="t" rtlCol="false" tIns="0" lIns="0" bIns="0" rIns="0">
            <a:spAutoFit/>
          </a:bodyPr>
          <a:lstStyle/>
          <a:p>
            <a:pPr algn="l">
              <a:lnSpc>
                <a:spcPts val="5060"/>
              </a:lnSpc>
            </a:pPr>
            <a:r>
              <a:rPr lang="en-US" sz="4600" b="true">
                <a:solidFill>
                  <a:srgbClr val="02CDFF"/>
                </a:solidFill>
                <a:latin typeface="Barlow Condensed Bold"/>
                <a:ea typeface="Barlow Condensed Bold"/>
                <a:cs typeface="Barlow Condensed Bold"/>
                <a:sym typeface="Barlow Condensed Bold"/>
              </a:rPr>
              <a:t>1.Tổng quan đề tài</a:t>
            </a:r>
          </a:p>
        </p:txBody>
      </p:sp>
      <p:sp>
        <p:nvSpPr>
          <p:cNvPr name="TextBox 7" id="7"/>
          <p:cNvSpPr txBox="true"/>
          <p:nvPr/>
        </p:nvSpPr>
        <p:spPr>
          <a:xfrm rot="0">
            <a:off x="1028700" y="1095375"/>
            <a:ext cx="3235281" cy="920750"/>
          </a:xfrm>
          <a:prstGeom prst="rect">
            <a:avLst/>
          </a:prstGeom>
        </p:spPr>
        <p:txBody>
          <a:bodyPr anchor="t" rtlCol="false" tIns="0" lIns="0" bIns="0" rIns="0">
            <a:spAutoFit/>
          </a:bodyPr>
          <a:lstStyle/>
          <a:p>
            <a:pPr algn="l">
              <a:lnSpc>
                <a:spcPts val="7150"/>
              </a:lnSpc>
            </a:pPr>
            <a:r>
              <a:rPr lang="en-US" b="true" sz="6500" u="sng">
                <a:solidFill>
                  <a:srgbClr val="02CDFF"/>
                </a:solidFill>
                <a:latin typeface="Barlow Condensed Bold"/>
                <a:ea typeface="Barlow Condensed Bold"/>
                <a:cs typeface="Barlow Condensed Bold"/>
                <a:sym typeface="Barlow Condensed Bold"/>
              </a:rPr>
              <a:t>Nội dung:</a:t>
            </a:r>
          </a:p>
        </p:txBody>
      </p:sp>
      <p:sp>
        <p:nvSpPr>
          <p:cNvPr name="TextBox 8" id="8"/>
          <p:cNvSpPr txBox="true"/>
          <p:nvPr/>
        </p:nvSpPr>
        <p:spPr>
          <a:xfrm rot="0">
            <a:off x="7568414" y="3465137"/>
            <a:ext cx="9207707" cy="648971"/>
          </a:xfrm>
          <a:prstGeom prst="rect">
            <a:avLst/>
          </a:prstGeom>
        </p:spPr>
        <p:txBody>
          <a:bodyPr anchor="t" rtlCol="false" tIns="0" lIns="0" bIns="0" rIns="0">
            <a:spAutoFit/>
          </a:bodyPr>
          <a:lstStyle/>
          <a:p>
            <a:pPr algn="l">
              <a:lnSpc>
                <a:spcPts val="5060"/>
              </a:lnSpc>
            </a:pPr>
            <a:r>
              <a:rPr lang="en-US" sz="4600" b="true">
                <a:solidFill>
                  <a:srgbClr val="02CDFF"/>
                </a:solidFill>
                <a:latin typeface="Barlow Condensed Bold"/>
                <a:ea typeface="Barlow Condensed Bold"/>
                <a:cs typeface="Barlow Condensed Bold"/>
                <a:sym typeface="Barlow Condensed Bold"/>
              </a:rPr>
              <a:t>2.Dữ liệu</a:t>
            </a:r>
          </a:p>
        </p:txBody>
      </p:sp>
      <p:sp>
        <p:nvSpPr>
          <p:cNvPr name="TextBox 9" id="9"/>
          <p:cNvSpPr txBox="true"/>
          <p:nvPr/>
        </p:nvSpPr>
        <p:spPr>
          <a:xfrm rot="0">
            <a:off x="7568414" y="4842827"/>
            <a:ext cx="9207707" cy="648971"/>
          </a:xfrm>
          <a:prstGeom prst="rect">
            <a:avLst/>
          </a:prstGeom>
        </p:spPr>
        <p:txBody>
          <a:bodyPr anchor="t" rtlCol="false" tIns="0" lIns="0" bIns="0" rIns="0">
            <a:spAutoFit/>
          </a:bodyPr>
          <a:lstStyle/>
          <a:p>
            <a:pPr algn="l">
              <a:lnSpc>
                <a:spcPts val="5060"/>
              </a:lnSpc>
            </a:pPr>
            <a:r>
              <a:rPr lang="en-US" sz="4600" b="true">
                <a:solidFill>
                  <a:srgbClr val="02CDFF"/>
                </a:solidFill>
                <a:latin typeface="Barlow Condensed Bold"/>
                <a:ea typeface="Barlow Condensed Bold"/>
                <a:cs typeface="Barlow Condensed Bold"/>
                <a:sym typeface="Barlow Condensed Bold"/>
              </a:rPr>
              <a:t>3.Xây dựng mô hình</a:t>
            </a:r>
          </a:p>
        </p:txBody>
      </p:sp>
      <p:sp>
        <p:nvSpPr>
          <p:cNvPr name="TextBox 10" id="10"/>
          <p:cNvSpPr txBox="true"/>
          <p:nvPr/>
        </p:nvSpPr>
        <p:spPr>
          <a:xfrm rot="0">
            <a:off x="7568414" y="6244273"/>
            <a:ext cx="9207707" cy="648971"/>
          </a:xfrm>
          <a:prstGeom prst="rect">
            <a:avLst/>
          </a:prstGeom>
        </p:spPr>
        <p:txBody>
          <a:bodyPr anchor="t" rtlCol="false" tIns="0" lIns="0" bIns="0" rIns="0">
            <a:spAutoFit/>
          </a:bodyPr>
          <a:lstStyle/>
          <a:p>
            <a:pPr algn="l">
              <a:lnSpc>
                <a:spcPts val="5060"/>
              </a:lnSpc>
            </a:pPr>
            <a:r>
              <a:rPr lang="en-US" sz="4600" b="true">
                <a:solidFill>
                  <a:srgbClr val="02CDFF"/>
                </a:solidFill>
                <a:latin typeface="Barlow Condensed Bold"/>
                <a:ea typeface="Barlow Condensed Bold"/>
                <a:cs typeface="Barlow Condensed Bold"/>
                <a:sym typeface="Barlow Condensed Bold"/>
              </a:rPr>
              <a:t>4.Đánh giá và nhận xét</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749838" y="7527480"/>
            <a:ext cx="47625" cy="1740345"/>
            <a:chOff x="0" y="0"/>
            <a:chExt cx="12543" cy="458362"/>
          </a:xfrm>
        </p:grpSpPr>
        <p:sp>
          <p:nvSpPr>
            <p:cNvPr name="Freeform 3" id="3"/>
            <p:cNvSpPr/>
            <p:nvPr/>
          </p:nvSpPr>
          <p:spPr>
            <a:xfrm flipH="false" flipV="false" rot="0">
              <a:off x="0" y="0"/>
              <a:ext cx="12543" cy="458362"/>
            </a:xfrm>
            <a:custGeom>
              <a:avLst/>
              <a:gdLst/>
              <a:ahLst/>
              <a:cxnLst/>
              <a:rect r="r" b="b" t="t" l="l"/>
              <a:pathLst>
                <a:path h="458362" w="12543">
                  <a:moveTo>
                    <a:pt x="0" y="0"/>
                  </a:moveTo>
                  <a:lnTo>
                    <a:pt x="12543" y="0"/>
                  </a:lnTo>
                  <a:lnTo>
                    <a:pt x="12543" y="458362"/>
                  </a:lnTo>
                  <a:lnTo>
                    <a:pt x="0" y="458362"/>
                  </a:lnTo>
                  <a:close/>
                </a:path>
              </a:pathLst>
            </a:custGeom>
            <a:gradFill rotWithShape="true">
              <a:gsLst>
                <a:gs pos="0">
                  <a:srgbClr val="45D0FC">
                    <a:alpha val="100000"/>
                  </a:srgbClr>
                </a:gs>
                <a:gs pos="100000">
                  <a:srgbClr val="085DA0">
                    <a:alpha val="100000"/>
                  </a:srgbClr>
                </a:gs>
              </a:gsLst>
              <a:lin ang="2700000"/>
            </a:gradFill>
          </p:spPr>
        </p:sp>
        <p:sp>
          <p:nvSpPr>
            <p:cNvPr name="TextBox 4" id="4"/>
            <p:cNvSpPr txBox="true"/>
            <p:nvPr/>
          </p:nvSpPr>
          <p:spPr>
            <a:xfrm>
              <a:off x="0" y="-38100"/>
              <a:ext cx="12543" cy="496462"/>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59300" y="9258300"/>
            <a:ext cx="1028700" cy="1028700"/>
            <a:chOff x="0" y="0"/>
            <a:chExt cx="270933" cy="270933"/>
          </a:xfrm>
        </p:grpSpPr>
        <p:sp>
          <p:nvSpPr>
            <p:cNvPr name="Freeform 6" id="6"/>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gradFill rotWithShape="true">
              <a:gsLst>
                <a:gs pos="0">
                  <a:srgbClr val="45D0FC">
                    <a:alpha val="100000"/>
                  </a:srgbClr>
                </a:gs>
                <a:gs pos="100000">
                  <a:srgbClr val="085DA0">
                    <a:alpha val="100000"/>
                  </a:srgbClr>
                </a:gs>
              </a:gsLst>
              <a:lin ang="2700000"/>
            </a:gradFill>
          </p:spPr>
        </p:sp>
        <p:sp>
          <p:nvSpPr>
            <p:cNvPr name="TextBox 7" id="7"/>
            <p:cNvSpPr txBox="true"/>
            <p:nvPr/>
          </p:nvSpPr>
          <p:spPr>
            <a:xfrm>
              <a:off x="0" y="-38100"/>
              <a:ext cx="270933" cy="309033"/>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7499918" y="9638067"/>
            <a:ext cx="547464" cy="240591"/>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03</a:t>
            </a:r>
          </a:p>
        </p:txBody>
      </p:sp>
      <p:sp>
        <p:nvSpPr>
          <p:cNvPr name="TextBox 9" id="9"/>
          <p:cNvSpPr txBox="true"/>
          <p:nvPr/>
        </p:nvSpPr>
        <p:spPr>
          <a:xfrm rot="0">
            <a:off x="6850698" y="298510"/>
            <a:ext cx="4125510" cy="920750"/>
          </a:xfrm>
          <a:prstGeom prst="rect">
            <a:avLst/>
          </a:prstGeom>
        </p:spPr>
        <p:txBody>
          <a:bodyPr anchor="t" rtlCol="false" tIns="0" lIns="0" bIns="0" rIns="0">
            <a:spAutoFit/>
          </a:bodyPr>
          <a:lstStyle/>
          <a:p>
            <a:pPr algn="l">
              <a:lnSpc>
                <a:spcPts val="7150"/>
              </a:lnSpc>
            </a:pPr>
            <a:r>
              <a:rPr lang="en-US" sz="6500" b="true">
                <a:solidFill>
                  <a:srgbClr val="02CDFF"/>
                </a:solidFill>
                <a:latin typeface="Barlow Condensed Bold"/>
                <a:ea typeface="Barlow Condensed Bold"/>
                <a:cs typeface="Barlow Condensed Bold"/>
                <a:sym typeface="Barlow Condensed Bold"/>
              </a:rPr>
              <a:t>1.Tổng quan</a:t>
            </a:r>
          </a:p>
        </p:txBody>
      </p:sp>
      <p:sp>
        <p:nvSpPr>
          <p:cNvPr name="TextBox 10" id="10"/>
          <p:cNvSpPr txBox="true"/>
          <p:nvPr/>
        </p:nvSpPr>
        <p:spPr>
          <a:xfrm rot="0">
            <a:off x="2240788" y="8961120"/>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FFFFFF"/>
                </a:solidFill>
                <a:latin typeface="Open Sans Bold"/>
                <a:ea typeface="Open Sans Bold"/>
                <a:cs typeface="Open Sans Bold"/>
                <a:sym typeface="Open Sans Bold"/>
              </a:rPr>
              <a:t>01</a:t>
            </a:r>
          </a:p>
        </p:txBody>
      </p:sp>
      <p:sp>
        <p:nvSpPr>
          <p:cNvPr name="TextBox 11" id="11"/>
          <p:cNvSpPr txBox="true"/>
          <p:nvPr/>
        </p:nvSpPr>
        <p:spPr>
          <a:xfrm rot="0">
            <a:off x="1028700" y="2337966"/>
            <a:ext cx="16230600" cy="1847444"/>
          </a:xfrm>
          <a:prstGeom prst="rect">
            <a:avLst/>
          </a:prstGeom>
        </p:spPr>
        <p:txBody>
          <a:bodyPr anchor="t" rtlCol="false" tIns="0" lIns="0" bIns="0" rIns="0">
            <a:spAutoFit/>
          </a:bodyPr>
          <a:lstStyle/>
          <a:p>
            <a:pPr algn="l">
              <a:lnSpc>
                <a:spcPts val="3697"/>
              </a:lnSpc>
            </a:pPr>
            <a:r>
              <a:rPr lang="en-US" sz="2640">
                <a:solidFill>
                  <a:srgbClr val="1F2020"/>
                </a:solidFill>
                <a:latin typeface="Open Sans"/>
                <a:ea typeface="Open Sans"/>
                <a:cs typeface="Open Sans"/>
                <a:sym typeface="Open Sans"/>
              </a:rPr>
              <a:t>Gian lận thẻ tín dụng ( Credit Card Fraud ) là hình thức gian lận sử dụng công nghệ cao </a:t>
            </a:r>
            <a:r>
              <a:rPr lang="en-US" sz="2640">
                <a:solidFill>
                  <a:srgbClr val="1F2020"/>
                </a:solidFill>
                <a:latin typeface="Open Sans"/>
                <a:ea typeface="Open Sans"/>
                <a:cs typeface="Open Sans"/>
                <a:sym typeface="Open Sans"/>
              </a:rPr>
              <a:t>để đánh cắp thông tin thẻ tín dụng (Visa , Mastercard , ATM , … ) của người sử dụng thuộc về tài chình và ngân hem . Mục đích của những kẻ đánh cắp thường sử dụng tiền</a:t>
            </a:r>
          </a:p>
          <a:p>
            <a:pPr algn="l">
              <a:lnSpc>
                <a:spcPts val="3697"/>
              </a:lnSpc>
              <a:spcBef>
                <a:spcPct val="0"/>
              </a:spcBef>
            </a:pPr>
            <a:r>
              <a:rPr lang="en-US" sz="2640">
                <a:solidFill>
                  <a:srgbClr val="1F2020"/>
                </a:solidFill>
                <a:latin typeface="Open Sans"/>
                <a:ea typeface="Open Sans"/>
                <a:cs typeface="Open Sans"/>
                <a:sym typeface="Open Sans"/>
              </a:rPr>
              <a:t>của nạn nhân để phục vụ cho việc mua sắm đồ dung hay dịch vụ cho chính kể đó. </a:t>
            </a:r>
          </a:p>
        </p:txBody>
      </p:sp>
      <p:sp>
        <p:nvSpPr>
          <p:cNvPr name="TextBox 12" id="12"/>
          <p:cNvSpPr txBox="true"/>
          <p:nvPr/>
        </p:nvSpPr>
        <p:spPr>
          <a:xfrm rot="0">
            <a:off x="1028700" y="4659893"/>
            <a:ext cx="16230600" cy="1380719"/>
          </a:xfrm>
          <a:prstGeom prst="rect">
            <a:avLst/>
          </a:prstGeom>
        </p:spPr>
        <p:txBody>
          <a:bodyPr anchor="t" rtlCol="false" tIns="0" lIns="0" bIns="0" rIns="0">
            <a:spAutoFit/>
          </a:bodyPr>
          <a:lstStyle/>
          <a:p>
            <a:pPr algn="l">
              <a:lnSpc>
                <a:spcPts val="3697"/>
              </a:lnSpc>
              <a:spcBef>
                <a:spcPct val="0"/>
              </a:spcBef>
            </a:pPr>
            <a:r>
              <a:rPr lang="en-US" sz="2640">
                <a:solidFill>
                  <a:srgbClr val="1F2020"/>
                </a:solidFill>
                <a:latin typeface="Open Sans"/>
                <a:ea typeface="Open Sans"/>
                <a:cs typeface="Open Sans"/>
                <a:sym typeface="Open Sans"/>
              </a:rPr>
              <a:t>Thông </a:t>
            </a:r>
            <a:r>
              <a:rPr lang="en-US" sz="2640">
                <a:solidFill>
                  <a:srgbClr val="1F2020"/>
                </a:solidFill>
                <a:latin typeface="Open Sans"/>
                <a:ea typeface="Open Sans"/>
                <a:cs typeface="Open Sans"/>
                <a:sym typeface="Open Sans"/>
              </a:rPr>
              <a:t>thường , thông tin mà kẻ đánh cắp hay nhắm đến là Số thẻ card ( Card Numbers) thường được in trên mặt thẻ  , ngày hết hạn và mã CVV. Do đó , người dung thường sẽ rất dễ lộ các thông tin tiêu cực này nếu không chú ý đến các biện pháp bảo mật cần thiết. </a:t>
            </a:r>
          </a:p>
        </p:txBody>
      </p:sp>
      <p:sp>
        <p:nvSpPr>
          <p:cNvPr name="TextBox 13" id="13"/>
          <p:cNvSpPr txBox="true"/>
          <p:nvPr/>
        </p:nvSpPr>
        <p:spPr>
          <a:xfrm rot="0">
            <a:off x="1028700" y="6987415"/>
            <a:ext cx="16230600" cy="913994"/>
          </a:xfrm>
          <a:prstGeom prst="rect">
            <a:avLst/>
          </a:prstGeom>
        </p:spPr>
        <p:txBody>
          <a:bodyPr anchor="t" rtlCol="false" tIns="0" lIns="0" bIns="0" rIns="0">
            <a:spAutoFit/>
          </a:bodyPr>
          <a:lstStyle/>
          <a:p>
            <a:pPr algn="l">
              <a:lnSpc>
                <a:spcPts val="3697"/>
              </a:lnSpc>
              <a:spcBef>
                <a:spcPct val="0"/>
              </a:spcBef>
            </a:pPr>
            <a:r>
              <a:rPr lang="en-US" sz="2640">
                <a:solidFill>
                  <a:srgbClr val="1F2020"/>
                </a:solidFill>
                <a:latin typeface="Open Sans"/>
                <a:ea typeface="Open Sans"/>
                <a:cs typeface="Open Sans"/>
                <a:sym typeface="Open Sans"/>
              </a:rPr>
              <a:t>Mục tiêu của đồ án này là nghiên cứu và phân tích các phương thức gian lận thẻ tín dụng hiện có, đồng thời đề xuất các giải pháp phòng ngừa hiệu quả nhằm bảo vệ thông tin tài chính của người dùng.</a:t>
            </a:r>
          </a:p>
        </p:txBody>
      </p:sp>
      <p:sp>
        <p:nvSpPr>
          <p:cNvPr name="TextBox 14" id="14"/>
          <p:cNvSpPr txBox="true"/>
          <p:nvPr/>
        </p:nvSpPr>
        <p:spPr>
          <a:xfrm rot="0">
            <a:off x="1022390" y="1388853"/>
            <a:ext cx="3678436" cy="495301"/>
          </a:xfrm>
          <a:prstGeom prst="rect">
            <a:avLst/>
          </a:prstGeom>
        </p:spPr>
        <p:txBody>
          <a:bodyPr anchor="t" rtlCol="false" tIns="0" lIns="0" bIns="0" rIns="0">
            <a:spAutoFit/>
          </a:bodyPr>
          <a:lstStyle/>
          <a:p>
            <a:pPr algn="ctr">
              <a:lnSpc>
                <a:spcPts val="4199"/>
              </a:lnSpc>
              <a:spcBef>
                <a:spcPct val="0"/>
              </a:spcBef>
            </a:pPr>
            <a:r>
              <a:rPr lang="en-US" sz="2999">
                <a:solidFill>
                  <a:srgbClr val="000000"/>
                </a:solidFill>
                <a:latin typeface="Canva Sans"/>
                <a:ea typeface="Canva Sans"/>
                <a:cs typeface="Canva Sans"/>
                <a:sym typeface="Canva Sans"/>
              </a:rPr>
              <a:t>I.Mục tiêu của đò án</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749838" y="7527480"/>
            <a:ext cx="47625" cy="1740345"/>
            <a:chOff x="0" y="0"/>
            <a:chExt cx="12543" cy="458362"/>
          </a:xfrm>
        </p:grpSpPr>
        <p:sp>
          <p:nvSpPr>
            <p:cNvPr name="Freeform 3" id="3"/>
            <p:cNvSpPr/>
            <p:nvPr/>
          </p:nvSpPr>
          <p:spPr>
            <a:xfrm flipH="false" flipV="false" rot="0">
              <a:off x="0" y="0"/>
              <a:ext cx="12543" cy="458362"/>
            </a:xfrm>
            <a:custGeom>
              <a:avLst/>
              <a:gdLst/>
              <a:ahLst/>
              <a:cxnLst/>
              <a:rect r="r" b="b" t="t" l="l"/>
              <a:pathLst>
                <a:path h="458362" w="12543">
                  <a:moveTo>
                    <a:pt x="0" y="0"/>
                  </a:moveTo>
                  <a:lnTo>
                    <a:pt x="12543" y="0"/>
                  </a:lnTo>
                  <a:lnTo>
                    <a:pt x="12543" y="458362"/>
                  </a:lnTo>
                  <a:lnTo>
                    <a:pt x="0" y="458362"/>
                  </a:lnTo>
                  <a:close/>
                </a:path>
              </a:pathLst>
            </a:custGeom>
            <a:gradFill rotWithShape="true">
              <a:gsLst>
                <a:gs pos="0">
                  <a:srgbClr val="45D0FC">
                    <a:alpha val="100000"/>
                  </a:srgbClr>
                </a:gs>
                <a:gs pos="100000">
                  <a:srgbClr val="085DA0">
                    <a:alpha val="100000"/>
                  </a:srgbClr>
                </a:gs>
              </a:gsLst>
              <a:lin ang="2700000"/>
            </a:gradFill>
          </p:spPr>
        </p:sp>
        <p:sp>
          <p:nvSpPr>
            <p:cNvPr name="TextBox 4" id="4"/>
            <p:cNvSpPr txBox="true"/>
            <p:nvPr/>
          </p:nvSpPr>
          <p:spPr>
            <a:xfrm>
              <a:off x="0" y="-38100"/>
              <a:ext cx="12543" cy="496462"/>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59300" y="9258300"/>
            <a:ext cx="1028700" cy="1028700"/>
            <a:chOff x="0" y="0"/>
            <a:chExt cx="270933" cy="270933"/>
          </a:xfrm>
        </p:grpSpPr>
        <p:sp>
          <p:nvSpPr>
            <p:cNvPr name="Freeform 6" id="6"/>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gradFill rotWithShape="true">
              <a:gsLst>
                <a:gs pos="0">
                  <a:srgbClr val="45D0FC">
                    <a:alpha val="100000"/>
                  </a:srgbClr>
                </a:gs>
                <a:gs pos="100000">
                  <a:srgbClr val="085DA0">
                    <a:alpha val="100000"/>
                  </a:srgbClr>
                </a:gs>
              </a:gsLst>
              <a:lin ang="2700000"/>
            </a:gradFill>
          </p:spPr>
        </p:sp>
        <p:sp>
          <p:nvSpPr>
            <p:cNvPr name="TextBox 7" id="7"/>
            <p:cNvSpPr txBox="true"/>
            <p:nvPr/>
          </p:nvSpPr>
          <p:spPr>
            <a:xfrm>
              <a:off x="0" y="-38100"/>
              <a:ext cx="270933" cy="309033"/>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7499918" y="9638067"/>
            <a:ext cx="547464" cy="240591"/>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04</a:t>
            </a:r>
          </a:p>
        </p:txBody>
      </p:sp>
      <p:sp>
        <p:nvSpPr>
          <p:cNvPr name="TextBox 9" id="9"/>
          <p:cNvSpPr txBox="true"/>
          <p:nvPr/>
        </p:nvSpPr>
        <p:spPr>
          <a:xfrm rot="0">
            <a:off x="1028700" y="2337966"/>
            <a:ext cx="16230600" cy="1847444"/>
          </a:xfrm>
          <a:prstGeom prst="rect">
            <a:avLst/>
          </a:prstGeom>
        </p:spPr>
        <p:txBody>
          <a:bodyPr anchor="t" rtlCol="false" tIns="0" lIns="0" bIns="0" rIns="0">
            <a:spAutoFit/>
          </a:bodyPr>
          <a:lstStyle/>
          <a:p>
            <a:pPr algn="l" marL="570187" indent="-285093" lvl="1">
              <a:lnSpc>
                <a:spcPts val="3697"/>
              </a:lnSpc>
              <a:buAutoNum type="arabicPeriod" startAt="1"/>
            </a:pPr>
            <a:r>
              <a:rPr lang="en-US" sz="2640">
                <a:solidFill>
                  <a:srgbClr val="1F2020"/>
                </a:solidFill>
                <a:latin typeface="Open Sans"/>
                <a:ea typeface="Open Sans"/>
                <a:cs typeface="Open Sans"/>
                <a:sym typeface="Open Sans"/>
              </a:rPr>
              <a:t>Bảo vệ người tiêu dùng: Người tiêu dùng là đối tượng chịu ảnh hưởng trực tiếp từ</a:t>
            </a:r>
            <a:r>
              <a:rPr lang="en-US" sz="2640">
                <a:solidFill>
                  <a:srgbClr val="1F2020"/>
                </a:solidFill>
                <a:latin typeface="Open Sans"/>
                <a:ea typeface="Open Sans"/>
                <a:cs typeface="Open Sans"/>
                <a:sym typeface="Open Sans"/>
              </a:rPr>
              <a:t> các hành vi gian lận. Việc phát hiện kịp thời giúp bảo vệ tài chính và quyền lợi của họ, ngăn ngừa việc mất tiền và thông tin cá nhân.</a:t>
            </a:r>
          </a:p>
          <a:p>
            <a:pPr algn="l">
              <a:lnSpc>
                <a:spcPts val="3697"/>
              </a:lnSpc>
              <a:spcBef>
                <a:spcPct val="0"/>
              </a:spcBef>
            </a:pPr>
          </a:p>
        </p:txBody>
      </p:sp>
      <p:sp>
        <p:nvSpPr>
          <p:cNvPr name="TextBox 10" id="10"/>
          <p:cNvSpPr txBox="true"/>
          <p:nvPr/>
        </p:nvSpPr>
        <p:spPr>
          <a:xfrm rot="0">
            <a:off x="1323915" y="4659893"/>
            <a:ext cx="15935385" cy="1847444"/>
          </a:xfrm>
          <a:prstGeom prst="rect">
            <a:avLst/>
          </a:prstGeom>
        </p:spPr>
        <p:txBody>
          <a:bodyPr anchor="t" rtlCol="false" tIns="0" lIns="0" bIns="0" rIns="0">
            <a:spAutoFit/>
          </a:bodyPr>
          <a:lstStyle/>
          <a:p>
            <a:pPr algn="just">
              <a:lnSpc>
                <a:spcPts val="3697"/>
              </a:lnSpc>
            </a:pPr>
            <a:r>
              <a:rPr lang="en-US" sz="2640">
                <a:solidFill>
                  <a:srgbClr val="1F2020"/>
                </a:solidFill>
                <a:latin typeface="Open Sans"/>
                <a:ea typeface="Open Sans"/>
                <a:cs typeface="Open Sans"/>
                <a:sym typeface="Open Sans"/>
              </a:rPr>
              <a:t>2.Bảo vệ</a:t>
            </a:r>
            <a:r>
              <a:rPr lang="en-US" sz="2640">
                <a:solidFill>
                  <a:srgbClr val="1F2020"/>
                </a:solidFill>
                <a:latin typeface="Open Sans"/>
                <a:ea typeface="Open Sans"/>
                <a:cs typeface="Open Sans"/>
                <a:sym typeface="Open Sans"/>
              </a:rPr>
              <a:t> tổ chức tài chính: Các ngân hem và tổ chức tín dụng phải đối mặt với thiệt hại tài chính lớn nếu không phát hiện kịp thời các hoạt động gian lận. Việc phát hiện sớm giúp giảm thiểu tổn thất và bảo vệ danh tiếng của tổ chức.</a:t>
            </a:r>
          </a:p>
          <a:p>
            <a:pPr algn="l">
              <a:lnSpc>
                <a:spcPts val="3697"/>
              </a:lnSpc>
              <a:spcBef>
                <a:spcPct val="0"/>
              </a:spcBef>
            </a:pPr>
          </a:p>
        </p:txBody>
      </p:sp>
      <p:sp>
        <p:nvSpPr>
          <p:cNvPr name="TextBox 11" id="11"/>
          <p:cNvSpPr txBox="true"/>
          <p:nvPr/>
        </p:nvSpPr>
        <p:spPr>
          <a:xfrm rot="0">
            <a:off x="1323915" y="6987415"/>
            <a:ext cx="15935385" cy="1380719"/>
          </a:xfrm>
          <a:prstGeom prst="rect">
            <a:avLst/>
          </a:prstGeom>
        </p:spPr>
        <p:txBody>
          <a:bodyPr anchor="t" rtlCol="false" tIns="0" lIns="0" bIns="0" rIns="0">
            <a:spAutoFit/>
          </a:bodyPr>
          <a:lstStyle/>
          <a:p>
            <a:pPr algn="l">
              <a:lnSpc>
                <a:spcPts val="3697"/>
              </a:lnSpc>
              <a:spcBef>
                <a:spcPct val="0"/>
              </a:spcBef>
            </a:pPr>
            <a:r>
              <a:rPr lang="en-US" sz="2640">
                <a:solidFill>
                  <a:srgbClr val="1F2020"/>
                </a:solidFill>
                <a:latin typeface="Open Sans"/>
                <a:ea typeface="Open Sans"/>
                <a:cs typeface="Open Sans"/>
                <a:sym typeface="Open Sans"/>
              </a:rPr>
              <a:t>3.Cải thiện công nghệ và quy trình: Việc phát hiện gian lận tín dụng cũng thúc đẩy sự phát triển và cải tiến công nghệ bảo mật, giúp các tổ chức nâng cao hệ thống quản lý rủi ro và phòng ngừa gian lận hiệu quả hơn</a:t>
            </a:r>
          </a:p>
        </p:txBody>
      </p:sp>
      <p:sp>
        <p:nvSpPr>
          <p:cNvPr name="TextBox 12" id="12"/>
          <p:cNvSpPr txBox="true"/>
          <p:nvPr/>
        </p:nvSpPr>
        <p:spPr>
          <a:xfrm rot="0">
            <a:off x="1028700" y="1330562"/>
            <a:ext cx="10267790" cy="1054874"/>
          </a:xfrm>
          <a:prstGeom prst="rect">
            <a:avLst/>
          </a:prstGeom>
        </p:spPr>
        <p:txBody>
          <a:bodyPr anchor="t" rtlCol="false" tIns="0" lIns="0" bIns="0" rIns="0">
            <a:spAutoFit/>
          </a:bodyPr>
          <a:lstStyle/>
          <a:p>
            <a:pPr algn="l">
              <a:lnSpc>
                <a:spcPts val="4332"/>
              </a:lnSpc>
            </a:pPr>
            <a:r>
              <a:rPr lang="en-US" sz="3094">
                <a:solidFill>
                  <a:srgbClr val="000000"/>
                </a:solidFill>
                <a:latin typeface="Canva Sans"/>
                <a:ea typeface="Canva Sans"/>
                <a:cs typeface="Canva Sans"/>
                <a:sym typeface="Canva Sans"/>
              </a:rPr>
              <a:t>II.Tầm quan trọng của việc phát hiện gian lận tín dụng</a:t>
            </a:r>
          </a:p>
          <a:p>
            <a:pPr algn="ctr">
              <a:lnSpc>
                <a:spcPts val="4332"/>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259300" y="9258300"/>
            <a:ext cx="1028700" cy="1028700"/>
            <a:chOff x="0" y="0"/>
            <a:chExt cx="270933" cy="270933"/>
          </a:xfrm>
        </p:grpSpPr>
        <p:sp>
          <p:nvSpPr>
            <p:cNvPr name="Freeform 3" id="3"/>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gradFill rotWithShape="true">
              <a:gsLst>
                <a:gs pos="0">
                  <a:srgbClr val="45D0FC">
                    <a:alpha val="100000"/>
                  </a:srgbClr>
                </a:gs>
                <a:gs pos="100000">
                  <a:srgbClr val="085DA0">
                    <a:alpha val="100000"/>
                  </a:srgbClr>
                </a:gs>
              </a:gsLst>
              <a:lin ang="2700000"/>
            </a:gradFill>
          </p:spPr>
        </p:sp>
        <p:sp>
          <p:nvSpPr>
            <p:cNvPr name="TextBox 4" id="4"/>
            <p:cNvSpPr txBox="true"/>
            <p:nvPr/>
          </p:nvSpPr>
          <p:spPr>
            <a:xfrm>
              <a:off x="0" y="-38100"/>
              <a:ext cx="270933" cy="30903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7499918" y="9638067"/>
            <a:ext cx="547464" cy="240591"/>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05</a:t>
            </a:r>
          </a:p>
        </p:txBody>
      </p:sp>
      <p:sp>
        <p:nvSpPr>
          <p:cNvPr name="TextBox 6" id="6"/>
          <p:cNvSpPr txBox="true"/>
          <p:nvPr/>
        </p:nvSpPr>
        <p:spPr>
          <a:xfrm rot="0">
            <a:off x="8230334" y="379729"/>
            <a:ext cx="1827333" cy="648971"/>
          </a:xfrm>
          <a:prstGeom prst="rect">
            <a:avLst/>
          </a:prstGeom>
        </p:spPr>
        <p:txBody>
          <a:bodyPr anchor="t" rtlCol="false" tIns="0" lIns="0" bIns="0" rIns="0">
            <a:spAutoFit/>
          </a:bodyPr>
          <a:lstStyle/>
          <a:p>
            <a:pPr algn="l">
              <a:lnSpc>
                <a:spcPts val="5060"/>
              </a:lnSpc>
            </a:pPr>
            <a:r>
              <a:rPr lang="en-US" sz="4600" b="true">
                <a:solidFill>
                  <a:srgbClr val="02CDFF"/>
                </a:solidFill>
                <a:latin typeface="Barlow Condensed Bold"/>
                <a:ea typeface="Barlow Condensed Bold"/>
                <a:cs typeface="Barlow Condensed Bold"/>
                <a:sym typeface="Barlow Condensed Bold"/>
              </a:rPr>
              <a:t>2.Dữ liệu</a:t>
            </a:r>
          </a:p>
        </p:txBody>
      </p:sp>
      <p:sp>
        <p:nvSpPr>
          <p:cNvPr name="TextBox 7" id="7"/>
          <p:cNvSpPr txBox="true"/>
          <p:nvPr/>
        </p:nvSpPr>
        <p:spPr>
          <a:xfrm rot="0">
            <a:off x="1028700" y="990600"/>
            <a:ext cx="1707356"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1.Mô tả dữ liệu</a:t>
            </a:r>
          </a:p>
        </p:txBody>
      </p:sp>
      <p:sp>
        <p:nvSpPr>
          <p:cNvPr name="TextBox 8" id="8"/>
          <p:cNvSpPr txBox="true"/>
          <p:nvPr/>
        </p:nvSpPr>
        <p:spPr>
          <a:xfrm rot="0">
            <a:off x="1028700" y="1847256"/>
            <a:ext cx="16230600" cy="1955801"/>
          </a:xfrm>
          <a:prstGeom prst="rect">
            <a:avLst/>
          </a:prstGeom>
        </p:spPr>
        <p:txBody>
          <a:bodyPr anchor="t" rtlCol="false" tIns="0" lIns="0" bIns="0" rIns="0">
            <a:spAutoFit/>
          </a:bodyPr>
          <a:lstStyle/>
          <a:p>
            <a:pPr algn="l">
              <a:lnSpc>
                <a:spcPts val="3949"/>
              </a:lnSpc>
            </a:pPr>
            <a:r>
              <a:rPr lang="en-US" sz="2499">
                <a:solidFill>
                  <a:srgbClr val="000000"/>
                </a:solidFill>
                <a:latin typeface="Canva Sans"/>
                <a:ea typeface="Canva Sans"/>
                <a:cs typeface="Canva Sans"/>
                <a:sym typeface="Canva Sans"/>
              </a:rPr>
              <a:t>Bộ dữ liệu này chứa thông tin về các giao dịch được thực hiện bằng thẻ tín dụng trong tháng 9 năm 2013 bởi các chủ thẻ ở Châu Âu. Dữ liệu ghi nhận các giao dịch diễn ra trong hai ngày, tổng cộng có 284,807 giao dịch, trong đó có 492 trường hợp gian lận. Điều này cho thấy bộ dữ liệu mang tính mất cân bằng cao, với tỷ lệ gian lận chỉ chiếm khoảng 0.172% tổng số giao dịch.</a:t>
            </a:r>
          </a:p>
        </p:txBody>
      </p:sp>
      <p:sp>
        <p:nvSpPr>
          <p:cNvPr name="TextBox 9" id="9"/>
          <p:cNvSpPr txBox="true"/>
          <p:nvPr/>
        </p:nvSpPr>
        <p:spPr>
          <a:xfrm rot="0">
            <a:off x="1028700" y="4508183"/>
            <a:ext cx="16471218" cy="1670050"/>
          </a:xfrm>
          <a:prstGeom prst="rect">
            <a:avLst/>
          </a:prstGeom>
        </p:spPr>
        <p:txBody>
          <a:bodyPr anchor="t" rtlCol="false" tIns="0" lIns="0" bIns="0" rIns="0">
            <a:spAutoFit/>
          </a:bodyPr>
          <a:lstStyle/>
          <a:p>
            <a:pPr algn="l">
              <a:lnSpc>
                <a:spcPts val="4549"/>
              </a:lnSpc>
            </a:pPr>
            <a:r>
              <a:rPr lang="en-US" sz="2499">
                <a:solidFill>
                  <a:srgbClr val="000000"/>
                </a:solidFill>
                <a:latin typeface="Canva Sans"/>
                <a:ea typeface="Canva Sans"/>
                <a:cs typeface="Canva Sans"/>
                <a:sym typeface="Canva Sans"/>
              </a:rPr>
              <a:t>Trong bộ dữ liệu, các trường từ V1 đến V28 là các thành phần chính được sinh ra từ quá trình PCA. Những trường này đóng vai trò quan trọng trong việc phân tích dữ liệu và xây dựng các mô hình dự đoán. Hai trường duy nhất không bị biến đổi bởi PCA là ‘Time’ và ‘Amount’.</a:t>
            </a:r>
          </a:p>
        </p:txBody>
      </p:sp>
      <p:sp>
        <p:nvSpPr>
          <p:cNvPr name="TextBox 10" id="10"/>
          <p:cNvSpPr txBox="true"/>
          <p:nvPr/>
        </p:nvSpPr>
        <p:spPr>
          <a:xfrm rot="0">
            <a:off x="1028700" y="7959725"/>
            <a:ext cx="16078440" cy="1298575"/>
          </a:xfrm>
          <a:prstGeom prst="rect">
            <a:avLst/>
          </a:prstGeom>
        </p:spPr>
        <p:txBody>
          <a:bodyPr anchor="t" rtlCol="false" tIns="0" lIns="0" bIns="0" rIns="0">
            <a:spAutoFit/>
          </a:bodyPr>
          <a:lstStyle/>
          <a:p>
            <a:pPr algn="l">
              <a:lnSpc>
                <a:spcPts val="3499"/>
              </a:lnSpc>
              <a:spcBef>
                <a:spcPct val="0"/>
              </a:spcBef>
            </a:pPr>
            <a:r>
              <a:rPr lang="en-US" sz="2499">
                <a:solidFill>
                  <a:srgbClr val="000000"/>
                </a:solidFill>
                <a:latin typeface="Canva Sans"/>
                <a:ea typeface="Canva Sans"/>
                <a:cs typeface="Canva Sans"/>
                <a:sym typeface="Canva Sans"/>
              </a:rPr>
              <a:t>Vấn đề chính của bộ dữ liệu này là tính mất cân bằng giữa các lớp. Số lượng giao dịch gian lận rất ít so với giao dịch hợp pháp, điều này có thể dẫn đến các mô hình học máy không chính xác khi chỉ dựa vào độ chính xác thông thường. </a:t>
            </a:r>
          </a:p>
        </p:txBody>
      </p:sp>
      <p:sp>
        <p:nvSpPr>
          <p:cNvPr name="TextBox 11" id="11"/>
          <p:cNvSpPr txBox="true"/>
          <p:nvPr/>
        </p:nvSpPr>
        <p:spPr>
          <a:xfrm rot="0">
            <a:off x="1028700" y="6997383"/>
            <a:ext cx="3177302"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2.Tính mất cân bằng dữ liệu</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189825" y="379729"/>
            <a:ext cx="9207707" cy="648971"/>
          </a:xfrm>
          <a:prstGeom prst="rect">
            <a:avLst/>
          </a:prstGeom>
        </p:spPr>
        <p:txBody>
          <a:bodyPr anchor="t" rtlCol="false" tIns="0" lIns="0" bIns="0" rIns="0">
            <a:spAutoFit/>
          </a:bodyPr>
          <a:lstStyle/>
          <a:p>
            <a:pPr algn="l">
              <a:lnSpc>
                <a:spcPts val="5060"/>
              </a:lnSpc>
            </a:pPr>
            <a:r>
              <a:rPr lang="en-US" sz="4600" b="true">
                <a:solidFill>
                  <a:srgbClr val="02CDFF"/>
                </a:solidFill>
                <a:latin typeface="Barlow Condensed Bold"/>
                <a:ea typeface="Barlow Condensed Bold"/>
                <a:cs typeface="Barlow Condensed Bold"/>
                <a:sym typeface="Barlow Condensed Bold"/>
              </a:rPr>
              <a:t>3.Xây dựng mô hình</a:t>
            </a:r>
          </a:p>
        </p:txBody>
      </p:sp>
      <p:sp>
        <p:nvSpPr>
          <p:cNvPr name="TextBox 3" id="3"/>
          <p:cNvSpPr txBox="true"/>
          <p:nvPr/>
        </p:nvSpPr>
        <p:spPr>
          <a:xfrm rot="0">
            <a:off x="5085497" y="1319902"/>
            <a:ext cx="6306264" cy="422275"/>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Canva Sans"/>
                <a:ea typeface="Canva Sans"/>
                <a:cs typeface="Canva Sans"/>
                <a:sym typeface="Canva Sans"/>
              </a:rPr>
              <a:t>Mô hình này sẽ được xây dựng với 6 bước</a:t>
            </a:r>
          </a:p>
        </p:txBody>
      </p:sp>
      <p:sp>
        <p:nvSpPr>
          <p:cNvPr name="TextBox 4" id="4"/>
          <p:cNvSpPr txBox="true"/>
          <p:nvPr/>
        </p:nvSpPr>
        <p:spPr>
          <a:xfrm rot="0">
            <a:off x="1378427" y="2155378"/>
            <a:ext cx="5448419" cy="422275"/>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Canva Sans"/>
                <a:ea typeface="Canva Sans"/>
                <a:cs typeface="Canva Sans"/>
                <a:sym typeface="Canva Sans"/>
              </a:rPr>
              <a:t>Bước 1: Import dataset vào mô hình</a:t>
            </a:r>
          </a:p>
        </p:txBody>
      </p:sp>
      <p:sp>
        <p:nvSpPr>
          <p:cNvPr name="TextBox 5" id="5"/>
          <p:cNvSpPr txBox="true"/>
          <p:nvPr/>
        </p:nvSpPr>
        <p:spPr>
          <a:xfrm rot="0">
            <a:off x="1378427" y="2996753"/>
            <a:ext cx="9438799"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Sử dụng  thư viện để có thể nhập dữ liệu vào mô hình , vd như Pandas của Python</a:t>
            </a:r>
          </a:p>
        </p:txBody>
      </p:sp>
      <p:sp>
        <p:nvSpPr>
          <p:cNvPr name="TextBox 6" id="6"/>
          <p:cNvSpPr txBox="true"/>
          <p:nvPr/>
        </p:nvSpPr>
        <p:spPr>
          <a:xfrm rot="0">
            <a:off x="1378427" y="3615243"/>
            <a:ext cx="5673559" cy="422275"/>
          </a:xfrm>
          <a:prstGeom prst="rect">
            <a:avLst/>
          </a:prstGeom>
        </p:spPr>
        <p:txBody>
          <a:bodyPr anchor="t" rtlCol="false" tIns="0" lIns="0" bIns="0" rIns="0">
            <a:spAutoFit/>
          </a:bodyPr>
          <a:lstStyle/>
          <a:p>
            <a:pPr algn="l">
              <a:lnSpc>
                <a:spcPts val="3499"/>
              </a:lnSpc>
              <a:spcBef>
                <a:spcPct val="0"/>
              </a:spcBef>
            </a:pPr>
            <a:r>
              <a:rPr lang="en-US" sz="2499">
                <a:solidFill>
                  <a:srgbClr val="000000"/>
                </a:solidFill>
                <a:latin typeface="Canva Sans"/>
                <a:ea typeface="Canva Sans"/>
                <a:cs typeface="Canva Sans"/>
                <a:sym typeface="Canva Sans"/>
              </a:rPr>
              <a:t>Bước 2: Chuẩn hóa dữ liệu</a:t>
            </a:r>
          </a:p>
        </p:txBody>
      </p:sp>
      <p:sp>
        <p:nvSpPr>
          <p:cNvPr name="TextBox 7" id="7"/>
          <p:cNvSpPr txBox="true"/>
          <p:nvPr/>
        </p:nvSpPr>
        <p:spPr>
          <a:xfrm rot="0">
            <a:off x="1378427" y="4456619"/>
            <a:ext cx="13171708" cy="656590"/>
          </a:xfrm>
          <a:prstGeom prst="rect">
            <a:avLst/>
          </a:prstGeom>
        </p:spPr>
        <p:txBody>
          <a:bodyPr anchor="t" rtlCol="false" tIns="0" lIns="0" bIns="0" rIns="0">
            <a:spAutoFit/>
          </a:bodyPr>
          <a:lstStyle/>
          <a:p>
            <a:pPr algn="l">
              <a:lnSpc>
                <a:spcPts val="2659"/>
              </a:lnSpc>
              <a:spcBef>
                <a:spcPct val="0"/>
              </a:spcBef>
            </a:pPr>
            <a:r>
              <a:rPr lang="en-US" sz="1899">
                <a:solidFill>
                  <a:srgbClr val="000000"/>
                </a:solidFill>
                <a:latin typeface="Canva Sans"/>
                <a:ea typeface="Canva Sans"/>
                <a:cs typeface="Canva Sans"/>
                <a:sym typeface="Canva Sans"/>
              </a:rPr>
              <a:t>Dữ liệu trong tập dữ liệu có thể nằm trong các khoảng giá trị khác nhau. Chuẩn hóa giúp đưa tất cả các giá trị về cùng một quy chuẩn, từ đó cải thiện hiệu suất của mô hình</a:t>
            </a:r>
          </a:p>
        </p:txBody>
      </p:sp>
      <p:sp>
        <p:nvSpPr>
          <p:cNvPr name="TextBox 8" id="8"/>
          <p:cNvSpPr txBox="true"/>
          <p:nvPr/>
        </p:nvSpPr>
        <p:spPr>
          <a:xfrm rot="0">
            <a:off x="1378427" y="5522784"/>
            <a:ext cx="5673559" cy="422275"/>
          </a:xfrm>
          <a:prstGeom prst="rect">
            <a:avLst/>
          </a:prstGeom>
        </p:spPr>
        <p:txBody>
          <a:bodyPr anchor="t" rtlCol="false" tIns="0" lIns="0" bIns="0" rIns="0">
            <a:spAutoFit/>
          </a:bodyPr>
          <a:lstStyle/>
          <a:p>
            <a:pPr algn="l">
              <a:lnSpc>
                <a:spcPts val="3499"/>
              </a:lnSpc>
              <a:spcBef>
                <a:spcPct val="0"/>
              </a:spcBef>
            </a:pPr>
            <a:r>
              <a:rPr lang="en-US" sz="2499">
                <a:solidFill>
                  <a:srgbClr val="000000"/>
                </a:solidFill>
                <a:latin typeface="Canva Sans"/>
                <a:ea typeface="Canva Sans"/>
                <a:cs typeface="Canva Sans"/>
                <a:sym typeface="Canva Sans"/>
              </a:rPr>
              <a:t>Bước 3: Cân bằng dữ liệu</a:t>
            </a:r>
          </a:p>
        </p:txBody>
      </p:sp>
      <p:sp>
        <p:nvSpPr>
          <p:cNvPr name="TextBox 9" id="9"/>
          <p:cNvSpPr txBox="true"/>
          <p:nvPr/>
        </p:nvSpPr>
        <p:spPr>
          <a:xfrm rot="0">
            <a:off x="1378427" y="6354634"/>
            <a:ext cx="5673559" cy="422275"/>
          </a:xfrm>
          <a:prstGeom prst="rect">
            <a:avLst/>
          </a:prstGeom>
        </p:spPr>
        <p:txBody>
          <a:bodyPr anchor="t" rtlCol="false" tIns="0" lIns="0" bIns="0" rIns="0">
            <a:spAutoFit/>
          </a:bodyPr>
          <a:lstStyle/>
          <a:p>
            <a:pPr algn="l">
              <a:lnSpc>
                <a:spcPts val="3499"/>
              </a:lnSpc>
              <a:spcBef>
                <a:spcPct val="0"/>
              </a:spcBef>
            </a:pPr>
            <a:r>
              <a:rPr lang="en-US" sz="2499">
                <a:solidFill>
                  <a:srgbClr val="000000"/>
                </a:solidFill>
                <a:latin typeface="Canva Sans"/>
                <a:ea typeface="Canva Sans"/>
                <a:cs typeface="Canva Sans"/>
                <a:sym typeface="Canva Sans"/>
              </a:rPr>
              <a:t>Bước 4: Xử lý dữ liệu</a:t>
            </a:r>
          </a:p>
        </p:txBody>
      </p:sp>
      <p:sp>
        <p:nvSpPr>
          <p:cNvPr name="TextBox 10" id="10"/>
          <p:cNvSpPr txBox="true"/>
          <p:nvPr/>
        </p:nvSpPr>
        <p:spPr>
          <a:xfrm rot="0">
            <a:off x="1378427" y="7186485"/>
            <a:ext cx="5673559" cy="422275"/>
          </a:xfrm>
          <a:prstGeom prst="rect">
            <a:avLst/>
          </a:prstGeom>
        </p:spPr>
        <p:txBody>
          <a:bodyPr anchor="t" rtlCol="false" tIns="0" lIns="0" bIns="0" rIns="0">
            <a:spAutoFit/>
          </a:bodyPr>
          <a:lstStyle/>
          <a:p>
            <a:pPr algn="l">
              <a:lnSpc>
                <a:spcPts val="3499"/>
              </a:lnSpc>
              <a:spcBef>
                <a:spcPct val="0"/>
              </a:spcBef>
            </a:pPr>
            <a:r>
              <a:rPr lang="en-US" sz="2499">
                <a:solidFill>
                  <a:srgbClr val="000000"/>
                </a:solidFill>
                <a:latin typeface="Canva Sans"/>
                <a:ea typeface="Canva Sans"/>
                <a:cs typeface="Canva Sans"/>
                <a:sym typeface="Canva Sans"/>
              </a:rPr>
              <a:t>Bước 5: Xây dựng mô hình</a:t>
            </a:r>
          </a:p>
        </p:txBody>
      </p:sp>
      <p:sp>
        <p:nvSpPr>
          <p:cNvPr name="TextBox 11" id="11"/>
          <p:cNvSpPr txBox="true"/>
          <p:nvPr/>
        </p:nvSpPr>
        <p:spPr>
          <a:xfrm rot="0">
            <a:off x="1378427" y="7904035"/>
            <a:ext cx="3207544" cy="422275"/>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Canva Sans"/>
                <a:ea typeface="Canva Sans"/>
                <a:cs typeface="Canva Sans"/>
                <a:sym typeface="Canva Sans"/>
              </a:rPr>
              <a:t>Bước 6 : In ra kết quả</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320238" y="379729"/>
            <a:ext cx="9207707" cy="648971"/>
          </a:xfrm>
          <a:prstGeom prst="rect">
            <a:avLst/>
          </a:prstGeom>
        </p:spPr>
        <p:txBody>
          <a:bodyPr anchor="t" rtlCol="false" tIns="0" lIns="0" bIns="0" rIns="0">
            <a:spAutoFit/>
          </a:bodyPr>
          <a:lstStyle/>
          <a:p>
            <a:pPr algn="l">
              <a:lnSpc>
                <a:spcPts val="5060"/>
              </a:lnSpc>
            </a:pPr>
            <a:r>
              <a:rPr lang="en-US" sz="4600" b="true">
                <a:solidFill>
                  <a:srgbClr val="02CDFF"/>
                </a:solidFill>
                <a:latin typeface="Barlow Condensed Bold"/>
                <a:ea typeface="Barlow Condensed Bold"/>
                <a:cs typeface="Barlow Condensed Bold"/>
                <a:sym typeface="Barlow Condensed Bold"/>
              </a:rPr>
              <a:t>4.Đánh giá và nhận xét</a:t>
            </a:r>
          </a:p>
        </p:txBody>
      </p:sp>
      <p:sp>
        <p:nvSpPr>
          <p:cNvPr name="TextBox 3" id="3"/>
          <p:cNvSpPr txBox="true"/>
          <p:nvPr/>
        </p:nvSpPr>
        <p:spPr>
          <a:xfrm rot="0">
            <a:off x="1525730" y="1647351"/>
            <a:ext cx="4263509"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Các yếu tố để đánh giá mô hình như: </a:t>
            </a:r>
          </a:p>
        </p:txBody>
      </p:sp>
      <p:sp>
        <p:nvSpPr>
          <p:cNvPr name="TextBox 4" id="4"/>
          <p:cNvSpPr txBox="true"/>
          <p:nvPr/>
        </p:nvSpPr>
        <p:spPr>
          <a:xfrm rot="0">
            <a:off x="1525730" y="2180176"/>
            <a:ext cx="14399483" cy="7389167"/>
          </a:xfrm>
          <a:prstGeom prst="rect">
            <a:avLst/>
          </a:prstGeom>
        </p:spPr>
        <p:txBody>
          <a:bodyPr anchor="t" rtlCol="false" tIns="0" lIns="0" bIns="0" rIns="0">
            <a:spAutoFit/>
          </a:bodyPr>
          <a:lstStyle/>
          <a:p>
            <a:pPr algn="l">
              <a:lnSpc>
                <a:spcPts val="4502"/>
              </a:lnSpc>
            </a:pPr>
            <a:r>
              <a:rPr lang="en-US" b="true" sz="2487">
                <a:solidFill>
                  <a:srgbClr val="000000"/>
                </a:solidFill>
                <a:latin typeface="Canva Sans Bold"/>
                <a:ea typeface="Canva Sans Bold"/>
                <a:cs typeface="Canva Sans Bold"/>
                <a:sym typeface="Canva Sans Bold"/>
              </a:rPr>
              <a:t>Chi phí sai sót</a:t>
            </a:r>
            <a:r>
              <a:rPr lang="en-US" sz="2487">
                <a:solidFill>
                  <a:srgbClr val="000000"/>
                </a:solidFill>
                <a:latin typeface="Canva Sans"/>
                <a:ea typeface="Canva Sans"/>
                <a:cs typeface="Canva Sans"/>
                <a:sym typeface="Canva Sans"/>
              </a:rPr>
              <a:t>: Trong vấn đề phát hiện gian lận, chi phí của một false positive (báo động giả) và một false negative (bỏ sót giao dịch gian lận) có thể khác nhau. Ví dụ, nếu chi phí của một false negative cao hơn nhiều so với một false positive, ta có thể điều chỉnh ngưỡng phân loại để tăng độ nhạy của mô hình.</a:t>
            </a:r>
          </a:p>
          <a:p>
            <a:pPr algn="l">
              <a:lnSpc>
                <a:spcPts val="4502"/>
              </a:lnSpc>
            </a:pPr>
            <a:r>
              <a:rPr lang="en-US" b="true" sz="2487">
                <a:solidFill>
                  <a:srgbClr val="000000"/>
                </a:solidFill>
                <a:latin typeface="Canva Sans Bold"/>
                <a:ea typeface="Canva Sans Bold"/>
                <a:cs typeface="Canva Sans Bold"/>
                <a:sym typeface="Canva Sans Bold"/>
              </a:rPr>
              <a:t>Dữ liệu huấn luyện:</a:t>
            </a:r>
            <a:r>
              <a:rPr lang="en-US" sz="2487">
                <a:solidFill>
                  <a:srgbClr val="000000"/>
                </a:solidFill>
                <a:latin typeface="Canva Sans"/>
                <a:ea typeface="Canva Sans"/>
                <a:cs typeface="Canva Sans"/>
                <a:sym typeface="Canva Sans"/>
              </a:rPr>
              <a:t> Chất lượng và số lượng dữ liệu huấn luyện có ảnh hưởng rất lớn đến hiệu suất của mô hình. Nếu có thêm dữ liệu đa dạng và cân bằng hơn, mô hình có thể đạt được kết quả tốt hơn.</a:t>
            </a:r>
          </a:p>
          <a:p>
            <a:pPr algn="l">
              <a:lnSpc>
                <a:spcPts val="4502"/>
              </a:lnSpc>
            </a:pPr>
            <a:r>
              <a:rPr lang="en-US" b="true" sz="2487">
                <a:solidFill>
                  <a:srgbClr val="000000"/>
                </a:solidFill>
                <a:latin typeface="Canva Sans Bold"/>
                <a:ea typeface="Canva Sans Bold"/>
                <a:cs typeface="Canva Sans Bold"/>
                <a:sym typeface="Canva Sans Bold"/>
              </a:rPr>
              <a:t>Các phương pháp đánh giá khác:</a:t>
            </a:r>
            <a:r>
              <a:rPr lang="en-US" sz="2487">
                <a:solidFill>
                  <a:srgbClr val="000000"/>
                </a:solidFill>
                <a:latin typeface="Canva Sans"/>
                <a:ea typeface="Canva Sans"/>
                <a:cs typeface="Canva Sans"/>
                <a:sym typeface="Canva Sans"/>
              </a:rPr>
              <a:t> Ngoài các chỉ số trên, ta có thể sử dụng các phương pháp đánh giá khác như ROC curve, precision-recall curve để có cái nhìn toàn diện hơn về hiệu suất của mô hình.</a:t>
            </a:r>
          </a:p>
          <a:p>
            <a:pPr algn="l">
              <a:lnSpc>
                <a:spcPts val="4502"/>
              </a:lnSpc>
            </a:pPr>
            <a:r>
              <a:rPr lang="en-US" b="true" sz="2487">
                <a:solidFill>
                  <a:srgbClr val="000000"/>
                </a:solidFill>
                <a:latin typeface="Canva Sans Bold"/>
                <a:ea typeface="Canva Sans Bold"/>
                <a:cs typeface="Canva Sans Bold"/>
                <a:sym typeface="Canva Sans Bold"/>
              </a:rPr>
              <a:t>So sánh với các mô hình khác</a:t>
            </a:r>
            <a:r>
              <a:rPr lang="en-US" sz="2487">
                <a:solidFill>
                  <a:srgbClr val="000000"/>
                </a:solidFill>
                <a:latin typeface="Canva Sans"/>
                <a:ea typeface="Canva Sans"/>
                <a:cs typeface="Canva Sans"/>
                <a:sym typeface="Canva Sans"/>
              </a:rPr>
              <a:t>: Để đánh giá xem mô hình Logistic Regression có phải là lựa chọn tốt nhất hay không, ta có thể so sánh kết quả của nó với các mô hình khác như Random Forest, XGBoost, Neural Network.</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332339" y="3425959"/>
            <a:ext cx="5623322"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Canva Sans"/>
                <a:ea typeface="Canva Sans"/>
                <a:cs typeface="Canva Sans"/>
                <a:sym typeface="Canva Sans"/>
              </a:rPr>
              <a:t>Cảm ơn vì đã lắng nghe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DAGUNrO4t7A</dc:identifier>
  <dcterms:modified xsi:type="dcterms:W3CDTF">2011-08-01T06:04:30Z</dcterms:modified>
  <cp:revision>1</cp:revision>
  <dc:title>Báo cáo đồ án</dc:title>
</cp:coreProperties>
</file>