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83" d="100"/>
          <a:sy n="83" d="100"/>
        </p:scale>
        <p:origin x="102" y="-90"/>
      </p:cViewPr>
      <p:guideLst>
        <p:guide orient="horz" pos="2160"/>
        <p:guide pos="3840"/>
      </p:guideLst>
    </p:cSldViewPr>
  </p:slideViewPr>
  <p:notesTextViewPr>
    <p:cViewPr>
      <p:scale>
        <a:sx n="1" d="1"/>
        <a:sy n="1" d="1"/>
      </p:scale>
      <p:origin x="0" y="0"/>
    </p:cViewPr>
  </p:notesTextViewPr>
  <p:notesViewPr>
    <p:cSldViewPr snapToGrid="0">
      <p:cViewPr varScale="1">
        <p:scale>
          <a:sx n="64" d="100"/>
          <a:sy n="64" d="100"/>
        </p:scale>
        <p:origin x="-341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D52B22-5E9A-400E-AB98-67D9D3BEF6FC}" type="datetimeFigureOut">
              <a:rPr lang="en-US" smtClean="0"/>
              <a:t>12/2/2018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CDBE17-69F8-4E6C-A363-4BD915D01FA3}" type="slidenum">
              <a:rPr lang="en-US" smtClean="0"/>
              <a:t>‹#›</a:t>
            </a:fld>
            <a:endParaRPr lang="en-US"/>
          </a:p>
        </p:txBody>
      </p:sp>
    </p:spTree>
    <p:extLst>
      <p:ext uri="{BB962C8B-B14F-4D97-AF65-F5344CB8AC3E}">
        <p14:creationId xmlns:p14="http://schemas.microsoft.com/office/powerpoint/2010/main" val="114238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a:t>Click to add the presentation’s main title</a:t>
            </a:r>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a:t>www.pwc.com</a:t>
            </a:r>
            <a:endParaRPr lang="en-GB" noProof="0" dirty="0"/>
          </a:p>
        </p:txBody>
      </p:sp>
      <p:grpSp>
        <p:nvGrpSpPr>
          <p:cNvPr id="16" name="Group 32"/>
          <p:cNvGrpSpPr/>
          <p:nvPr/>
        </p:nvGrpSpPr>
        <p:grpSpPr>
          <a:xfrm>
            <a:off x="1291456" y="6170992"/>
            <a:ext cx="12192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28106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7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4087824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en-US" noProof="0"/>
              <a:t>Click to edit Master title style</a:t>
            </a:r>
            <a:endParaRPr lang="en-GB" noProof="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1393607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29" name="TextBox 28"/>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solidFill>
                  <a:schemeClr val="bg1"/>
                </a:solidFill>
                <a:latin typeface="Arial" pitchFamily="34" charset="0"/>
                <a:cs typeface="Arial" pitchFamily="34" charset="0"/>
              </a:rPr>
              <a:t>PwC</a:t>
            </a: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1699478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en-US" noProof="0"/>
              <a:t>Click to edit Master title style</a:t>
            </a:r>
            <a:endParaRPr lang="en-GB" noProof="0"/>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4" name="TextBox 33"/>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1631930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en-US" noProof="0"/>
              <a:t>Click to edit Master title style</a:t>
            </a:r>
            <a:endParaRPr lang="en-GB" noProof="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a:t>Click to edit Master subtitle style</a:t>
            </a:r>
            <a:endParaRPr lang="en-GB" noProof="0"/>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8" name="TextBox 37"/>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solidFill>
                  <a:schemeClr val="bg1"/>
                </a:solidFill>
                <a:latin typeface="Arial" pitchFamily="34" charset="0"/>
                <a:cs typeface="Arial" pitchFamily="34" charset="0"/>
              </a:rPr>
              <a:t>PwC</a:t>
            </a: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391115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en-US" noProof="0"/>
              <a:t>Click to edit Master title style</a:t>
            </a:r>
            <a:endParaRPr lang="en-GB" noProof="0"/>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a:t>Click to edit Master subtitle style</a:t>
            </a:r>
            <a:endParaRPr lang="en-GB" noProof="0"/>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solidFill>
                  <a:schemeClr val="bg1"/>
                </a:solidFill>
                <a:latin typeface="Arial" pitchFamily="34" charset="0"/>
                <a:cs typeface="Arial" pitchFamily="34" charset="0"/>
              </a:rPr>
              <a:t>PwC</a:t>
            </a: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50253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a:t>Click to add the presentation’s main title</a:t>
            </a:r>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grpSp>
        <p:nvGrpSpPr>
          <p:cNvPr id="102" name="Group 101"/>
          <p:cNvGrpSpPr>
            <a:grpSpLocks noChangeAspect="1"/>
          </p:cNvGrpSpPr>
          <p:nvPr/>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spTree>
    <p:extLst>
      <p:ext uri="{BB962C8B-B14F-4D97-AF65-F5344CB8AC3E}">
        <p14:creationId xmlns:p14="http://schemas.microsoft.com/office/powerpoint/2010/main" val="2597634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en-US" noProof="0"/>
              <a:t>Click icon to add picture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a:t>Click to add the presentation’s main title</a:t>
            </a:r>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764804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a:t>Click to add the presentation’s main title</a:t>
            </a:r>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en-US" noProof="0"/>
              <a:t>Click icon to add picture</a:t>
            </a:r>
            <a:endParaRPr lang="en-GB" noProof="0" dirty="0"/>
          </a:p>
        </p:txBody>
      </p:sp>
      <p:grpSp>
        <p:nvGrpSpPr>
          <p:cNvPr id="18" name="Group 32"/>
          <p:cNvGrpSpPr/>
          <p:nvPr/>
        </p:nvGrpSpPr>
        <p:grpSpPr>
          <a:xfrm>
            <a:off x="1291456" y="6170992"/>
            <a:ext cx="12192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46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3660496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a:t>Click to add the presentation’s main title</a:t>
            </a:r>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a:t>www.pwc.com</a:t>
            </a:r>
          </a:p>
        </p:txBody>
      </p:sp>
      <p:grpSp>
        <p:nvGrpSpPr>
          <p:cNvPr id="11" name="Group 32"/>
          <p:cNvGrpSpPr/>
          <p:nvPr/>
        </p:nvGrpSpPr>
        <p:grpSpPr>
          <a:xfrm>
            <a:off x="1291456" y="6170992"/>
            <a:ext cx="12192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1073045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en-US" noProof="0"/>
              <a:t>Click to edit Master title style</a:t>
            </a:r>
            <a:endParaRPr lang="en-GB" noProof="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a:t>Add legal and copyright disclaimers here.</a:t>
            </a:r>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27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28" name="Content Placeholder 26"/>
          <p:cNvSpPr>
            <a:spLocks noGrp="1"/>
          </p:cNvSpPr>
          <p:nvPr>
            <p:ph sz="quarter" idx="14"/>
          </p:nvPr>
        </p:nvSpPr>
        <p:spPr>
          <a:xfrm>
            <a:off x="711200" y="1752602"/>
            <a:ext cx="5283200" cy="441959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Content Placeholder 26"/>
          <p:cNvSpPr>
            <a:spLocks noGrp="1"/>
          </p:cNvSpPr>
          <p:nvPr>
            <p:ph sz="quarter" idx="15"/>
          </p:nvPr>
        </p:nvSpPr>
        <p:spPr>
          <a:xfrm>
            <a:off x="6197602" y="1752600"/>
            <a:ext cx="5283199" cy="44196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173264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en-US" noProof="0"/>
              <a:t>Click to edit Master title style</a:t>
            </a:r>
            <a:endParaRPr lang="en-GB" noProof="0"/>
          </a:p>
        </p:txBody>
      </p:sp>
      <p:sp>
        <p:nvSpPr>
          <p:cNvPr id="27" name="Content Placeholder 26"/>
          <p:cNvSpPr>
            <a:spLocks noGrp="1"/>
          </p:cNvSpPr>
          <p:nvPr>
            <p:ph sz="quarter" idx="13"/>
          </p:nvPr>
        </p:nvSpPr>
        <p:spPr>
          <a:xfrm>
            <a:off x="711200" y="1752602"/>
            <a:ext cx="3454400" cy="441959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26"/>
          <p:cNvSpPr>
            <a:spLocks noGrp="1"/>
          </p:cNvSpPr>
          <p:nvPr>
            <p:ph sz="quarter" idx="14"/>
          </p:nvPr>
        </p:nvSpPr>
        <p:spPr>
          <a:xfrm>
            <a:off x="4368802" y="1752602"/>
            <a:ext cx="3454399" cy="441959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Content Placeholder 26"/>
          <p:cNvSpPr>
            <a:spLocks noGrp="1"/>
          </p:cNvSpPr>
          <p:nvPr>
            <p:ph sz="quarter" idx="15"/>
          </p:nvPr>
        </p:nvSpPr>
        <p:spPr>
          <a:xfrm>
            <a:off x="8026400" y="1752602"/>
            <a:ext cx="3454400" cy="441959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7" name="TextBox 36"/>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167046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28" name="Content Placeholder 26"/>
          <p:cNvSpPr>
            <a:spLocks noGrp="1"/>
          </p:cNvSpPr>
          <p:nvPr>
            <p:ph sz="quarter" idx="14"/>
          </p:nvPr>
        </p:nvSpPr>
        <p:spPr>
          <a:xfrm>
            <a:off x="711200" y="3352800"/>
            <a:ext cx="5283200" cy="2819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Content Placeholder 26"/>
          <p:cNvSpPr>
            <a:spLocks noGrp="1"/>
          </p:cNvSpPr>
          <p:nvPr>
            <p:ph sz="quarter" idx="15"/>
          </p:nvPr>
        </p:nvSpPr>
        <p:spPr>
          <a:xfrm>
            <a:off x="6197600" y="3352800"/>
            <a:ext cx="5283201" cy="28194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sp>
        <p:nvSpPr>
          <p:cNvPr id="13" name="Text Placeholder 12"/>
          <p:cNvSpPr>
            <a:spLocks noGrp="1"/>
          </p:cNvSpPr>
          <p:nvPr>
            <p:ph type="body" sz="quarter" idx="16"/>
          </p:nvPr>
        </p:nvSpPr>
        <p:spPr>
          <a:xfrm>
            <a:off x="711200" y="1752600"/>
            <a:ext cx="10769600" cy="1447800"/>
          </a:xfrm>
        </p:spPr>
        <p:txBody>
          <a:bodyPr/>
          <a:lstStyle/>
          <a:p>
            <a:pPr lvl="0"/>
            <a:r>
              <a:rPr lang="en-US" noProof="0"/>
              <a:t>Click to edit Master text styles</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35185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28" name="Content Placeholder 26"/>
          <p:cNvSpPr>
            <a:spLocks noGrp="1"/>
          </p:cNvSpPr>
          <p:nvPr>
            <p:ph sz="quarter" idx="14"/>
          </p:nvPr>
        </p:nvSpPr>
        <p:spPr>
          <a:xfrm>
            <a:off x="8026400" y="1752600"/>
            <a:ext cx="3454400" cy="2133600"/>
          </a:xfrm>
        </p:spPr>
        <p:txBody>
          <a:bodyPr/>
          <a:lstStyle/>
          <a:p>
            <a:pPr lvl="0"/>
            <a:r>
              <a:rPr lang="en-US" noProof="0"/>
              <a:t>Click to edit Master text styles</a:t>
            </a:r>
          </a:p>
        </p:txBody>
      </p:sp>
      <p:sp>
        <p:nvSpPr>
          <p:cNvPr id="31" name="Content Placeholder 26"/>
          <p:cNvSpPr>
            <a:spLocks noGrp="1"/>
          </p:cNvSpPr>
          <p:nvPr>
            <p:ph sz="quarter" idx="15"/>
          </p:nvPr>
        </p:nvSpPr>
        <p:spPr>
          <a:xfrm>
            <a:off x="8026400" y="4038600"/>
            <a:ext cx="3454400" cy="2133600"/>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711200" y="1752600"/>
            <a:ext cx="7112000" cy="4419600"/>
          </a:xfrm>
        </p:spPr>
        <p:txBody>
          <a:bodyPr/>
          <a:lstStyle/>
          <a:p>
            <a:pPr lvl="0"/>
            <a:r>
              <a:rPr lang="en-US" noProof="0"/>
              <a:t>Click to 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413793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en-US" noProof="0"/>
              <a:t>Click to edit Master text styles</a:t>
            </a:r>
          </a:p>
        </p:txBody>
      </p:sp>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31" name="Content Placeholder 26"/>
          <p:cNvSpPr>
            <a:spLocks noGrp="1"/>
          </p:cNvSpPr>
          <p:nvPr>
            <p:ph sz="quarter" idx="15"/>
          </p:nvPr>
        </p:nvSpPr>
        <p:spPr>
          <a:xfrm>
            <a:off x="711200" y="4038600"/>
            <a:ext cx="3454400" cy="2133600"/>
          </a:xfrm>
        </p:spPr>
        <p:txBody>
          <a:bodyPr/>
          <a:lstStyle/>
          <a:p>
            <a:pPr lvl="0"/>
            <a:r>
              <a:rPr lang="en-US" noProof="0"/>
              <a:t>Click to edit Master text styles</a:t>
            </a:r>
          </a:p>
        </p:txBody>
      </p:sp>
      <p:sp>
        <p:nvSpPr>
          <p:cNvPr id="13" name="Text Placeholder 12"/>
          <p:cNvSpPr>
            <a:spLocks noGrp="1"/>
          </p:cNvSpPr>
          <p:nvPr>
            <p:ph type="body" sz="quarter" idx="16"/>
          </p:nvPr>
        </p:nvSpPr>
        <p:spPr>
          <a:xfrm>
            <a:off x="4368800" y="1752600"/>
            <a:ext cx="7112000" cy="4419600"/>
          </a:xfrm>
        </p:spPr>
        <p:txBody>
          <a:bodyPr/>
          <a:lstStyle/>
          <a:p>
            <a:pPr lvl="0"/>
            <a:r>
              <a:rPr lang="en-US" noProof="0"/>
              <a:t>Click to 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122302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en-US" noProof="1"/>
              <a:t>Click to edit Master title style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en-US" noProof="1"/>
              <a:t>Click to edit Master text styles</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9" name="TextBox 18"/>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1">
                <a:latin typeface="Arial" pitchFamily="34" charset="0"/>
                <a:cs typeface="Arial" pitchFamily="34" charset="0"/>
              </a:rPr>
              <a:t>PwC</a:t>
            </a: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371285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a:t>Click to edit Master title style</a:t>
            </a:r>
            <a:endParaRPr lang="en-GB" noProof="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6" name="TextBox 15"/>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a:latin typeface="Arial" pitchFamily="34" charset="0"/>
                <a:cs typeface="Arial" pitchFamily="34" charset="0"/>
              </a:rPr>
              <a:t>PwC</a:t>
            </a: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Tree>
    <p:extLst>
      <p:ext uri="{BB962C8B-B14F-4D97-AF65-F5344CB8AC3E}">
        <p14:creationId xmlns:p14="http://schemas.microsoft.com/office/powerpoint/2010/main" val="4077272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a:t>Click to edit</a:t>
            </a:r>
            <a:br>
              <a:rPr lang="en-GB" noProof="0"/>
            </a:br>
            <a:r>
              <a:rPr lang="en-GB" noProof="0"/>
              <a:t>Master title style</a:t>
            </a:r>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016C0488-217C-405E-84A7-2C6B75A710C1}" type="slidenum">
              <a:rPr lang="en-US" smtClean="0"/>
              <a:t>‹#›</a:t>
            </a:fld>
            <a:endParaRPr lang="en-US"/>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53CBB441-54ED-477C-9FAB-35555F11287D}" type="datetimeFigureOut">
              <a:rPr lang="en-US" smtClean="0"/>
              <a:t>12/2/2018</a:t>
            </a:fld>
            <a:endParaRPr lang="en-US"/>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40044998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Generation – A part of feature engineering</a:t>
            </a:r>
          </a:p>
        </p:txBody>
      </p:sp>
      <p:sp>
        <p:nvSpPr>
          <p:cNvPr id="4" name="Rectangle 3"/>
          <p:cNvSpPr/>
          <p:nvPr/>
        </p:nvSpPr>
        <p:spPr bwMode="ltGray">
          <a:xfrm>
            <a:off x="0" y="1261532"/>
            <a:ext cx="12192000" cy="1430455"/>
          </a:xfrm>
          <a:prstGeom prst="rect">
            <a:avLst/>
          </a:prstGeom>
          <a:solidFill>
            <a:schemeClr val="accent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30238" indent="-285750">
              <a:buFont typeface="Arial" panose="020B0604020202020204" pitchFamily="34" charset="0"/>
              <a:buChar char="•"/>
            </a:pPr>
            <a:r>
              <a:rPr lang="en-US" sz="1400" dirty="0">
                <a:solidFill>
                  <a:schemeClr val="tx1"/>
                </a:solidFill>
                <a:latin typeface="Georgia" pitchFamily="18" charset="0"/>
              </a:rPr>
              <a:t>Defined: Manipulation of the raw/base data  to generate more variables or attributes out of the data apart from what already exists. </a:t>
            </a:r>
          </a:p>
          <a:p>
            <a:pPr marL="630238" indent="-285750">
              <a:buFont typeface="Arial" panose="020B0604020202020204" pitchFamily="34" charset="0"/>
              <a:buChar char="•"/>
            </a:pPr>
            <a:r>
              <a:rPr lang="en-US" sz="1400" dirty="0">
                <a:solidFill>
                  <a:schemeClr val="tx1"/>
                </a:solidFill>
                <a:latin typeface="Georgia" pitchFamily="18" charset="0"/>
              </a:rPr>
              <a:t>Purpose: Generate more information that allows us to understand why the data is behaving the way it is</a:t>
            </a:r>
          </a:p>
          <a:p>
            <a:pPr marL="630238" indent="-285750">
              <a:buFont typeface="Arial" panose="020B0604020202020204" pitchFamily="34" charset="0"/>
              <a:buChar char="•"/>
            </a:pPr>
            <a:r>
              <a:rPr lang="en-US" sz="1400" dirty="0">
                <a:solidFill>
                  <a:schemeClr val="tx1"/>
                </a:solidFill>
                <a:latin typeface="Georgia" pitchFamily="18" charset="0"/>
              </a:rPr>
              <a:t>This term is common to the field of data analytics.  Any transformation done on raw data can be classified as “feature generation” but generally refers to the combination of advanced operations and use of industry knowledge, </a:t>
            </a:r>
            <a:r>
              <a:rPr lang="en-US" sz="1400" i="1" dirty="0">
                <a:solidFill>
                  <a:schemeClr val="tx1"/>
                </a:solidFill>
                <a:latin typeface="Georgia" pitchFamily="18" charset="0"/>
              </a:rPr>
              <a:t>see below</a:t>
            </a:r>
          </a:p>
        </p:txBody>
      </p:sp>
      <p:sp>
        <p:nvSpPr>
          <p:cNvPr id="5" name="Rectangle 2"/>
          <p:cNvSpPr>
            <a:spLocks noChangeArrowheads="1"/>
          </p:cNvSpPr>
          <p:nvPr/>
        </p:nvSpPr>
        <p:spPr bwMode="auto">
          <a:xfrm>
            <a:off x="270509" y="3443774"/>
            <a:ext cx="2842529" cy="320997"/>
          </a:xfrm>
          <a:prstGeom prst="rect">
            <a:avLst/>
          </a:prstGeom>
          <a:solidFill>
            <a:schemeClr val="tx2"/>
          </a:solidFill>
          <a:ln>
            <a:headEnd type="none" w="sm" len="sm"/>
            <a:tailEnd/>
          </a:ln>
        </p:spPr>
        <p:style>
          <a:lnRef idx="1">
            <a:schemeClr val="accent1"/>
          </a:lnRef>
          <a:fillRef idx="3">
            <a:schemeClr val="accent1"/>
          </a:fillRef>
          <a:effectRef idx="2">
            <a:schemeClr val="accent1"/>
          </a:effectRef>
          <a:fontRef idx="minor">
            <a:schemeClr val="lt1"/>
          </a:fontRef>
        </p:style>
        <p:txBody>
          <a:bodyPr lIns="72000" tIns="36000" rIns="72000" bIns="36000" anchor="ctr"/>
          <a:lstStyle/>
          <a:p>
            <a:pPr algn="ctr">
              <a:buFontTx/>
              <a:buNone/>
            </a:pPr>
            <a:r>
              <a:rPr lang="en-GB" sz="1050" b="1" dirty="0">
                <a:solidFill>
                  <a:schemeClr val="bg1"/>
                </a:solidFill>
                <a:latin typeface="+mj-lt"/>
              </a:rPr>
              <a:t>Process</a:t>
            </a:r>
          </a:p>
        </p:txBody>
      </p:sp>
      <p:sp>
        <p:nvSpPr>
          <p:cNvPr id="6" name="Rectangle 3"/>
          <p:cNvSpPr>
            <a:spLocks noChangeArrowheads="1"/>
          </p:cNvSpPr>
          <p:nvPr/>
        </p:nvSpPr>
        <p:spPr bwMode="auto">
          <a:xfrm>
            <a:off x="3664140" y="3443774"/>
            <a:ext cx="8197659" cy="320997"/>
          </a:xfrm>
          <a:prstGeom prst="rect">
            <a:avLst/>
          </a:prstGeom>
          <a:solidFill>
            <a:schemeClr val="tx2"/>
          </a:solidFill>
          <a:ln>
            <a:headEnd type="none" w="sm" len="sm"/>
            <a:tailEnd/>
          </a:ln>
        </p:spPr>
        <p:style>
          <a:lnRef idx="1">
            <a:schemeClr val="accent1"/>
          </a:lnRef>
          <a:fillRef idx="3">
            <a:schemeClr val="accent1"/>
          </a:fillRef>
          <a:effectRef idx="2">
            <a:schemeClr val="accent1"/>
          </a:effectRef>
          <a:fontRef idx="minor">
            <a:schemeClr val="lt1"/>
          </a:fontRef>
        </p:style>
        <p:txBody>
          <a:bodyPr lIns="72000" tIns="36000" rIns="72000" bIns="36000" anchor="ctr"/>
          <a:lstStyle/>
          <a:p>
            <a:pPr algn="ctr">
              <a:buFontTx/>
              <a:buNone/>
            </a:pPr>
            <a:r>
              <a:rPr lang="en-GB" sz="1050" b="1" dirty="0">
                <a:solidFill>
                  <a:schemeClr val="bg1"/>
                </a:solidFill>
                <a:latin typeface="+mj-lt"/>
              </a:rPr>
              <a:t>Description</a:t>
            </a:r>
          </a:p>
        </p:txBody>
      </p:sp>
      <p:grpSp>
        <p:nvGrpSpPr>
          <p:cNvPr id="7" name="Group 6"/>
          <p:cNvGrpSpPr/>
          <p:nvPr/>
        </p:nvGrpSpPr>
        <p:grpSpPr>
          <a:xfrm>
            <a:off x="270394" y="3849605"/>
            <a:ext cx="11591406" cy="2032562"/>
            <a:chOff x="652972" y="2692548"/>
            <a:chExt cx="8742470" cy="5148762"/>
          </a:xfrm>
        </p:grpSpPr>
        <p:grpSp>
          <p:nvGrpSpPr>
            <p:cNvPr id="8" name="Group 71"/>
            <p:cNvGrpSpPr/>
            <p:nvPr/>
          </p:nvGrpSpPr>
          <p:grpSpPr>
            <a:xfrm>
              <a:off x="652972" y="2692548"/>
              <a:ext cx="8742470" cy="1211910"/>
              <a:chOff x="652972" y="2692548"/>
              <a:chExt cx="8742470" cy="1812392"/>
            </a:xfrm>
          </p:grpSpPr>
          <p:sp>
            <p:nvSpPr>
              <p:cNvPr id="21" name="Rectangle 4"/>
              <p:cNvSpPr>
                <a:spLocks noChangeArrowheads="1"/>
              </p:cNvSpPr>
              <p:nvPr/>
            </p:nvSpPr>
            <p:spPr bwMode="auto">
              <a:xfrm>
                <a:off x="652972" y="2692548"/>
                <a:ext cx="2143980"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Mathematical transformation</a:t>
                </a:r>
              </a:p>
            </p:txBody>
          </p:sp>
          <p:sp>
            <p:nvSpPr>
              <p:cNvPr id="22" name="Rectangle 4"/>
              <p:cNvSpPr>
                <a:spLocks noChangeArrowheads="1"/>
              </p:cNvSpPr>
              <p:nvPr/>
            </p:nvSpPr>
            <p:spPr bwMode="auto">
              <a:xfrm>
                <a:off x="3206496" y="2698640"/>
                <a:ext cx="6188946"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Operations like inverse, squared, cubic, log, exponential and modulus of the variables.  The type of operation depends on the relation with the dependent variable</a:t>
                </a:r>
              </a:p>
            </p:txBody>
          </p:sp>
          <p:sp>
            <p:nvSpPr>
              <p:cNvPr id="23" name="Isosceles Triangle 22"/>
              <p:cNvSpPr/>
              <p:nvPr/>
            </p:nvSpPr>
            <p:spPr>
              <a:xfrm rot="5400000">
                <a:off x="2287749" y="3452428"/>
                <a:ext cx="1420169" cy="160210"/>
              </a:xfrm>
              <a:prstGeom prst="triangle">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rtlCol="0" anchor="ctr">
                <a:noAutofit/>
              </a:bodyPr>
              <a:lstStyle/>
              <a:p>
                <a:pPr algn="ctr"/>
                <a:endParaRPr lang="en-GB" sz="1400" dirty="0">
                  <a:latin typeface="+mj-lt"/>
                </a:endParaRPr>
              </a:p>
            </p:txBody>
          </p:sp>
        </p:grpSp>
        <p:grpSp>
          <p:nvGrpSpPr>
            <p:cNvPr id="9" name="Group 72"/>
            <p:cNvGrpSpPr/>
            <p:nvPr/>
          </p:nvGrpSpPr>
          <p:grpSpPr>
            <a:xfrm>
              <a:off x="652972" y="5317116"/>
              <a:ext cx="8742470" cy="1211910"/>
              <a:chOff x="652972" y="2692548"/>
              <a:chExt cx="8742470" cy="1812392"/>
            </a:xfrm>
          </p:grpSpPr>
          <p:sp>
            <p:nvSpPr>
              <p:cNvPr id="18" name="Rectangle 4"/>
              <p:cNvSpPr>
                <a:spLocks noChangeArrowheads="1"/>
              </p:cNvSpPr>
              <p:nvPr/>
            </p:nvSpPr>
            <p:spPr bwMode="auto">
              <a:xfrm>
                <a:off x="652972" y="2692548"/>
                <a:ext cx="2143980"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Summarization</a:t>
                </a:r>
              </a:p>
            </p:txBody>
          </p:sp>
          <p:sp>
            <p:nvSpPr>
              <p:cNvPr id="19" name="Rectangle 4"/>
              <p:cNvSpPr>
                <a:spLocks noChangeArrowheads="1"/>
              </p:cNvSpPr>
              <p:nvPr/>
            </p:nvSpPr>
            <p:spPr bwMode="auto">
              <a:xfrm>
                <a:off x="3206496" y="2698640"/>
                <a:ext cx="6188946" cy="1806300"/>
              </a:xfrm>
              <a:prstGeom prst="rect">
                <a:avLst/>
              </a:prstGeom>
              <a:noFill/>
              <a:ln w="9525" algn="ctr">
                <a:solidFill>
                  <a:schemeClr val="accent1"/>
                </a:solidFill>
                <a:miter lim="800000"/>
                <a:headEnd/>
                <a:tailEnd/>
              </a:ln>
              <a:effectLst/>
            </p:spPr>
            <p:txBody>
              <a:bodyPr lIns="180000" tIns="144000" rIns="180000" bIns="144000" anchor="ctr"/>
              <a:lstStyle/>
              <a:p>
                <a:pPr marL="266700" indent="-266700" defTabSz="695325">
                  <a:spcBef>
                    <a:spcPts val="600"/>
                  </a:spcBef>
                  <a:buFont typeface="Arial" pitchFamily="34" charset="0"/>
                  <a:buChar char="•"/>
                </a:pPr>
                <a:r>
                  <a:rPr lang="en-GB" sz="1050" dirty="0">
                    <a:latin typeface="+mj-lt"/>
                  </a:rPr>
                  <a:t>Mostly used when there is a need to calculate aggregate  measures like total population by a certain category, percentage of total, or product of two variables like price per quantity as total sales/ total quantity</a:t>
                </a:r>
              </a:p>
            </p:txBody>
          </p:sp>
          <p:sp>
            <p:nvSpPr>
              <p:cNvPr id="20" name="Isosceles Triangle 19"/>
              <p:cNvSpPr/>
              <p:nvPr/>
            </p:nvSpPr>
            <p:spPr>
              <a:xfrm rot="5400000">
                <a:off x="2287749" y="3452428"/>
                <a:ext cx="1420169" cy="160210"/>
              </a:xfrm>
              <a:prstGeom prst="triangle">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rtlCol="0" anchor="ctr">
                <a:noAutofit/>
              </a:bodyPr>
              <a:lstStyle/>
              <a:p>
                <a:pPr algn="ctr"/>
                <a:endParaRPr lang="en-GB" sz="1400" dirty="0">
                  <a:latin typeface="+mj-lt"/>
                </a:endParaRPr>
              </a:p>
            </p:txBody>
          </p:sp>
        </p:grpSp>
        <p:grpSp>
          <p:nvGrpSpPr>
            <p:cNvPr id="10" name="Group 76"/>
            <p:cNvGrpSpPr/>
            <p:nvPr/>
          </p:nvGrpSpPr>
          <p:grpSpPr>
            <a:xfrm>
              <a:off x="652972" y="4004832"/>
              <a:ext cx="8742470" cy="1211910"/>
              <a:chOff x="652972" y="2692548"/>
              <a:chExt cx="8742470" cy="1812392"/>
            </a:xfrm>
          </p:grpSpPr>
          <p:sp>
            <p:nvSpPr>
              <p:cNvPr id="15" name="Rectangle 4"/>
              <p:cNvSpPr>
                <a:spLocks noChangeArrowheads="1"/>
              </p:cNvSpPr>
              <p:nvPr/>
            </p:nvSpPr>
            <p:spPr bwMode="auto">
              <a:xfrm>
                <a:off x="652972" y="2692548"/>
                <a:ext cx="2143980"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Dummy variables</a:t>
                </a:r>
              </a:p>
            </p:txBody>
          </p:sp>
          <p:sp>
            <p:nvSpPr>
              <p:cNvPr id="16" name="Rectangle 4"/>
              <p:cNvSpPr>
                <a:spLocks noChangeArrowheads="1"/>
              </p:cNvSpPr>
              <p:nvPr/>
            </p:nvSpPr>
            <p:spPr bwMode="auto">
              <a:xfrm>
                <a:off x="3206496" y="2698640"/>
                <a:ext cx="6188946"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Usually are created to transform categorical variable s into numeric. Ex – if there is a variable for gender as ‘M’ or ‘F’, we can create two numeric variables, one of them will have value 1 when category is ‘M’ or 0 otherwise and vice versa</a:t>
                </a:r>
              </a:p>
            </p:txBody>
          </p:sp>
          <p:sp>
            <p:nvSpPr>
              <p:cNvPr id="17" name="Isosceles Triangle 16"/>
              <p:cNvSpPr/>
              <p:nvPr/>
            </p:nvSpPr>
            <p:spPr>
              <a:xfrm rot="5400000">
                <a:off x="2287749" y="3452428"/>
                <a:ext cx="1420169" cy="160210"/>
              </a:xfrm>
              <a:prstGeom prst="triangle">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rtlCol="0" anchor="ctr">
                <a:noAutofit/>
              </a:bodyPr>
              <a:lstStyle/>
              <a:p>
                <a:pPr algn="ctr"/>
                <a:endParaRPr lang="en-GB" sz="1400" dirty="0">
                  <a:latin typeface="+mj-lt"/>
                </a:endParaRPr>
              </a:p>
            </p:txBody>
          </p:sp>
        </p:grpSp>
        <p:grpSp>
          <p:nvGrpSpPr>
            <p:cNvPr id="11" name="Group 72"/>
            <p:cNvGrpSpPr/>
            <p:nvPr/>
          </p:nvGrpSpPr>
          <p:grpSpPr>
            <a:xfrm>
              <a:off x="652972" y="6629400"/>
              <a:ext cx="8742470" cy="1211910"/>
              <a:chOff x="652972" y="2692548"/>
              <a:chExt cx="8742470" cy="1812392"/>
            </a:xfrm>
          </p:grpSpPr>
          <p:sp>
            <p:nvSpPr>
              <p:cNvPr id="12" name="Rectangle 4"/>
              <p:cNvSpPr>
                <a:spLocks noChangeArrowheads="1"/>
              </p:cNvSpPr>
              <p:nvPr/>
            </p:nvSpPr>
            <p:spPr bwMode="auto">
              <a:xfrm>
                <a:off x="652972" y="2692548"/>
                <a:ext cx="2143980"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Cardinality reduction</a:t>
                </a:r>
              </a:p>
            </p:txBody>
          </p:sp>
          <p:sp>
            <p:nvSpPr>
              <p:cNvPr id="13" name="Rectangle 4"/>
              <p:cNvSpPr>
                <a:spLocks noChangeArrowheads="1"/>
              </p:cNvSpPr>
              <p:nvPr/>
            </p:nvSpPr>
            <p:spPr bwMode="auto">
              <a:xfrm>
                <a:off x="3206496" y="2698640"/>
                <a:ext cx="6188946" cy="1806300"/>
              </a:xfrm>
              <a:prstGeom prst="rect">
                <a:avLst/>
              </a:prstGeom>
              <a:noFill/>
              <a:ln w="9525" algn="ctr">
                <a:solidFill>
                  <a:schemeClr val="accent1"/>
                </a:solidFill>
                <a:miter lim="800000"/>
                <a:headEnd/>
                <a:tailEnd/>
              </a:ln>
              <a:effectLst/>
            </p:spPr>
            <p:txBody>
              <a:bodyPr lIns="180000" tIns="144000" rIns="180000" bIns="144000"/>
              <a:lstStyle/>
              <a:p>
                <a:pPr marL="266700" indent="-266700" defTabSz="695325">
                  <a:spcBef>
                    <a:spcPts val="600"/>
                  </a:spcBef>
                  <a:buFont typeface="Arial" pitchFamily="34" charset="0"/>
                  <a:buChar char="•"/>
                </a:pPr>
                <a:r>
                  <a:rPr lang="en-GB" sz="1050" dirty="0">
                    <a:latin typeface="+mj-lt"/>
                  </a:rPr>
                  <a:t>If a categorical variable contains  multiple  levels like zip codes or city to be categorized into states</a:t>
                </a:r>
              </a:p>
            </p:txBody>
          </p:sp>
          <p:sp>
            <p:nvSpPr>
              <p:cNvPr id="14" name="Isosceles Triangle 13"/>
              <p:cNvSpPr/>
              <p:nvPr/>
            </p:nvSpPr>
            <p:spPr>
              <a:xfrm rot="5400000">
                <a:off x="2287749" y="3452428"/>
                <a:ext cx="1420169" cy="160210"/>
              </a:xfrm>
              <a:prstGeom prst="triangle">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rtlCol="0" anchor="ctr">
                <a:noAutofit/>
              </a:bodyPr>
              <a:lstStyle/>
              <a:p>
                <a:pPr algn="ctr"/>
                <a:endParaRPr lang="en-GB" sz="1400" dirty="0">
                  <a:latin typeface="+mj-lt"/>
                </a:endParaRPr>
              </a:p>
            </p:txBody>
          </p:sp>
        </p:grpSp>
      </p:grpSp>
      <p:sp>
        <p:nvSpPr>
          <p:cNvPr id="25" name="Rectangle 24"/>
          <p:cNvSpPr/>
          <p:nvPr/>
        </p:nvSpPr>
        <p:spPr>
          <a:xfrm>
            <a:off x="110067" y="5998110"/>
            <a:ext cx="11980333" cy="261610"/>
          </a:xfrm>
          <a:prstGeom prst="rect">
            <a:avLst/>
          </a:prstGeom>
        </p:spPr>
        <p:txBody>
          <a:bodyPr wrap="square">
            <a:spAutoFit/>
          </a:bodyPr>
          <a:lstStyle/>
          <a:p>
            <a:pPr algn="ctr"/>
            <a:r>
              <a:rPr lang="en-US" sz="1100" i="1" dirty="0">
                <a:latin typeface="Georgia" pitchFamily="18" charset="0"/>
              </a:rPr>
              <a:t>Apart from the above common methods,  other variables can be derived through domain knowledge.</a:t>
            </a:r>
          </a:p>
        </p:txBody>
      </p:sp>
      <p:sp>
        <p:nvSpPr>
          <p:cNvPr id="26" name="TextBox 25"/>
          <p:cNvSpPr txBox="1"/>
          <p:nvPr/>
        </p:nvSpPr>
        <p:spPr>
          <a:xfrm>
            <a:off x="543661" y="3089765"/>
            <a:ext cx="11104677" cy="914400"/>
          </a:xfrm>
          <a:prstGeom prst="rect">
            <a:avLst/>
          </a:prstGeom>
          <a:noFill/>
        </p:spPr>
        <p:txBody>
          <a:bodyPr wrap="none" lIns="0" tIns="0" rIns="0" bIns="0" rtlCol="0">
            <a:noAutofit/>
          </a:bodyPr>
          <a:lstStyle/>
          <a:p>
            <a:pPr indent="-274320" algn="ctr">
              <a:spcAft>
                <a:spcPts val="900"/>
              </a:spcAft>
            </a:pPr>
            <a:r>
              <a:rPr lang="en-US" sz="1600" dirty="0">
                <a:latin typeface="Georgia" pitchFamily="18" charset="0"/>
              </a:rPr>
              <a:t>Below are some common exercises performed to gain more ideas about the data through data analysis:</a:t>
            </a:r>
          </a:p>
        </p:txBody>
      </p:sp>
    </p:spTree>
    <p:extLst>
      <p:ext uri="{BB962C8B-B14F-4D97-AF65-F5344CB8AC3E}">
        <p14:creationId xmlns:p14="http://schemas.microsoft.com/office/powerpoint/2010/main" val="2966495880"/>
      </p:ext>
    </p:extLst>
  </p:cSld>
  <p:clrMapOvr>
    <a:masterClrMapping/>
  </p:clrMapOvr>
</p:sld>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extLst>
    <a:ext uri="{05A4C25C-085E-4340-85A3-A5531E510DB2}">
      <thm15:themeFamily xmlns:thm15="http://schemas.microsoft.com/office/thememl/2012/main" name="Presentation1" id="{B94186EA-B0B2-4E41-A351-6242F0C72D9D}" vid="{E142F899-578D-4885-93C2-118BB84F88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406</TotalTime>
  <Words>274</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Georgia</vt:lpstr>
      <vt:lpstr>PwC</vt:lpstr>
      <vt:lpstr>Feature Generation – A part of feature engineering</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Generation</dc:title>
  <dc:creator>Ratna Raj Singh</dc:creator>
  <cp:lastModifiedBy>linh beo</cp:lastModifiedBy>
  <cp:revision>10</cp:revision>
  <dcterms:created xsi:type="dcterms:W3CDTF">2017-05-15T07:55:28Z</dcterms:created>
  <dcterms:modified xsi:type="dcterms:W3CDTF">2018-12-02T21:53:38Z</dcterms:modified>
</cp:coreProperties>
</file>