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4"/>
  </p:notesMasterIdLst>
  <p:sldIdLst>
    <p:sldId id="266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tna Raj Singh" initials="RRS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102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C6163-EBF8-40BE-AD24-E0EED367F958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DF661-C902-4342-941E-D25164B24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6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the presentation’s main title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/>
              <a:t>www.pwc.com</a:t>
            </a:r>
            <a:endParaRPr lang="en-GB" noProof="0" dirty="0"/>
          </a:p>
        </p:txBody>
      </p:sp>
      <p:grpSp>
        <p:nvGrpSpPr>
          <p:cNvPr id="1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228106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76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12/2/2018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24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 sz="32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2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200">
                <a:solidFill>
                  <a:schemeClr val="tx2"/>
                </a:solidFill>
              </a:defRPr>
            </a:lvl8pPr>
            <a:lvl9pPr>
              <a:defRPr sz="32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12/2/2018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07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52600"/>
            <a:ext cx="10769600" cy="4419600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</a:defRPr>
            </a:lvl1pPr>
            <a:lvl2pPr marL="444500" indent="-263525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2pPr>
            <a:lvl3pPr marL="714375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3pPr>
            <a:lvl4pPr marL="984250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4pPr>
            <a:lvl5pPr marL="1341438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5pPr>
            <a:lvl6pPr marL="1611313" indent="-271463">
              <a:lnSpc>
                <a:spcPts val="3600"/>
              </a:lnSpc>
              <a:spcBef>
                <a:spcPts val="0"/>
              </a:spcBef>
              <a:spcAft>
                <a:spcPts val="60"/>
              </a:spcAft>
              <a:buClr>
                <a:schemeClr val="bg1"/>
              </a:buClr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6pPr>
            <a:lvl7pPr>
              <a:defRPr sz="2800">
                <a:solidFill>
                  <a:schemeClr val="bg1"/>
                </a:solidFill>
              </a:defRPr>
            </a:lvl7pPr>
            <a:lvl8pPr>
              <a:lnSpc>
                <a:spcPts val="3600"/>
              </a:lnSpc>
              <a:defRPr sz="2800">
                <a:solidFill>
                  <a:schemeClr val="bg1"/>
                </a:solidFill>
              </a:defRPr>
            </a:lvl8pPr>
            <a:lvl9pPr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sz="1000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12/2/2018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8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2"/>
            <a:ext cx="10769600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2"/>
            <a:ext cx="10769600" cy="137159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12/2/2018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30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0"/>
            <a:ext cx="10769600" cy="13716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sz="1000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12/2/2018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59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711202" y="2819400"/>
            <a:ext cx="5283199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1"/>
            <a:ext cx="10769600" cy="76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sz="1000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12/2/2018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9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0"/>
          <p:cNvCxnSpPr/>
          <p:nvPr/>
        </p:nvCxnSpPr>
        <p:spPr>
          <a:xfrm rot="5400000" flipH="1" flipV="1">
            <a:off x="6820410" y="-3874008"/>
            <a:ext cx="152399" cy="9119616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the presentation’s main title</a:t>
            </a:r>
          </a:p>
        </p:txBody>
      </p:sp>
      <p:sp>
        <p:nvSpPr>
          <p:cNvPr id="1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144" name="Text Placeholder 31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/>
              <a:t>www.pwc.com</a:t>
            </a:r>
          </a:p>
        </p:txBody>
      </p:sp>
      <p:grpSp>
        <p:nvGrpSpPr>
          <p:cNvPr id="102" name="Group 101"/>
          <p:cNvGrpSpPr>
            <a:grpSpLocks noChangeAspect="1"/>
          </p:cNvGrpSpPr>
          <p:nvPr/>
        </p:nvGrpSpPr>
        <p:grpSpPr>
          <a:xfrm>
            <a:off x="1291457" y="5768682"/>
            <a:ext cx="1643044" cy="935789"/>
            <a:chOff x="518032" y="-1032869"/>
            <a:chExt cx="6161413" cy="4678943"/>
          </a:xfrm>
        </p:grpSpPr>
        <p:grpSp>
          <p:nvGrpSpPr>
            <p:cNvPr id="103" name="Group 73"/>
            <p:cNvGrpSpPr>
              <a:grpSpLocks noChangeAspect="1"/>
            </p:cNvGrpSpPr>
            <p:nvPr/>
          </p:nvGrpSpPr>
          <p:grpSpPr>
            <a:xfrm>
              <a:off x="4438637" y="-1032863"/>
              <a:ext cx="2240792" cy="2011550"/>
              <a:chOff x="1905000" y="5715000"/>
              <a:chExt cx="445770" cy="381000"/>
            </a:xfrm>
          </p:grpSpPr>
          <p:sp>
            <p:nvSpPr>
              <p:cNvPr id="107" name="Rectangle 25"/>
              <p:cNvSpPr>
                <a:spLocks noChangeArrowheads="1"/>
              </p:cNvSpPr>
              <p:nvPr userDrawn="1"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8" name="Rectangle 26"/>
              <p:cNvSpPr>
                <a:spLocks noChangeArrowheads="1"/>
              </p:cNvSpPr>
              <p:nvPr userDrawn="1"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9" name="Rectangle 27"/>
              <p:cNvSpPr>
                <a:spLocks noChangeArrowheads="1"/>
              </p:cNvSpPr>
              <p:nvPr userDrawn="1"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 userDrawn="1"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 userDrawn="1"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 userDrawn="1"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3" name="Rectangle 31"/>
              <p:cNvSpPr>
                <a:spLocks noChangeArrowheads="1"/>
              </p:cNvSpPr>
              <p:nvPr userDrawn="1"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4" name="Rectangle 32"/>
              <p:cNvSpPr>
                <a:spLocks noChangeArrowheads="1"/>
              </p:cNvSpPr>
              <p:nvPr userDrawn="1"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5" name="Freeform 33"/>
              <p:cNvSpPr>
                <a:spLocks/>
              </p:cNvSpPr>
              <p:nvPr userDrawn="1"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6" name="Rectangle 34"/>
              <p:cNvSpPr>
                <a:spLocks noChangeArrowheads="1"/>
              </p:cNvSpPr>
              <p:nvPr userDrawn="1"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7" name="Rectangle 35"/>
              <p:cNvSpPr>
                <a:spLocks noChangeArrowheads="1"/>
              </p:cNvSpPr>
              <p:nvPr userDrawn="1"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8" name="Rectangle 36"/>
              <p:cNvSpPr>
                <a:spLocks noChangeArrowheads="1"/>
              </p:cNvSpPr>
              <p:nvPr userDrawn="1"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9" name="Rectangle 25"/>
              <p:cNvSpPr>
                <a:spLocks noChangeArrowheads="1"/>
              </p:cNvSpPr>
              <p:nvPr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0" name="Rectangle 26"/>
              <p:cNvSpPr>
                <a:spLocks noChangeArrowheads="1"/>
              </p:cNvSpPr>
              <p:nvPr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1" name="Rectangle 27"/>
              <p:cNvSpPr>
                <a:spLocks noChangeArrowheads="1"/>
              </p:cNvSpPr>
              <p:nvPr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2" name="Rectangle 28"/>
              <p:cNvSpPr>
                <a:spLocks noChangeArrowheads="1"/>
              </p:cNvSpPr>
              <p:nvPr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3" name="Rectangle 29"/>
              <p:cNvSpPr>
                <a:spLocks noChangeArrowheads="1"/>
              </p:cNvSpPr>
              <p:nvPr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4" name="Rectangle 30"/>
              <p:cNvSpPr>
                <a:spLocks noChangeArrowheads="1"/>
              </p:cNvSpPr>
              <p:nvPr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5" name="Rectangle 31"/>
              <p:cNvSpPr>
                <a:spLocks noChangeArrowheads="1"/>
              </p:cNvSpPr>
              <p:nvPr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6" name="Rectangle 32"/>
              <p:cNvSpPr>
                <a:spLocks noChangeArrowheads="1"/>
              </p:cNvSpPr>
              <p:nvPr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7" name="Freeform 33"/>
              <p:cNvSpPr>
                <a:spLocks/>
              </p:cNvSpPr>
              <p:nvPr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8" name="Rectangle 34"/>
              <p:cNvSpPr>
                <a:spLocks noChangeArrowheads="1"/>
              </p:cNvSpPr>
              <p:nvPr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9" name="Rectangle 35"/>
              <p:cNvSpPr>
                <a:spLocks noChangeArrowheads="1"/>
              </p:cNvSpPr>
              <p:nvPr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30" name="Rectangle 36"/>
              <p:cNvSpPr>
                <a:spLocks noChangeArrowheads="1"/>
              </p:cNvSpPr>
              <p:nvPr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  <p:grpSp>
          <p:nvGrpSpPr>
            <p:cNvPr id="104" name="Group 32"/>
            <p:cNvGrpSpPr/>
            <p:nvPr/>
          </p:nvGrpSpPr>
          <p:grpSpPr>
            <a:xfrm>
              <a:off x="518032" y="978681"/>
              <a:ext cx="4572000" cy="2667393"/>
              <a:chOff x="518032" y="978681"/>
              <a:chExt cx="4572000" cy="2667393"/>
            </a:xfrm>
          </p:grpSpPr>
          <p:sp>
            <p:nvSpPr>
              <p:cNvPr id="105" name="Rectangle 37"/>
              <p:cNvSpPr>
                <a:spLocks noChangeArrowheads="1"/>
              </p:cNvSpPr>
              <p:nvPr userDrawn="1"/>
            </p:nvSpPr>
            <p:spPr bwMode="black">
              <a:xfrm>
                <a:off x="3295650" y="978681"/>
                <a:ext cx="1143000" cy="263229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6" name="Freeform 7"/>
              <p:cNvSpPr>
                <a:spLocks noEditPoints="1"/>
              </p:cNvSpPr>
              <p:nvPr userDrawn="1"/>
            </p:nvSpPr>
            <p:spPr bwMode="black">
              <a:xfrm>
                <a:off x="518032" y="1922794"/>
                <a:ext cx="4572000" cy="1723280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7634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31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812801" y="3048000"/>
            <a:ext cx="1219200" cy="76200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3" name="Group 31"/>
          <p:cNvGrpSpPr/>
          <p:nvPr/>
        </p:nvGrpSpPr>
        <p:grpSpPr>
          <a:xfrm>
            <a:off x="652115" y="2901698"/>
            <a:ext cx="1613003" cy="151219"/>
            <a:chOff x="489087" y="2521685"/>
            <a:chExt cx="1209752" cy="151219"/>
          </a:xfrm>
        </p:grpSpPr>
        <p:cxnSp>
          <p:nvCxnSpPr>
            <p:cNvPr id="33" name="Straight Connector 32"/>
            <p:cNvCxnSpPr/>
            <p:nvPr userDrawn="1"/>
          </p:nvCxnSpPr>
          <p:spPr>
            <a:xfrm rot="10800000">
              <a:off x="489087" y="2521686"/>
              <a:ext cx="12097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13478" y="2597295"/>
              <a:ext cx="15121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add the presentation’s main title</a:t>
            </a:r>
          </a:p>
        </p:txBody>
      </p:sp>
      <p:sp>
        <p:nvSpPr>
          <p:cNvPr id="4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/>
              <a:t>www.pwc.com</a:t>
            </a:r>
          </a:p>
        </p:txBody>
      </p:sp>
      <p:grpSp>
        <p:nvGrpSpPr>
          <p:cNvPr id="9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9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98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2764804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8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5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the presentation’s main title</a:t>
            </a: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/>
              <a:t>www.pwc.com</a:t>
            </a:r>
          </a:p>
        </p:txBody>
      </p:sp>
      <p:sp>
        <p:nvSpPr>
          <p:cNvPr id="17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2336800" y="2899978"/>
            <a:ext cx="8432800" cy="3272223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18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9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6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sz="1000" noProof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12/2/2018</a:t>
            </a:fld>
            <a:endParaRPr lang="en-US"/>
          </a:p>
        </p:txBody>
      </p:sp>
      <p:cxnSp>
        <p:nvCxnSpPr>
          <p:cNvPr id="11" name="Shape 61"/>
          <p:cNvCxnSpPr/>
          <p:nvPr userDrawn="1"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496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9855200" y="685802"/>
            <a:ext cx="2336800" cy="5486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2336800" y="0"/>
            <a:ext cx="75184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2336800" y="685800"/>
            <a:ext cx="7518400" cy="54864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the presentation’s main title</a:t>
            </a:r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/>
              <a:t>www.pwc.com</a:t>
            </a:r>
          </a:p>
        </p:txBody>
      </p:sp>
      <p:grpSp>
        <p:nvGrpSpPr>
          <p:cNvPr id="11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2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1073045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5867400"/>
            <a:ext cx="6400800" cy="762000"/>
          </a:xfrm>
        </p:spPr>
        <p:txBody>
          <a:bodyPr anchor="b"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/>
              <a:t>Add legal and copyright disclaimers here.</a:t>
            </a:r>
          </a:p>
        </p:txBody>
      </p:sp>
      <p:cxnSp>
        <p:nvCxnSpPr>
          <p:cNvPr id="7" name="Shape 6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7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2"/>
            <a:ext cx="5283200" cy="441959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2" y="1752600"/>
            <a:ext cx="5283199" cy="4419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62" name="Shape 6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12/2/2018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4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1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711200" y="1752602"/>
            <a:ext cx="3454400" cy="441959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4368802" y="1752602"/>
            <a:ext cx="3454399" cy="441959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1752602"/>
            <a:ext cx="3454400" cy="441959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9" name="Shape 18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12/2/2018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6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3352800"/>
            <a:ext cx="5283200" cy="28194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0" y="3352800"/>
            <a:ext cx="5283201" cy="28194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10769600" cy="14478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12/2/2018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7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8026400" y="1752600"/>
            <a:ext cx="3454400" cy="2133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4038600"/>
            <a:ext cx="3454400" cy="2133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7112000" cy="4419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12/2/2018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0"/>
            <a:ext cx="3454400" cy="2133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4038600"/>
            <a:ext cx="3454400" cy="2133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368800" y="1752600"/>
            <a:ext cx="7112000" cy="4419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12/2/2018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0" y="685800"/>
            <a:ext cx="71120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368800" y="1752600"/>
            <a:ext cx="71120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3454400" cy="2130552"/>
          </a:xfrm>
        </p:spPr>
        <p:txBody>
          <a:bodyPr/>
          <a:lstStyle>
            <a:lvl1pPr>
              <a:defRPr sz="24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1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7747002" y="-2971800"/>
            <a:ext cx="152399" cy="73152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12/2/2018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0" name="Shape 9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12/2/2018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7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1201" y="685800"/>
            <a:ext cx="10769601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2" y="1752600"/>
            <a:ext cx="10769599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9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72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 : Expected Output Guidance </a:t>
            </a:r>
          </a:p>
        </p:txBody>
      </p:sp>
    </p:spTree>
    <p:extLst>
      <p:ext uri="{BB962C8B-B14F-4D97-AF65-F5344CB8AC3E}">
        <p14:creationId xmlns:p14="http://schemas.microsoft.com/office/powerpoint/2010/main" val="68584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segments and their description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53460" y="1851423"/>
            <a:ext cx="2072282" cy="4324476"/>
            <a:chOff x="6867395" y="1851423"/>
            <a:chExt cx="2072282" cy="4324476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6867395" y="1851423"/>
              <a:ext cx="2072282" cy="360362"/>
            </a:xfrm>
            <a:prstGeom prst="rect">
              <a:avLst/>
            </a:prstGeom>
            <a:ln>
              <a:headEnd type="none" w="sm" len="sm"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anchor="ctr"/>
            <a:lstStyle/>
            <a:p>
              <a:pPr algn="ctr">
                <a:buFontTx/>
                <a:buNone/>
              </a:pPr>
              <a:r>
                <a:rPr lang="en-GB" sz="1200" b="1" dirty="0">
                  <a:solidFill>
                    <a:schemeClr val="bg1"/>
                  </a:solidFill>
                </a:rPr>
                <a:t>Methodology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867755" y="2233440"/>
              <a:ext cx="2071563" cy="3942459"/>
            </a:xfrm>
            <a:prstGeom prst="rect">
              <a:avLst/>
            </a:prstGeom>
            <a:noFill/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lIns="180000" tIns="144000" rIns="180000" bIns="144000"/>
            <a:lstStyle/>
            <a:p>
              <a:pPr marL="115888" indent="-115888" defTabSz="695325"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GB" sz="1200" dirty="0"/>
                <a:t>Select variables providing the right attributes from the Survey Data</a:t>
              </a:r>
            </a:p>
            <a:p>
              <a:pPr marL="115888" indent="-115888" defTabSz="695325"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GB" sz="1200" dirty="0"/>
                <a:t>Calculate the penetration of variable data for segments</a:t>
              </a:r>
            </a:p>
            <a:p>
              <a:pPr marL="115888" indent="-115888" defTabSz="695325"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GB" sz="1200" dirty="0"/>
                <a:t>Using the index, identify the top segments to target</a:t>
              </a:r>
            </a:p>
            <a:p>
              <a:pPr marL="115888" indent="-115888" defTabSz="695325">
                <a:spcBef>
                  <a:spcPts val="600"/>
                </a:spcBef>
                <a:buFont typeface="Arial" pitchFamily="34" charset="0"/>
                <a:buChar char="•"/>
              </a:pPr>
              <a:endParaRPr lang="en-GB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270054" y="1839461"/>
            <a:ext cx="2073143" cy="4324476"/>
            <a:chOff x="9088283" y="1851423"/>
            <a:chExt cx="2073143" cy="4324476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9089144" y="1851423"/>
              <a:ext cx="2072282" cy="360362"/>
            </a:xfrm>
            <a:prstGeom prst="rect">
              <a:avLst/>
            </a:prstGeom>
            <a:ln>
              <a:headEnd type="none" w="sm" len="sm"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anchor="ctr"/>
            <a:lstStyle/>
            <a:p>
              <a:pPr algn="ctr">
                <a:buFontTx/>
                <a:buNone/>
              </a:pPr>
              <a:r>
                <a:rPr lang="en-GB" sz="1200" b="1" dirty="0">
                  <a:solidFill>
                    <a:schemeClr val="bg1"/>
                  </a:solidFill>
                </a:rPr>
                <a:t>Results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088283" y="2233440"/>
              <a:ext cx="2071563" cy="3942459"/>
            </a:xfrm>
            <a:prstGeom prst="rect">
              <a:avLst/>
            </a:prstGeom>
            <a:noFill/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lIns="180000" tIns="144000" rIns="180000" bIns="144000"/>
            <a:lstStyle/>
            <a:p>
              <a:pPr marL="168275" indent="-168275" defTabSz="695325"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US" sz="1200" dirty="0"/>
                <a:t>Identification of top 3-5 segments to target</a:t>
              </a:r>
              <a:endParaRPr lang="en-GB" sz="1200" dirty="0"/>
            </a:p>
            <a:p>
              <a:pPr marL="168275" indent="-168275" defTabSz="695325">
                <a:spcBef>
                  <a:spcPts val="600"/>
                </a:spcBef>
                <a:buFont typeface="Arial" pitchFamily="34" charset="0"/>
                <a:buChar char="•"/>
              </a:pPr>
              <a:endParaRPr lang="en-US" sz="1200" dirty="0"/>
            </a:p>
            <a:p>
              <a:pPr marL="168275" indent="-168275" defTabSz="695325">
                <a:spcBef>
                  <a:spcPts val="600"/>
                </a:spcBef>
                <a:buFont typeface="Arial" pitchFamily="34" charset="0"/>
                <a:buChar char="•"/>
              </a:pPr>
              <a:endParaRPr lang="en-US" sz="1200" dirty="0"/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52924"/>
              </p:ext>
            </p:extLst>
          </p:nvPr>
        </p:nvGraphicFramePr>
        <p:xfrm>
          <a:off x="3124941" y="2855612"/>
          <a:ext cx="5601808" cy="1714254"/>
        </p:xfrm>
        <a:graphic>
          <a:graphicData uri="http://schemas.openxmlformats.org/drawingml/2006/table">
            <a:tbl>
              <a:tblPr/>
              <a:tblGrid>
                <a:gridCol w="1636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5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04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Elite Households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Downscale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Low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6.8%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3.2%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High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0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Mass</a:t>
                      </a:r>
                      <a:r>
                        <a:rPr lang="en-US" sz="900" b="1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 Markets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Lower Mid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Low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6.1%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2.6%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High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4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Modest</a:t>
                      </a:r>
                      <a:r>
                        <a:rPr lang="en-US" sz="900" b="1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 Families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Low Income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Low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5.7%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2.9%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Medium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4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Diverse</a:t>
                      </a:r>
                      <a:r>
                        <a:rPr lang="en-US" sz="900" b="1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 Workers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Midscale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Low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5.3%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2.8%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Low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0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Elder Midscale Class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Low Income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Low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4.2%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2.2%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Low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3124940" y="1839461"/>
            <a:ext cx="5859261" cy="360362"/>
          </a:xfrm>
          <a:prstGeom prst="rect">
            <a:avLst/>
          </a:prstGeom>
          <a:ln>
            <a:headEnd type="none" w="sm" len="sm"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36000" rIns="72000" bIns="36000" anchor="ctr"/>
          <a:lstStyle/>
          <a:p>
            <a:pPr algn="ctr">
              <a:buFontTx/>
              <a:buNone/>
            </a:pPr>
            <a:r>
              <a:rPr lang="en-GB" sz="1200" b="1" dirty="0">
                <a:solidFill>
                  <a:schemeClr val="bg1"/>
                </a:solidFill>
              </a:rPr>
              <a:t>Visualizations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124940" y="2499490"/>
            <a:ext cx="5859262" cy="286568"/>
            <a:chOff x="3307910" y="2499490"/>
            <a:chExt cx="5613662" cy="286568"/>
          </a:xfrm>
        </p:grpSpPr>
        <p:grpSp>
          <p:nvGrpSpPr>
            <p:cNvPr id="17" name="Group 16"/>
            <p:cNvGrpSpPr/>
            <p:nvPr/>
          </p:nvGrpSpPr>
          <p:grpSpPr>
            <a:xfrm>
              <a:off x="3307910" y="2499491"/>
              <a:ext cx="4363136" cy="286567"/>
              <a:chOff x="742264" y="1946873"/>
              <a:chExt cx="4363136" cy="28656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203746" y="1971041"/>
                <a:ext cx="1293628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indent="-274320" algn="ctr">
                  <a:spcAft>
                    <a:spcPts val="900"/>
                  </a:spcAft>
                </a:pPr>
                <a:r>
                  <a:rPr lang="en-US" sz="900" b="1" dirty="0">
                    <a:latin typeface="+mj-lt"/>
                  </a:rPr>
                  <a:t>HH Income and IPA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07507" y="1998519"/>
                <a:ext cx="655888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indent="-274320" algn="ctr">
                  <a:spcAft>
                    <a:spcPts val="900"/>
                  </a:spcAft>
                </a:pPr>
                <a:r>
                  <a:rPr lang="en-US" sz="900" b="1" dirty="0">
                    <a:latin typeface="+mj-lt"/>
                  </a:rPr>
                  <a:t>HHs in City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95717" y="1956441"/>
                <a:ext cx="7096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indent="-274320" algn="ctr">
                  <a:spcAft>
                    <a:spcPts val="900"/>
                  </a:spcAft>
                </a:pPr>
                <a:r>
                  <a:rPr lang="en-US" sz="900" b="1" dirty="0">
                    <a:latin typeface="+mj-lt"/>
                  </a:rPr>
                  <a:t>HHs in Segment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42264" y="1946873"/>
                <a:ext cx="12836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indent="-274320">
                  <a:spcAft>
                    <a:spcPts val="900"/>
                  </a:spcAft>
                </a:pPr>
                <a:r>
                  <a:rPr lang="en-US" sz="900" b="1" dirty="0">
                    <a:latin typeface="+mj-lt"/>
                  </a:rPr>
                  <a:t>Top Segments by population</a:t>
                </a:r>
                <a:endParaRPr lang="en-US" sz="900" b="1" baseline="30000" dirty="0">
                  <a:latin typeface="+mj-lt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667472" y="2499490"/>
              <a:ext cx="125410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indent="-274320" algn="ctr">
                <a:spcAft>
                  <a:spcPts val="900"/>
                </a:spcAft>
              </a:pPr>
              <a:r>
                <a:rPr lang="en-US" sz="900" b="1" dirty="0">
                  <a:latin typeface="+mj-lt"/>
                </a:rPr>
                <a:t>Would like to buy Security Devices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1135323"/>
      </p:ext>
    </p:extLst>
  </p:cSld>
  <p:clrMapOvr>
    <a:masterClrMapping/>
  </p:clrMapOvr>
</p:sld>
</file>

<file path=ppt/theme/theme1.xml><?xml version="1.0" encoding="utf-8"?>
<a:theme xmlns:a="http://schemas.openxmlformats.org/drawingml/2006/main" name="PwC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E27588"/>
      </a:accent4>
      <a:accent5>
        <a:srgbClr val="A32020"/>
      </a:accent5>
      <a:accent6>
        <a:srgbClr val="E0301E"/>
      </a:accent6>
      <a:hlink>
        <a:srgbClr val="0000FF"/>
      </a:hlink>
      <a:folHlink>
        <a:srgbClr val="0000FF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94186EA-B0B2-4E41-A351-6242F0C72D9D}" vid="{E142F899-578D-4885-93C2-118BB84F88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3949</TotalTime>
  <Words>118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Georgia</vt:lpstr>
      <vt:lpstr>PwC</vt:lpstr>
      <vt:lpstr>Week 2 : Expected Output Guidance </vt:lpstr>
      <vt:lpstr>Top segments and their description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Prateek S Singhal</dc:creator>
  <cp:lastModifiedBy>linh beo</cp:lastModifiedBy>
  <cp:revision>35</cp:revision>
  <dcterms:created xsi:type="dcterms:W3CDTF">2017-04-03T13:49:52Z</dcterms:created>
  <dcterms:modified xsi:type="dcterms:W3CDTF">2018-12-02T21:54:19Z</dcterms:modified>
</cp:coreProperties>
</file>