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8" r:id="rId4"/>
    <p:sldId id="289" r:id="rId5"/>
    <p:sldId id="291" r:id="rId6"/>
    <p:sldId id="292" r:id="rId7"/>
    <p:sldId id="293" r:id="rId8"/>
    <p:sldId id="290" r:id="rId9"/>
    <p:sldId id="294" r:id="rId10"/>
    <p:sldId id="275" r:id="rId11"/>
    <p:sldId id="276" r:id="rId12"/>
    <p:sldId id="296" r:id="rId13"/>
    <p:sldId id="295" r:id="rId14"/>
    <p:sldId id="299" r:id="rId15"/>
    <p:sldId id="297" r:id="rId16"/>
    <p:sldId id="283" r:id="rId17"/>
    <p:sldId id="300" r:id="rId18"/>
    <p:sldId id="285" r:id="rId19"/>
    <p:sldId id="263"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5AFE79E-57AA-4EF1-9F1C-0415FE671EE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C4E-D072-427A-A6A9-CD7A4DC163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7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FE79E-57AA-4EF1-9F1C-0415FE671EE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268222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FE79E-57AA-4EF1-9F1C-0415FE671EE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C4E-D072-427A-A6A9-CD7A4DC163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61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FE79E-57AA-4EF1-9F1C-0415FE671EE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386173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AFE79E-57AA-4EF1-9F1C-0415FE671EE3}" type="datetimeFigureOut">
              <a:rPr lang="en-US" smtClean="0"/>
              <a:t>15-Sep-24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E0C4E-D072-427A-A6A9-CD7A4DC163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64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AFE79E-57AA-4EF1-9F1C-0415FE671EE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334819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AFE79E-57AA-4EF1-9F1C-0415FE671EE3}" type="datetimeFigureOut">
              <a:rPr lang="en-US" smtClean="0"/>
              <a:t>15-Sep-24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34001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AFE79E-57AA-4EF1-9F1C-0415FE671EE3}" type="datetimeFigureOut">
              <a:rPr lang="en-US" smtClean="0"/>
              <a:t>15-Sep-24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180075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FE79E-57AA-4EF1-9F1C-0415FE671EE3}" type="datetimeFigureOut">
              <a:rPr lang="en-US" smtClean="0"/>
              <a:t>15-Sep-24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262370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AFE79E-57AA-4EF1-9F1C-0415FE671EE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C4E-D072-427A-A6A9-CD7A4DC1635E}" type="slidenum">
              <a:rPr lang="en-US" smtClean="0"/>
              <a:t>‹#›</a:t>
            </a:fld>
            <a:endParaRPr lang="en-US"/>
          </a:p>
        </p:txBody>
      </p:sp>
    </p:spTree>
    <p:extLst>
      <p:ext uri="{BB962C8B-B14F-4D97-AF65-F5344CB8AC3E}">
        <p14:creationId xmlns:p14="http://schemas.microsoft.com/office/powerpoint/2010/main" val="328290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AFE79E-57AA-4EF1-9F1C-0415FE671EE3}" type="datetimeFigureOut">
              <a:rPr lang="en-US" smtClean="0"/>
              <a:t>15-Sep-24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E0C4E-D072-427A-A6A9-CD7A4DC163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67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AFE79E-57AA-4EF1-9F1C-0415FE671EE3}" type="datetimeFigureOut">
              <a:rPr lang="en-US" smtClean="0"/>
              <a:t>15-Sep-24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5E0C4E-D072-427A-A6A9-CD7A4DC163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8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Automatski.com" TargetMode="External"/><Relationship Id="rId2" Type="http://schemas.openxmlformats.org/officeDocument/2006/relationships/hyperlink" Target="https://automatsk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Introduction to </a:t>
            </a:r>
            <a:r>
              <a:rPr lang="en-US" sz="4800" smtClean="0"/>
              <a:t>quantum computing </a:t>
            </a:r>
            <a:r>
              <a:rPr lang="en-US" sz="4800" dirty="0" smtClean="0"/>
              <a:t>for laymen</a:t>
            </a:r>
            <a:endParaRPr lang="en-US" dirty="0"/>
          </a:p>
        </p:txBody>
      </p:sp>
      <p:sp>
        <p:nvSpPr>
          <p:cNvPr id="3" name="Subtitle 2"/>
          <p:cNvSpPr>
            <a:spLocks noGrp="1"/>
          </p:cNvSpPr>
          <p:nvPr>
            <p:ph type="subTitle" idx="1"/>
          </p:nvPr>
        </p:nvSpPr>
        <p:spPr/>
        <p:txBody>
          <a:bodyPr/>
          <a:lstStyle/>
          <a:p>
            <a:r>
              <a:rPr lang="en-IN" dirty="0" smtClean="0">
                <a:hlinkClick r:id="rId2"/>
              </a:rPr>
              <a:t>https://automatski.com</a:t>
            </a:r>
            <a:endParaRPr lang="en-IN" dirty="0" smtClean="0"/>
          </a:p>
          <a:p>
            <a:r>
              <a:rPr lang="en-IN" dirty="0" smtClean="0">
                <a:hlinkClick r:id="rId3"/>
              </a:rPr>
              <a:t>info@automatski.com</a:t>
            </a:r>
            <a:r>
              <a:rPr lang="en-IN" dirty="0" smtClean="0"/>
              <a:t> </a:t>
            </a:r>
            <a:endParaRPr lang="en-US" dirty="0" smtClean="0"/>
          </a:p>
        </p:txBody>
      </p:sp>
    </p:spTree>
    <p:extLst>
      <p:ext uri="{BB962C8B-B14F-4D97-AF65-F5344CB8AC3E}">
        <p14:creationId xmlns:p14="http://schemas.microsoft.com/office/powerpoint/2010/main" val="417463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 us try to build a quantum circuit in python and execute it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660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a:t>
            </a:r>
            <a:r>
              <a:rPr lang="en-US" dirty="0" err="1" smtClean="0"/>
              <a:t>ghz</a:t>
            </a:r>
            <a:r>
              <a:rPr lang="en-US" dirty="0" smtClean="0"/>
              <a:t> state</a:t>
            </a:r>
            <a:endParaRPr lang="en-US" dirty="0"/>
          </a:p>
        </p:txBody>
      </p:sp>
      <p:sp>
        <p:nvSpPr>
          <p:cNvPr id="2" name="Content Placeholder 1"/>
          <p:cNvSpPr>
            <a:spLocks noGrp="1"/>
          </p:cNvSpPr>
          <p:nvPr>
            <p:ph idx="1"/>
          </p:nvPr>
        </p:nvSpPr>
        <p:spPr/>
        <p:txBody>
          <a:bodyPr>
            <a:noAutofit/>
          </a:bodyPr>
          <a:lstStyle/>
          <a:p>
            <a:r>
              <a:rPr lang="en-US" sz="1600" dirty="0"/>
              <a:t>The GHZ (Greenberger-Horne-</a:t>
            </a:r>
            <a:r>
              <a:rPr lang="en-US" sz="1600" dirty="0" err="1"/>
              <a:t>Zeilinger</a:t>
            </a:r>
            <a:r>
              <a:rPr lang="en-US" sz="1600" dirty="0"/>
              <a:t>) state is a specific type of entangled quantum state involving three or more qubits. Named after the physicists who first described it, the GHZ state is often represented for three qubits as 1/</a:t>
            </a:r>
            <a:r>
              <a:rPr lang="en-US" sz="1600" dirty="0" err="1"/>
              <a:t>sqrt</a:t>
            </a:r>
            <a:r>
              <a:rPr lang="en-US" sz="1600" dirty="0"/>
              <a:t>(2)*​(∣000⟩+∣111⟩). It is a maximally entangled state, meaning that the qubits are correlated in such a way that the state of any individual qubit is completely dependent on the states of the others.</a:t>
            </a:r>
          </a:p>
          <a:p>
            <a:r>
              <a:rPr lang="en-US" sz="1600" dirty="0"/>
              <a:t>The GHZ state exhibits fascinating quantum properties, such as non-local correlations and violation of certain classical inequalities (e.g., </a:t>
            </a:r>
            <a:r>
              <a:rPr lang="en-US" sz="1600" dirty="0" err="1"/>
              <a:t>Mermin's</a:t>
            </a:r>
            <a:r>
              <a:rPr lang="en-US" sz="1600" dirty="0"/>
              <a:t> inequality). It serves as a quintessential example of quantum entanglement, where measurements on one qubit instantaneously affect the outcomes of measurements on the other qubits, regardless of the distance between them.</a:t>
            </a:r>
          </a:p>
          <a:p>
            <a:r>
              <a:rPr lang="en-US" sz="1600" dirty="0"/>
              <a:t>In quantum computing, the GHZ state is used in various algorithms, protocols, and experiments to demonstrate and utilize quantum entanglement. It plays a role in quantum error correction, quantum cryptography, quantum teleportation, and more. The ability to prepare and manipulate GHZ states is essential for many quantum information processing tasks.</a:t>
            </a:r>
          </a:p>
          <a:p>
            <a:r>
              <a:rPr lang="en-US" sz="1600" dirty="0"/>
              <a:t>Creating a GHZ state requires precise control over qubits and their interactions. It can be achieved through a series of quantum gates, such as </a:t>
            </a:r>
            <a:r>
              <a:rPr lang="en-US" sz="1600" dirty="0" err="1"/>
              <a:t>Hadamard</a:t>
            </a:r>
            <a:r>
              <a:rPr lang="en-US" sz="1600" dirty="0"/>
              <a:t> and Controlled-NOT (CNOT) gates. Manipulating and maintaining the GHZ state also requires careful handling, as it is sensitive to noise and </a:t>
            </a:r>
            <a:r>
              <a:rPr lang="en-US" sz="1600" dirty="0" err="1"/>
              <a:t>decoherence</a:t>
            </a:r>
            <a:r>
              <a:rPr lang="en-US" sz="1600" dirty="0" smtClean="0"/>
              <a:t>.</a:t>
            </a:r>
            <a:endParaRPr lang="en-US" sz="1600" dirty="0"/>
          </a:p>
        </p:txBody>
      </p:sp>
    </p:spTree>
    <p:extLst>
      <p:ext uri="{BB962C8B-B14F-4D97-AF65-F5344CB8AC3E}">
        <p14:creationId xmlns:p14="http://schemas.microsoft.com/office/powerpoint/2010/main" val="59045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circuit &amp; The expected result</a:t>
            </a:r>
            <a:endParaRPr lang="en-US" dirty="0"/>
          </a:p>
        </p:txBody>
      </p:sp>
      <p:pic>
        <p:nvPicPr>
          <p:cNvPr id="10" name="Content Placeholder 9"/>
          <p:cNvPicPr>
            <a:picLocks noGrp="1" noChangeAspect="1"/>
          </p:cNvPicPr>
          <p:nvPr>
            <p:ph sz="half" idx="1"/>
          </p:nvPr>
        </p:nvPicPr>
        <p:blipFill>
          <a:blip r:embed="rId2"/>
          <a:stretch>
            <a:fillRect/>
          </a:stretch>
        </p:blipFill>
        <p:spPr>
          <a:xfrm>
            <a:off x="2077244" y="3073400"/>
            <a:ext cx="2647950" cy="2447925"/>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5989638" y="2575883"/>
            <a:ext cx="4754562" cy="3442958"/>
          </a:xfrm>
          <a:prstGeom prst="rect">
            <a:avLst/>
          </a:prstGeom>
        </p:spPr>
      </p:pic>
    </p:spTree>
    <p:extLst>
      <p:ext uri="{BB962C8B-B14F-4D97-AF65-F5344CB8AC3E}">
        <p14:creationId xmlns:p14="http://schemas.microsoft.com/office/powerpoint/2010/main" val="152314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23938" y="2391563"/>
            <a:ext cx="9720262" cy="3608720"/>
          </a:xfrm>
          <a:prstGeom prst="rect">
            <a:avLst/>
          </a:prstGeom>
        </p:spPr>
      </p:pic>
      <p:sp>
        <p:nvSpPr>
          <p:cNvPr id="4" name="Title 3"/>
          <p:cNvSpPr>
            <a:spLocks noGrp="1"/>
          </p:cNvSpPr>
          <p:nvPr>
            <p:ph type="title"/>
          </p:nvPr>
        </p:nvSpPr>
        <p:spPr/>
        <p:txBody>
          <a:bodyPr/>
          <a:lstStyle/>
          <a:p>
            <a:r>
              <a:rPr lang="en-US" dirty="0" smtClean="0"/>
              <a:t>Quantum circuit to prepare a GHZ State1</a:t>
            </a:r>
            <a:endParaRPr lang="en-US" dirty="0"/>
          </a:p>
        </p:txBody>
      </p:sp>
      <p:cxnSp>
        <p:nvCxnSpPr>
          <p:cNvPr id="8" name="Straight Arrow Connector 7"/>
          <p:cNvCxnSpPr/>
          <p:nvPr/>
        </p:nvCxnSpPr>
        <p:spPr>
          <a:xfrm flipH="1">
            <a:off x="5222631" y="2022231"/>
            <a:ext cx="2866292" cy="119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622431" y="3332285"/>
            <a:ext cx="5081954" cy="122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706209" y="4554415"/>
            <a:ext cx="3552091" cy="817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26651" y="1685619"/>
            <a:ext cx="3351751" cy="369332"/>
          </a:xfrm>
          <a:prstGeom prst="rect">
            <a:avLst/>
          </a:prstGeom>
          <a:noFill/>
        </p:spPr>
        <p:txBody>
          <a:bodyPr wrap="none" rtlCol="0">
            <a:spAutoFit/>
          </a:bodyPr>
          <a:lstStyle/>
          <a:p>
            <a:r>
              <a:rPr lang="en-US" dirty="0" smtClean="0">
                <a:solidFill>
                  <a:srgbClr val="00B0F0"/>
                </a:solidFill>
              </a:rPr>
              <a:t>Import the Native </a:t>
            </a:r>
            <a:r>
              <a:rPr lang="en-US" dirty="0" err="1" smtClean="0">
                <a:solidFill>
                  <a:srgbClr val="00B0F0"/>
                </a:solidFill>
              </a:rPr>
              <a:t>Komenco</a:t>
            </a:r>
            <a:r>
              <a:rPr lang="en-US" dirty="0" smtClean="0">
                <a:solidFill>
                  <a:srgbClr val="00B0F0"/>
                </a:solidFill>
              </a:rPr>
              <a:t> </a:t>
            </a:r>
            <a:r>
              <a:rPr lang="en-US" dirty="0" smtClean="0">
                <a:solidFill>
                  <a:srgbClr val="00B0F0"/>
                </a:solidFill>
              </a:rPr>
              <a:t>library</a:t>
            </a:r>
            <a:endParaRPr lang="en-US" dirty="0">
              <a:solidFill>
                <a:srgbClr val="00B0F0"/>
              </a:solidFill>
            </a:endParaRPr>
          </a:p>
        </p:txBody>
      </p:sp>
      <p:sp>
        <p:nvSpPr>
          <p:cNvPr id="16" name="TextBox 15"/>
          <p:cNvSpPr txBox="1"/>
          <p:nvPr/>
        </p:nvSpPr>
        <p:spPr>
          <a:xfrm>
            <a:off x="8792308" y="3156438"/>
            <a:ext cx="2650084" cy="369332"/>
          </a:xfrm>
          <a:prstGeom prst="rect">
            <a:avLst/>
          </a:prstGeom>
          <a:noFill/>
        </p:spPr>
        <p:txBody>
          <a:bodyPr wrap="none" rtlCol="0">
            <a:spAutoFit/>
          </a:bodyPr>
          <a:lstStyle/>
          <a:p>
            <a:r>
              <a:rPr lang="en-US" dirty="0" smtClean="0">
                <a:solidFill>
                  <a:srgbClr val="00B0F0"/>
                </a:solidFill>
              </a:rPr>
              <a:t>Define the Quantum Circuit</a:t>
            </a:r>
            <a:endParaRPr lang="en-US" dirty="0">
              <a:solidFill>
                <a:srgbClr val="00B0F0"/>
              </a:solidFill>
            </a:endParaRPr>
          </a:p>
        </p:txBody>
      </p:sp>
      <p:sp>
        <p:nvSpPr>
          <p:cNvPr id="17" name="TextBox 16"/>
          <p:cNvSpPr txBox="1"/>
          <p:nvPr/>
        </p:nvSpPr>
        <p:spPr>
          <a:xfrm>
            <a:off x="9199546" y="4257925"/>
            <a:ext cx="3089307" cy="369332"/>
          </a:xfrm>
          <a:prstGeom prst="rect">
            <a:avLst/>
          </a:prstGeom>
          <a:noFill/>
        </p:spPr>
        <p:txBody>
          <a:bodyPr wrap="none" rtlCol="0">
            <a:spAutoFit/>
          </a:bodyPr>
          <a:lstStyle/>
          <a:p>
            <a:r>
              <a:rPr lang="en-US" dirty="0" smtClean="0">
                <a:solidFill>
                  <a:srgbClr val="00B0F0"/>
                </a:solidFill>
              </a:rPr>
              <a:t>Initialize the </a:t>
            </a:r>
            <a:r>
              <a:rPr lang="en-US" dirty="0" err="1" smtClean="0">
                <a:solidFill>
                  <a:srgbClr val="00B0F0"/>
                </a:solidFill>
              </a:rPr>
              <a:t>Komenco</a:t>
            </a:r>
            <a:r>
              <a:rPr lang="en-US" dirty="0" smtClean="0">
                <a:solidFill>
                  <a:srgbClr val="00B0F0"/>
                </a:solidFill>
              </a:rPr>
              <a:t> </a:t>
            </a:r>
            <a:r>
              <a:rPr lang="en-US" dirty="0" smtClean="0">
                <a:solidFill>
                  <a:srgbClr val="00B0F0"/>
                </a:solidFill>
              </a:rPr>
              <a:t>Simulator</a:t>
            </a:r>
            <a:endParaRPr lang="en-US" dirty="0">
              <a:solidFill>
                <a:srgbClr val="00B0F0"/>
              </a:solidFill>
            </a:endParaRPr>
          </a:p>
        </p:txBody>
      </p:sp>
    </p:spTree>
    <p:extLst>
      <p:ext uri="{BB962C8B-B14F-4D97-AF65-F5344CB8AC3E}">
        <p14:creationId xmlns:p14="http://schemas.microsoft.com/office/powerpoint/2010/main" val="149087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Quantum circuit to prepare a GHZ State1</a:t>
            </a:r>
            <a:endParaRPr lang="en-US" dirty="0"/>
          </a:p>
        </p:txBody>
      </p:sp>
      <p:pic>
        <p:nvPicPr>
          <p:cNvPr id="5" name="Content Placeholder 4"/>
          <p:cNvPicPr>
            <a:picLocks noGrp="1" noChangeAspect="1"/>
          </p:cNvPicPr>
          <p:nvPr>
            <p:ph idx="1"/>
          </p:nvPr>
        </p:nvPicPr>
        <p:blipFill>
          <a:blip r:embed="rId2"/>
          <a:stretch>
            <a:fillRect/>
          </a:stretch>
        </p:blipFill>
        <p:spPr>
          <a:xfrm>
            <a:off x="1869155" y="2286000"/>
            <a:ext cx="8029827" cy="4022725"/>
          </a:xfrm>
          <a:prstGeom prst="rect">
            <a:avLst/>
          </a:prstGeom>
        </p:spPr>
      </p:pic>
      <p:cxnSp>
        <p:nvCxnSpPr>
          <p:cNvPr id="7" name="Straight Arrow Connector 6"/>
          <p:cNvCxnSpPr/>
          <p:nvPr/>
        </p:nvCxnSpPr>
        <p:spPr>
          <a:xfrm flipH="1">
            <a:off x="9539655" y="2215662"/>
            <a:ext cx="359327"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18846" y="4756638"/>
            <a:ext cx="1186962" cy="7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59415" y="1534162"/>
            <a:ext cx="5732585" cy="646331"/>
          </a:xfrm>
          <a:prstGeom prst="rect">
            <a:avLst/>
          </a:prstGeom>
          <a:noFill/>
        </p:spPr>
        <p:txBody>
          <a:bodyPr wrap="square" rtlCol="0">
            <a:spAutoFit/>
          </a:bodyPr>
          <a:lstStyle/>
          <a:p>
            <a:r>
              <a:rPr lang="en-US" dirty="0" smtClean="0">
                <a:solidFill>
                  <a:srgbClr val="00B0F0"/>
                </a:solidFill>
              </a:rPr>
              <a:t>Run the quantum circuit 1000 times and get the top 20 highest probability results our of 2</a:t>
            </a:r>
            <a:r>
              <a:rPr lang="en-US" baseline="30000" dirty="0" smtClean="0">
                <a:solidFill>
                  <a:srgbClr val="00B0F0"/>
                </a:solidFill>
              </a:rPr>
              <a:t>N</a:t>
            </a:r>
            <a:r>
              <a:rPr lang="en-US" dirty="0" smtClean="0">
                <a:solidFill>
                  <a:srgbClr val="00B0F0"/>
                </a:solidFill>
              </a:rPr>
              <a:t> possible quantum states</a:t>
            </a:r>
            <a:endParaRPr lang="en-US" dirty="0">
              <a:solidFill>
                <a:srgbClr val="00B0F0"/>
              </a:solidFill>
            </a:endParaRPr>
          </a:p>
        </p:txBody>
      </p:sp>
      <p:sp>
        <p:nvSpPr>
          <p:cNvPr id="20" name="TextBox 19"/>
          <p:cNvSpPr txBox="1"/>
          <p:nvPr/>
        </p:nvSpPr>
        <p:spPr>
          <a:xfrm>
            <a:off x="92142" y="4297362"/>
            <a:ext cx="1863972" cy="369332"/>
          </a:xfrm>
          <a:prstGeom prst="rect">
            <a:avLst/>
          </a:prstGeom>
          <a:noFill/>
        </p:spPr>
        <p:txBody>
          <a:bodyPr wrap="none" rtlCol="0">
            <a:spAutoFit/>
          </a:bodyPr>
          <a:lstStyle/>
          <a:p>
            <a:r>
              <a:rPr lang="en-US" dirty="0" smtClean="0">
                <a:solidFill>
                  <a:srgbClr val="00B0F0"/>
                </a:solidFill>
              </a:rPr>
              <a:t>Plot the Histogram</a:t>
            </a:r>
            <a:endParaRPr lang="en-US" dirty="0">
              <a:solidFill>
                <a:srgbClr val="00B0F0"/>
              </a:solidFill>
            </a:endParaRPr>
          </a:p>
        </p:txBody>
      </p:sp>
    </p:spTree>
    <p:extLst>
      <p:ext uri="{BB962C8B-B14F-4D97-AF65-F5344CB8AC3E}">
        <p14:creationId xmlns:p14="http://schemas.microsoft.com/office/powerpoint/2010/main" val="124730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Results from the </a:t>
            </a:r>
            <a:r>
              <a:rPr lang="en-US" dirty="0" err="1" smtClean="0"/>
              <a:t>yocto</a:t>
            </a:r>
            <a:r>
              <a:rPr lang="en-US" dirty="0" smtClean="0"/>
              <a:t> simulator</a:t>
            </a:r>
            <a:endParaRPr lang="en-US" dirty="0"/>
          </a:p>
        </p:txBody>
      </p:sp>
      <p:pic>
        <p:nvPicPr>
          <p:cNvPr id="4" name="Content Placeholder 3"/>
          <p:cNvPicPr>
            <a:picLocks noGrp="1" noChangeAspect="1"/>
          </p:cNvPicPr>
          <p:nvPr>
            <p:ph idx="1"/>
          </p:nvPr>
        </p:nvPicPr>
        <p:blipFill>
          <a:blip r:embed="rId2"/>
          <a:stretch>
            <a:fillRect/>
          </a:stretch>
        </p:blipFill>
        <p:spPr>
          <a:xfrm>
            <a:off x="3312992" y="2286000"/>
            <a:ext cx="5142154" cy="4022725"/>
          </a:xfrm>
          <a:prstGeom prst="rect">
            <a:avLst/>
          </a:prstGeom>
        </p:spPr>
      </p:pic>
    </p:spTree>
    <p:extLst>
      <p:ext uri="{BB962C8B-B14F-4D97-AF65-F5344CB8AC3E}">
        <p14:creationId xmlns:p14="http://schemas.microsoft.com/office/powerpoint/2010/main" val="71210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Further…</a:t>
            </a:r>
            <a:endParaRPr lang="en-US" sz="36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24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here…</a:t>
            </a:r>
            <a:endParaRPr lang="en-US" dirty="0"/>
          </a:p>
        </p:txBody>
      </p:sp>
      <p:sp>
        <p:nvSpPr>
          <p:cNvPr id="5" name="Content Placeholder 4"/>
          <p:cNvSpPr>
            <a:spLocks noGrp="1"/>
          </p:cNvSpPr>
          <p:nvPr>
            <p:ph idx="1"/>
          </p:nvPr>
        </p:nvSpPr>
        <p:spPr/>
        <p:txBody>
          <a:bodyPr/>
          <a:lstStyle/>
          <a:p>
            <a:r>
              <a:rPr lang="en-US" dirty="0" smtClean="0"/>
              <a:t>There are 100’s of examples of Quantum Computer Programming on the internet, courses on </a:t>
            </a:r>
            <a:r>
              <a:rPr lang="en-US" dirty="0" err="1" smtClean="0"/>
              <a:t>Udemy</a:t>
            </a:r>
            <a:r>
              <a:rPr lang="en-US" dirty="0" smtClean="0"/>
              <a:t> and Coursera, videos on </a:t>
            </a:r>
            <a:r>
              <a:rPr lang="en-US" dirty="0" err="1" smtClean="0"/>
              <a:t>Youtube</a:t>
            </a:r>
            <a:r>
              <a:rPr lang="en-US" dirty="0" smtClean="0"/>
              <a:t> to learn from.</a:t>
            </a:r>
          </a:p>
          <a:p>
            <a:r>
              <a:rPr lang="en-US" dirty="0" smtClean="0"/>
              <a:t>But you can start with the Quantum Computing and Quantum AI examples in our </a:t>
            </a:r>
            <a:r>
              <a:rPr lang="en-US" dirty="0" err="1" smtClean="0"/>
              <a:t>Yocto</a:t>
            </a:r>
            <a:r>
              <a:rPr lang="en-US" dirty="0" smtClean="0"/>
              <a:t> SDK to begin with.</a:t>
            </a:r>
            <a:endParaRPr lang="en-US" dirty="0"/>
          </a:p>
          <a:p>
            <a:endParaRPr lang="en-US" dirty="0"/>
          </a:p>
        </p:txBody>
      </p:sp>
    </p:spTree>
    <p:extLst>
      <p:ext uri="{BB962C8B-B14F-4D97-AF65-F5344CB8AC3E}">
        <p14:creationId xmlns:p14="http://schemas.microsoft.com/office/powerpoint/2010/main" val="127714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IN" sz="2400" dirty="0" smtClean="0"/>
              <a:t>Programming Quantum Computers </a:t>
            </a:r>
            <a:r>
              <a:rPr lang="en-IN" sz="2400" dirty="0"/>
              <a:t>requires </a:t>
            </a:r>
            <a:r>
              <a:rPr lang="en-IN" sz="2400" dirty="0" smtClean="0"/>
              <a:t>Maths, Physics, Chemistry </a:t>
            </a:r>
            <a:r>
              <a:rPr lang="en-IN" sz="2400" dirty="0"/>
              <a:t>and Programming. It requires training. It is not something that can be done casually</a:t>
            </a:r>
            <a:r>
              <a:rPr lang="en-IN" sz="2400" dirty="0" smtClean="0"/>
              <a:t>!!!</a:t>
            </a:r>
          </a:p>
          <a:p>
            <a:r>
              <a:rPr lang="en-IN" sz="2400" dirty="0" smtClean="0"/>
              <a:t>And it requires lots and lots of practice.</a:t>
            </a:r>
          </a:p>
          <a:p>
            <a:r>
              <a:rPr lang="en-IN" sz="2400" dirty="0" smtClean="0"/>
              <a:t>So the best way to learn all this and get started with quantum computing is to buy a subscription to our </a:t>
            </a:r>
            <a:r>
              <a:rPr lang="en-IN" sz="2400" smtClean="0"/>
              <a:t>Komenco </a:t>
            </a:r>
            <a:r>
              <a:rPr lang="en-IN" sz="2400" dirty="0" smtClean="0"/>
              <a:t>Quantum Simulator and get cracking problems today.</a:t>
            </a:r>
          </a:p>
          <a:p>
            <a:r>
              <a:rPr lang="en-IN" sz="2400" dirty="0" smtClean="0"/>
              <a:t>*** FREE TRIAL AVAILABLE</a:t>
            </a:r>
          </a:p>
          <a:p>
            <a:r>
              <a:rPr lang="en-IN" sz="2400" dirty="0" smtClean="0"/>
              <a:t>If you need a production grade Quantum Simulators or Quantum Computers we have those too but they cost millions of dollars.</a:t>
            </a:r>
            <a:endParaRPr lang="en-US" dirty="0"/>
          </a:p>
        </p:txBody>
      </p:sp>
    </p:spTree>
    <p:extLst>
      <p:ext uri="{BB962C8B-B14F-4D97-AF65-F5344CB8AC3E}">
        <p14:creationId xmlns:p14="http://schemas.microsoft.com/office/powerpoint/2010/main" val="112757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0"/>
            <a:ext cx="6858000" cy="6858000"/>
          </a:xfrm>
          <a:prstGeom prst="rect">
            <a:avLst/>
          </a:prstGeom>
        </p:spPr>
      </p:pic>
    </p:spTree>
    <p:extLst>
      <p:ext uri="{BB962C8B-B14F-4D97-AF65-F5344CB8AC3E}">
        <p14:creationId xmlns:p14="http://schemas.microsoft.com/office/powerpoint/2010/main" val="667680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Quantum Computer?</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 quantum computer is a type of computing device that uses the principles of quantum mechanics to process information. Unlike classical computers, which use bits as the basic unit of information (representing either a 0 or a 1), quantum computers use </a:t>
            </a:r>
            <a:r>
              <a:rPr lang="en-US" b="1" dirty="0" smtClean="0"/>
              <a:t>quantum bits</a:t>
            </a:r>
            <a:r>
              <a:rPr lang="en-US" dirty="0" smtClean="0"/>
              <a:t> or </a:t>
            </a:r>
            <a:r>
              <a:rPr lang="en-US" b="1" dirty="0" smtClean="0"/>
              <a:t>qubits</a:t>
            </a:r>
            <a:r>
              <a:rPr lang="en-US" dirty="0" smtClean="0"/>
              <a:t>.</a:t>
            </a:r>
          </a:p>
          <a:p>
            <a:pPr marL="514350" indent="-514350">
              <a:buFont typeface="+mj-lt"/>
              <a:buAutoNum type="arabicPeriod"/>
            </a:pPr>
            <a:r>
              <a:rPr lang="en-US" b="1" dirty="0" smtClean="0"/>
              <a:t>Qubits</a:t>
            </a:r>
            <a:r>
              <a:rPr lang="en-US" dirty="0" smtClean="0"/>
              <a:t>:</a:t>
            </a:r>
          </a:p>
          <a:p>
            <a:pPr lvl="1"/>
            <a:r>
              <a:rPr lang="en-US" dirty="0" smtClean="0"/>
              <a:t>A qubit can exist in a state of 0, 1, or both simultaneously due to a property called </a:t>
            </a:r>
            <a:r>
              <a:rPr lang="en-US" b="1" dirty="0" smtClean="0"/>
              <a:t>superposition</a:t>
            </a:r>
            <a:r>
              <a:rPr lang="en-US" dirty="0" smtClean="0"/>
              <a:t>. This allows quantum computers to process a vast amount of possibilities at once, making them potentially much more powerful than classical computers for certain tasks.</a:t>
            </a:r>
          </a:p>
          <a:p>
            <a:pPr marL="514350" indent="-514350">
              <a:buFont typeface="+mj-lt"/>
              <a:buAutoNum type="arabicPeriod"/>
            </a:pPr>
            <a:r>
              <a:rPr lang="en-US" b="1" dirty="0" smtClean="0"/>
              <a:t>Superposition</a:t>
            </a:r>
            <a:r>
              <a:rPr lang="en-US" dirty="0" smtClean="0"/>
              <a:t>:</a:t>
            </a:r>
          </a:p>
          <a:p>
            <a:pPr lvl="1"/>
            <a:r>
              <a:rPr lang="en-US" dirty="0" smtClean="0"/>
              <a:t>Superposition allows a quantum system to be in multiple states at once. For example, a qubit can be both 0 and 1 simultaneously. This enables quantum computers to explore many possible solutions to a problem at the same time.</a:t>
            </a:r>
          </a:p>
          <a:p>
            <a:pPr marL="514350" indent="-514350">
              <a:buFont typeface="+mj-lt"/>
              <a:buAutoNum type="arabicPeriod"/>
            </a:pPr>
            <a:r>
              <a:rPr lang="en-US" b="1" dirty="0" smtClean="0"/>
              <a:t>Entanglement</a:t>
            </a:r>
            <a:r>
              <a:rPr lang="en-US" dirty="0" smtClean="0"/>
              <a:t>:</a:t>
            </a:r>
          </a:p>
          <a:p>
            <a:pPr lvl="1"/>
            <a:r>
              <a:rPr lang="en-US" dirty="0" smtClean="0"/>
              <a:t>Qubits can be entangled, meaning the state of one qubit is directly related to the state of another, no matter the distance between them. Entanglement enables quantum computers to perform complex computations more efficiently than classical computers.</a:t>
            </a:r>
          </a:p>
          <a:p>
            <a:pPr marL="514350" indent="-514350">
              <a:buFont typeface="+mj-lt"/>
              <a:buAutoNum type="arabicPeriod"/>
            </a:pPr>
            <a:r>
              <a:rPr lang="en-US" b="1" dirty="0" smtClean="0"/>
              <a:t>Quantum Interference</a:t>
            </a:r>
            <a:r>
              <a:rPr lang="en-US" dirty="0" smtClean="0"/>
              <a:t>:</a:t>
            </a:r>
          </a:p>
          <a:p>
            <a:pPr lvl="1"/>
            <a:r>
              <a:rPr lang="en-US" dirty="0" smtClean="0"/>
              <a:t>Quantum computers use quantum interference to amplify the correct answers and cancel out the incorrect ones. This property is leveraged in algorithms like </a:t>
            </a:r>
            <a:r>
              <a:rPr lang="en-US" b="1" dirty="0" smtClean="0"/>
              <a:t>Shor's algorithm</a:t>
            </a:r>
            <a:r>
              <a:rPr lang="en-US" dirty="0" smtClean="0"/>
              <a:t> (for factoring large numbers) and </a:t>
            </a:r>
            <a:r>
              <a:rPr lang="en-US" b="1" dirty="0" smtClean="0"/>
              <a:t>Grover's algorithm</a:t>
            </a:r>
            <a:r>
              <a:rPr lang="en-US" dirty="0" smtClean="0"/>
              <a:t> (for searching unsorted databases).</a:t>
            </a:r>
          </a:p>
          <a:p>
            <a:pPr marL="514350" indent="-514350">
              <a:buFont typeface="+mj-lt"/>
              <a:buAutoNum type="arabicPeriod"/>
            </a:pPr>
            <a:r>
              <a:rPr lang="en-US" b="1" dirty="0" smtClean="0"/>
              <a:t>Quantum Gates</a:t>
            </a:r>
            <a:r>
              <a:rPr lang="en-US" dirty="0" smtClean="0"/>
              <a:t>:</a:t>
            </a:r>
          </a:p>
          <a:p>
            <a:pPr lvl="1"/>
            <a:r>
              <a:rPr lang="en-US" dirty="0" smtClean="0"/>
              <a:t>Quantum computers perform operations using quantum gates, which manipulate qubits in a manner analogous to logical gates in classical computers. Quantum gates are reversible and can process qubits in parallel.</a:t>
            </a:r>
          </a:p>
          <a:p>
            <a:endParaRPr lang="en-US" dirty="0"/>
          </a:p>
        </p:txBody>
      </p:sp>
    </p:spTree>
    <p:extLst>
      <p:ext uri="{BB962C8B-B14F-4D97-AF65-F5344CB8AC3E}">
        <p14:creationId xmlns:p14="http://schemas.microsoft.com/office/powerpoint/2010/main" val="144548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4985-A804-49DF-94EC-3BC5EF72C67D}"/>
              </a:ext>
            </a:extLst>
          </p:cNvPr>
          <p:cNvSpPr>
            <a:spLocks noGrp="1"/>
          </p:cNvSpPr>
          <p:nvPr>
            <p:ph type="title"/>
          </p:nvPr>
        </p:nvSpPr>
        <p:spPr/>
        <p:txBody>
          <a:bodyPr/>
          <a:lstStyle/>
          <a:p>
            <a:r>
              <a:rPr lang="en-US" dirty="0"/>
              <a:t>Sources &amp; References</a:t>
            </a:r>
            <a:endParaRPr lang="en-IN" dirty="0"/>
          </a:p>
        </p:txBody>
      </p:sp>
      <p:sp>
        <p:nvSpPr>
          <p:cNvPr id="3" name="Content Placeholder 2">
            <a:extLst>
              <a:ext uri="{FF2B5EF4-FFF2-40B4-BE49-F238E27FC236}">
                <a16:creationId xmlns:a16="http://schemas.microsoft.com/office/drawing/2014/main" id="{9936C5BD-4B43-49EE-931E-50CEFFDD4C1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9540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it looks like</a:t>
            </a:r>
            <a:endParaRPr lang="en-US" dirty="0"/>
          </a:p>
        </p:txBody>
      </p:sp>
      <p:sp>
        <p:nvSpPr>
          <p:cNvPr id="4" name="Text Placeholder 3"/>
          <p:cNvSpPr>
            <a:spLocks noGrp="1"/>
          </p:cNvSpPr>
          <p:nvPr>
            <p:ph type="body" idx="1"/>
          </p:nvPr>
        </p:nvSpPr>
        <p:spPr/>
        <p:txBody>
          <a:bodyPr/>
          <a:lstStyle/>
          <a:p>
            <a:r>
              <a:rPr lang="en-US" dirty="0" smtClean="0"/>
              <a:t>From outside</a:t>
            </a:r>
            <a:endParaRPr lang="en-US" dirty="0"/>
          </a:p>
        </p:txBody>
      </p:sp>
      <p:sp>
        <p:nvSpPr>
          <p:cNvPr id="6" name="Text Placeholder 5"/>
          <p:cNvSpPr>
            <a:spLocks noGrp="1"/>
          </p:cNvSpPr>
          <p:nvPr>
            <p:ph type="body" sz="quarter" idx="3"/>
          </p:nvPr>
        </p:nvSpPr>
        <p:spPr/>
        <p:txBody>
          <a:bodyPr/>
          <a:lstStyle/>
          <a:p>
            <a:r>
              <a:rPr lang="en-US" dirty="0" smtClean="0"/>
              <a:t>Inside the box</a:t>
            </a:r>
            <a:endParaRPr lang="en-US" dirty="0"/>
          </a:p>
        </p:txBody>
      </p:sp>
      <p:pic>
        <p:nvPicPr>
          <p:cNvPr id="9" name="Content Placeholder 8"/>
          <p:cNvPicPr>
            <a:picLocks noGrp="1" noChangeAspect="1"/>
          </p:cNvPicPr>
          <p:nvPr>
            <p:ph sz="quarter" idx="4"/>
          </p:nvPr>
        </p:nvPicPr>
        <p:blipFill>
          <a:blip r:embed="rId2"/>
          <a:stretch>
            <a:fillRect/>
          </a:stretch>
        </p:blipFill>
        <p:spPr>
          <a:xfrm>
            <a:off x="7442859" y="2967038"/>
            <a:ext cx="1851294" cy="3341687"/>
          </a:xfrm>
          <a:prstGeom prst="rect">
            <a:avLst/>
          </a:prstGeom>
        </p:spPr>
      </p:pic>
      <p:pic>
        <p:nvPicPr>
          <p:cNvPr id="1026" name="Picture 2" descr="IonQ Forte: The First Software-Configurable Quantum Compute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23938" y="3019169"/>
            <a:ext cx="4754562" cy="323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3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 runs quantum circuits like these</a:t>
            </a:r>
            <a:endParaRPr lang="en-US" dirty="0"/>
          </a:p>
        </p:txBody>
      </p:sp>
      <p:pic>
        <p:nvPicPr>
          <p:cNvPr id="2050" name="Picture 2" descr="What is… a Quantum Circuit Transpiler? | by Amelie Schreiber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8" y="2401312"/>
            <a:ext cx="9720262" cy="379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96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Qubits are shown on the left hand side and by convention they All start in state 0 (false)</a:t>
            </a:r>
            <a:endParaRPr lang="en-US" dirty="0"/>
          </a:p>
        </p:txBody>
      </p:sp>
      <p:pic>
        <p:nvPicPr>
          <p:cNvPr id="2050" name="Picture 2" descr="What is… a Quantum Circuit Transpiler? | by Amelie Schreiber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8" y="2401312"/>
            <a:ext cx="9720262" cy="37921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764931" y="4185138"/>
            <a:ext cx="483577" cy="173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732087" y="4088424"/>
            <a:ext cx="2804744" cy="2104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987" y="5907524"/>
            <a:ext cx="2307042" cy="646331"/>
          </a:xfrm>
          <a:prstGeom prst="rect">
            <a:avLst/>
          </a:prstGeom>
          <a:noFill/>
        </p:spPr>
        <p:txBody>
          <a:bodyPr wrap="none" rtlCol="0">
            <a:spAutoFit/>
          </a:bodyPr>
          <a:lstStyle/>
          <a:p>
            <a:r>
              <a:rPr lang="en-US" dirty="0" smtClean="0">
                <a:solidFill>
                  <a:srgbClr val="00B0F0"/>
                </a:solidFill>
              </a:rPr>
              <a:t>This is a 5 Qubit Circuit</a:t>
            </a:r>
          </a:p>
          <a:p>
            <a:r>
              <a:rPr lang="en-US" dirty="0" smtClean="0">
                <a:solidFill>
                  <a:srgbClr val="00B0F0"/>
                </a:solidFill>
              </a:rPr>
              <a:t>q[0],q[1],q[2],q[3],q[4]</a:t>
            </a:r>
            <a:endParaRPr lang="en-US" dirty="0">
              <a:solidFill>
                <a:srgbClr val="00B0F0"/>
              </a:solidFill>
            </a:endParaRPr>
          </a:p>
        </p:txBody>
      </p:sp>
      <p:sp>
        <p:nvSpPr>
          <p:cNvPr id="13" name="TextBox 12"/>
          <p:cNvSpPr txBox="1"/>
          <p:nvPr/>
        </p:nvSpPr>
        <p:spPr>
          <a:xfrm>
            <a:off x="3552093" y="6188968"/>
            <a:ext cx="8309775" cy="369332"/>
          </a:xfrm>
          <a:prstGeom prst="rect">
            <a:avLst/>
          </a:prstGeom>
          <a:noFill/>
        </p:spPr>
        <p:txBody>
          <a:bodyPr wrap="none" rtlCol="0">
            <a:spAutoFit/>
          </a:bodyPr>
          <a:lstStyle/>
          <a:p>
            <a:r>
              <a:rPr lang="en-US" dirty="0" smtClean="0">
                <a:solidFill>
                  <a:srgbClr val="00B0F0"/>
                </a:solidFill>
              </a:rPr>
              <a:t>All qubits are in state 0 (false) denoted by |0&gt; state 1 (true) would be denoted by |1&gt;</a:t>
            </a:r>
            <a:endParaRPr lang="en-US" dirty="0">
              <a:solidFill>
                <a:srgbClr val="00B0F0"/>
              </a:solidFill>
            </a:endParaRPr>
          </a:p>
        </p:txBody>
      </p:sp>
    </p:spTree>
    <p:extLst>
      <p:ext uri="{BB962C8B-B14F-4D97-AF65-F5344CB8AC3E}">
        <p14:creationId xmlns:p14="http://schemas.microsoft.com/office/powerpoint/2010/main" val="360751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These are the Quantum Gates</a:t>
            </a:r>
            <a:endParaRPr lang="en-US" dirty="0"/>
          </a:p>
        </p:txBody>
      </p:sp>
      <p:pic>
        <p:nvPicPr>
          <p:cNvPr id="2050" name="Picture 2" descr="What is… a Quantum Circuit Transpiler? | by Amelie Schreiber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8" y="2401312"/>
            <a:ext cx="9720262" cy="379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H="1" flipV="1">
            <a:off x="6268916" y="4149970"/>
            <a:ext cx="2277207" cy="212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3938" y="5275385"/>
            <a:ext cx="1754431" cy="91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6093070"/>
            <a:ext cx="6847067" cy="646331"/>
          </a:xfrm>
          <a:prstGeom prst="rect">
            <a:avLst/>
          </a:prstGeom>
          <a:noFill/>
        </p:spPr>
        <p:txBody>
          <a:bodyPr wrap="none" rtlCol="0">
            <a:spAutoFit/>
          </a:bodyPr>
          <a:lstStyle/>
          <a:p>
            <a:r>
              <a:rPr lang="en-US" dirty="0" smtClean="0">
                <a:solidFill>
                  <a:srgbClr val="00B0F0"/>
                </a:solidFill>
              </a:rPr>
              <a:t>This is a 1 Qubit gate called ‘Y’ Gate. 1 Qubit gates act on 1 qubit only.</a:t>
            </a:r>
          </a:p>
          <a:p>
            <a:r>
              <a:rPr lang="en-US" dirty="0" smtClean="0">
                <a:solidFill>
                  <a:srgbClr val="00B0F0"/>
                </a:solidFill>
              </a:rPr>
              <a:t>Here this Y gate is acting on the 5</a:t>
            </a:r>
            <a:r>
              <a:rPr lang="en-US" baseline="30000" dirty="0" smtClean="0">
                <a:solidFill>
                  <a:srgbClr val="00B0F0"/>
                </a:solidFill>
              </a:rPr>
              <a:t>th</a:t>
            </a:r>
            <a:r>
              <a:rPr lang="en-US" dirty="0" smtClean="0">
                <a:solidFill>
                  <a:srgbClr val="00B0F0"/>
                </a:solidFill>
              </a:rPr>
              <a:t> qubit q[4]</a:t>
            </a:r>
            <a:endParaRPr lang="en-US" dirty="0">
              <a:solidFill>
                <a:srgbClr val="00B0F0"/>
              </a:solidFill>
            </a:endParaRPr>
          </a:p>
        </p:txBody>
      </p:sp>
      <p:sp>
        <p:nvSpPr>
          <p:cNvPr id="9" name="TextBox 8"/>
          <p:cNvSpPr txBox="1"/>
          <p:nvPr/>
        </p:nvSpPr>
        <p:spPr>
          <a:xfrm>
            <a:off x="7642405" y="6193413"/>
            <a:ext cx="3751540" cy="646331"/>
          </a:xfrm>
          <a:prstGeom prst="rect">
            <a:avLst/>
          </a:prstGeom>
          <a:noFill/>
        </p:spPr>
        <p:txBody>
          <a:bodyPr wrap="none" rtlCol="0">
            <a:spAutoFit/>
          </a:bodyPr>
          <a:lstStyle/>
          <a:p>
            <a:r>
              <a:rPr lang="en-US" dirty="0" smtClean="0">
                <a:solidFill>
                  <a:srgbClr val="00B0F0"/>
                </a:solidFill>
              </a:rPr>
              <a:t>This is a 2 Qubit CNOT Gate acting on</a:t>
            </a:r>
          </a:p>
          <a:p>
            <a:r>
              <a:rPr lang="en-US" dirty="0" smtClean="0">
                <a:solidFill>
                  <a:srgbClr val="00B0F0"/>
                </a:solidFill>
              </a:rPr>
              <a:t>Two Qubits q[1] and q[2] </a:t>
            </a:r>
            <a:endParaRPr lang="en-US" dirty="0">
              <a:solidFill>
                <a:srgbClr val="00B0F0"/>
              </a:solidFill>
            </a:endParaRPr>
          </a:p>
        </p:txBody>
      </p:sp>
    </p:spTree>
    <p:extLst>
      <p:ext uri="{BB962C8B-B14F-4D97-AF65-F5344CB8AC3E}">
        <p14:creationId xmlns:p14="http://schemas.microsoft.com/office/powerpoint/2010/main" val="172712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 the end you measure the qubits</a:t>
            </a:r>
            <a:endParaRPr lang="en-US" dirty="0"/>
          </a:p>
        </p:txBody>
      </p:sp>
      <p:pic>
        <p:nvPicPr>
          <p:cNvPr id="2050" name="Picture 2" descr="What is… a Quantum Circuit Transpiler? | by Amelie Schreiber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8" y="2401312"/>
            <a:ext cx="9720262" cy="379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H="1">
            <a:off x="7974624" y="2401312"/>
            <a:ext cx="307730" cy="99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25816" y="1754981"/>
            <a:ext cx="7499838" cy="646331"/>
          </a:xfrm>
          <a:prstGeom prst="rect">
            <a:avLst/>
          </a:prstGeom>
          <a:noFill/>
        </p:spPr>
        <p:txBody>
          <a:bodyPr wrap="square" rtlCol="0">
            <a:spAutoFit/>
          </a:bodyPr>
          <a:lstStyle/>
          <a:p>
            <a:r>
              <a:rPr lang="en-US" dirty="0" smtClean="0">
                <a:solidFill>
                  <a:srgbClr val="00B0F0"/>
                </a:solidFill>
              </a:rPr>
              <a:t>At the end of the quantum circuit you measure one or </a:t>
            </a:r>
          </a:p>
          <a:p>
            <a:r>
              <a:rPr lang="en-US" dirty="0" smtClean="0">
                <a:solidFill>
                  <a:srgbClr val="00B0F0"/>
                </a:solidFill>
              </a:rPr>
              <a:t>More qubits to get the results. Each qubit will collapse to only either 0 or 1 state</a:t>
            </a:r>
            <a:endParaRPr lang="en-US" dirty="0">
              <a:solidFill>
                <a:srgbClr val="00B0F0"/>
              </a:solidFill>
            </a:endParaRPr>
          </a:p>
        </p:txBody>
      </p:sp>
    </p:spTree>
    <p:extLst>
      <p:ext uri="{BB962C8B-B14F-4D97-AF65-F5344CB8AC3E}">
        <p14:creationId xmlns:p14="http://schemas.microsoft.com/office/powerpoint/2010/main" val="372750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understand all this a bit more</a:t>
            </a:r>
            <a:endParaRPr lang="en-US" dirty="0"/>
          </a:p>
        </p:txBody>
      </p:sp>
      <p:sp>
        <p:nvSpPr>
          <p:cNvPr id="3" name="Content Placeholder 2"/>
          <p:cNvSpPr>
            <a:spLocks noGrp="1"/>
          </p:cNvSpPr>
          <p:nvPr>
            <p:ph idx="1"/>
          </p:nvPr>
        </p:nvSpPr>
        <p:spPr>
          <a:xfrm>
            <a:off x="3672078" y="2286000"/>
            <a:ext cx="7072123" cy="4023360"/>
          </a:xfrm>
        </p:spPr>
        <p:txBody>
          <a:bodyPr>
            <a:normAutofit fontScale="92500" lnSpcReduction="10000"/>
          </a:bodyPr>
          <a:lstStyle/>
          <a:p>
            <a:r>
              <a:rPr lang="en-US" dirty="0" smtClean="0"/>
              <a:t>This is a 3 Qubit Circuit.</a:t>
            </a:r>
          </a:p>
          <a:p>
            <a:r>
              <a:rPr lang="en-US" dirty="0" smtClean="0"/>
              <a:t>The Gate H acts on the first qubit q0. And makes it half true and half false. Both true and false the same time with equal probabilities.</a:t>
            </a:r>
          </a:p>
          <a:p>
            <a:r>
              <a:rPr lang="en-US" dirty="0" smtClean="0"/>
              <a:t>These blue gates are the CNOT gates or the Controlled Not Gates. They act on two qubits at one time. If the first  (control) qubit is true it flips (Not’s) the second qubit.</a:t>
            </a:r>
          </a:p>
          <a:p>
            <a:r>
              <a:rPr lang="en-US" dirty="0" smtClean="0"/>
              <a:t>Here one CNOT gate is acting on qubits 0 (control) and 1 (target)</a:t>
            </a:r>
          </a:p>
          <a:p>
            <a:r>
              <a:rPr lang="en-US" dirty="0" smtClean="0"/>
              <a:t>And another CNOT gate is acting on qubits 0 (control) and 2 (target)</a:t>
            </a:r>
          </a:p>
          <a:p>
            <a:r>
              <a:rPr lang="en-US" dirty="0" smtClean="0"/>
              <a:t>Since qubit 1 is in both 0 (false) and 1 (true) state equally. The CNOT gates make the qubits 1 and 2 both half true and half false.</a:t>
            </a:r>
            <a:endParaRPr lang="en-US" dirty="0"/>
          </a:p>
          <a:p>
            <a:endParaRPr lang="en-US" dirty="0"/>
          </a:p>
        </p:txBody>
      </p:sp>
      <p:pic>
        <p:nvPicPr>
          <p:cNvPr id="4" name="Picture 3"/>
          <p:cNvPicPr>
            <a:picLocks noChangeAspect="1"/>
          </p:cNvPicPr>
          <p:nvPr/>
        </p:nvPicPr>
        <p:blipFill>
          <a:blip r:embed="rId2"/>
          <a:stretch>
            <a:fillRect/>
          </a:stretch>
        </p:blipFill>
        <p:spPr>
          <a:xfrm>
            <a:off x="1024128" y="2286000"/>
            <a:ext cx="2647950" cy="2447925"/>
          </a:xfrm>
          <a:prstGeom prst="rect">
            <a:avLst/>
          </a:prstGeom>
        </p:spPr>
      </p:pic>
    </p:spTree>
    <p:extLst>
      <p:ext uri="{BB962C8B-B14F-4D97-AF65-F5344CB8AC3E}">
        <p14:creationId xmlns:p14="http://schemas.microsoft.com/office/powerpoint/2010/main" val="16617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This is what the results look like</a:t>
            </a:r>
            <a:endParaRPr lang="en-US" dirty="0"/>
          </a:p>
        </p:txBody>
      </p:sp>
      <p:sp>
        <p:nvSpPr>
          <p:cNvPr id="2" name="Content Placeholder 1"/>
          <p:cNvSpPr>
            <a:spLocks noGrp="1"/>
          </p:cNvSpPr>
          <p:nvPr>
            <p:ph idx="1"/>
          </p:nvPr>
        </p:nvSpPr>
        <p:spPr>
          <a:xfrm>
            <a:off x="5503985" y="2286000"/>
            <a:ext cx="5240216" cy="4023360"/>
          </a:xfrm>
        </p:spPr>
        <p:txBody>
          <a:bodyPr>
            <a:normAutofit fontScale="85000" lnSpcReduction="20000"/>
          </a:bodyPr>
          <a:lstStyle/>
          <a:p>
            <a:r>
              <a:rPr lang="en-US" dirty="0" smtClean="0"/>
              <a:t>This result is called the histogram of probabilities of the result quantum states</a:t>
            </a:r>
          </a:p>
          <a:p>
            <a:r>
              <a:rPr lang="en-US" dirty="0" smtClean="0"/>
              <a:t>When you measure 3 qubits you will get multiple answers of combinations of states of the 3 qubits e.g. 000, 001, 010, 011, 100, 101, 110, 111 etc.</a:t>
            </a:r>
          </a:p>
          <a:p>
            <a:r>
              <a:rPr lang="en-US" dirty="0" smtClean="0"/>
              <a:t>But because of your computations in the quantum circuit they will occur with different probabilities. </a:t>
            </a:r>
          </a:p>
          <a:p>
            <a:r>
              <a:rPr lang="en-US" dirty="0" smtClean="0"/>
              <a:t>Quantum Computing is about finding the result state with the highest probability.</a:t>
            </a:r>
          </a:p>
          <a:p>
            <a:r>
              <a:rPr lang="en-US" dirty="0" smtClean="0"/>
              <a:t>Here out of 1024 (number of shots) times the quantum computer measure the results. 517 times it got the state 000 and 507 times it got the state 111. here 517 and 507 are called counts of the occurrence of states.</a:t>
            </a:r>
          </a:p>
          <a:p>
            <a:endParaRPr lang="en-US" dirty="0"/>
          </a:p>
          <a:p>
            <a:endParaRPr lang="en-US" dirty="0"/>
          </a:p>
        </p:txBody>
      </p:sp>
      <p:pic>
        <p:nvPicPr>
          <p:cNvPr id="3" name="Picture 2"/>
          <p:cNvPicPr>
            <a:picLocks noChangeAspect="1"/>
          </p:cNvPicPr>
          <p:nvPr/>
        </p:nvPicPr>
        <p:blipFill>
          <a:blip r:embed="rId2"/>
          <a:stretch>
            <a:fillRect/>
          </a:stretch>
        </p:blipFill>
        <p:spPr>
          <a:xfrm>
            <a:off x="224116" y="2084832"/>
            <a:ext cx="5279869" cy="3823353"/>
          </a:xfrm>
          <a:prstGeom prst="rect">
            <a:avLst/>
          </a:prstGeom>
        </p:spPr>
      </p:pic>
    </p:spTree>
    <p:extLst>
      <p:ext uri="{BB962C8B-B14F-4D97-AF65-F5344CB8AC3E}">
        <p14:creationId xmlns:p14="http://schemas.microsoft.com/office/powerpoint/2010/main" val="2229237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782</TotalTime>
  <Words>1217</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Tw Cen MT</vt:lpstr>
      <vt:lpstr>Tw Cen MT Condensed</vt:lpstr>
      <vt:lpstr>Wingdings 3</vt:lpstr>
      <vt:lpstr>Integral</vt:lpstr>
      <vt:lpstr>Introduction to quantum computing for laymen</vt:lpstr>
      <vt:lpstr>What is a Quantum Computer?</vt:lpstr>
      <vt:lpstr>This is what it looks like</vt:lpstr>
      <vt:lpstr>It runs quantum circuits like these</vt:lpstr>
      <vt:lpstr>Qubits are shown on the left hand side and by convention they All start in state 0 (false)</vt:lpstr>
      <vt:lpstr>These are the Quantum Gates</vt:lpstr>
      <vt:lpstr>In the end you measure the qubits</vt:lpstr>
      <vt:lpstr>Lets understand all this a bit more</vt:lpstr>
      <vt:lpstr>This is what the results look like</vt:lpstr>
      <vt:lpstr>Let us try to build a quantum circuit in python and execute it</vt:lpstr>
      <vt:lpstr>What is a ghz state</vt:lpstr>
      <vt:lpstr>The circuit &amp; The expected result</vt:lpstr>
      <vt:lpstr>Quantum circuit to prepare a GHZ State1</vt:lpstr>
      <vt:lpstr>Quantum circuit to prepare a GHZ State1</vt:lpstr>
      <vt:lpstr>Perfect Results from the yocto simulator</vt:lpstr>
      <vt:lpstr>Further…</vt:lpstr>
      <vt:lpstr>From here…</vt:lpstr>
      <vt:lpstr>conclusion</vt:lpstr>
      <vt:lpstr>PowerPoint Presentation</vt:lpstr>
      <vt:lpstr>Sources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Dhanāṇu QUBO Solver</dc:title>
  <dc:creator>Aditya Yadav</dc:creator>
  <cp:lastModifiedBy>adityayadav76</cp:lastModifiedBy>
  <cp:revision>78</cp:revision>
  <dcterms:created xsi:type="dcterms:W3CDTF">2024-04-28T13:34:36Z</dcterms:created>
  <dcterms:modified xsi:type="dcterms:W3CDTF">2024-09-15T02:25:45Z</dcterms:modified>
</cp:coreProperties>
</file>