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42" r:id="rId5"/>
    <p:sldId id="373" r:id="rId6"/>
    <p:sldId id="375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4" r:id="rId17"/>
    <p:sldId id="395" r:id="rId18"/>
    <p:sldId id="391" r:id="rId19"/>
    <p:sldId id="392" r:id="rId20"/>
    <p:sldId id="393" r:id="rId21"/>
    <p:sldId id="3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0635A7-BEFA-4A19-AC3C-2778AD3EB92E}" v="6" dt="2025-04-04T15:20:17.426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05892-2DA9-5B76-D745-02C428F5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42D286-C91E-162B-4C45-6E4C3D76E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9E6E2F-3165-8E72-C6B5-7B86EE183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D2DF9-5E73-E1B5-7F8C-8C42FF51B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49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0DA17-F057-059B-ACCD-2816D71F9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B2A73F-F91B-E46A-978A-8344D3DA73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6E83D5-FBDC-5E64-459E-704F2E7E2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A50CB-7AD1-C404-4CFC-422DA4684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46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E0BB3-418D-1BE4-43B2-042E2B585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ECCDEE-CC62-F992-9C77-1256471C9B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CE1949-1593-C112-5B52-25730F43D7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796F1-830E-A697-7217-25263C69F8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36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ED8D3-DB04-5D7E-3313-E179FF4E3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FC66D5-FC00-352C-E3E3-99A7C3E039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39D9D3-A6E5-8BE0-2DA2-FD2D944E3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3C755-33CA-519E-D311-768E52ED52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306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4F9B1-5F74-D4C3-2EEF-37DEBEC3B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5ABA58-699D-8075-A51D-AD5B64A761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B8ECEF-8D0E-FEA7-35AC-C1F1595E3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21663-7A47-366B-9B31-B348936F4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96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C7136-397A-4F5B-9947-7D487DA19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0C1C8B-98E4-95F2-88F1-07EBE1855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FE426B-E74D-5F71-96A8-0FAD117DB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48137-1150-B6A2-A57B-0F30F4460E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11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49DCD-71F7-7F6E-0972-A58B08621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B59078-AA84-38A7-9753-20364A5CDC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DDC0C0-7ED5-25C7-982E-59C9F85C3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1E518-308D-50E3-1236-55FB4B5A5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44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27AC7-957A-88E6-11F4-EC398BD48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D1CA2A-9217-49DA-4A1A-AF71956998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5D4033-ADEC-C6AC-29C5-C41C1A581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1775B-F7A0-B234-5DCC-55739C6E0D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45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76AE4-DFB7-3B9F-856E-4A5C92F58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3A94EE-DADD-B7F5-6FFB-838265B4B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0FE8B4-FD42-0CA6-B84C-F369C35FC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A218F-BB58-5EA0-EE7D-40B1BA170A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99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235AE-D3EB-D2DA-944E-D18D49985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785473-6129-F2C1-DCBD-9FB96A587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E1CBCB-0BC9-6C88-A1C1-B1B654768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814E1-47A0-517F-5FE9-49BE532F8C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52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88A95-6F8A-098D-D59A-11DD5DF02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49E491-757E-EF91-5854-DC5EC4F16B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2FFA58-94D4-B2E1-C143-D0B90F04A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78536-0725-671B-83C5-F41B81C3D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42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ED0C0-547F-4B5D-E410-7EA05A387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78698-967A-6580-FCF6-9083A96DAC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9AC7A-96DE-0104-B581-6CB56AC7C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D07AF-C799-37F9-FF57-D7ABCF053F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01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359B3-DEBB-318B-CAE5-7CB597927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244FC0-F6D3-E41C-4274-0E636B511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36FC15-78B2-0931-D04C-3667E2EEA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C8ED3-BC94-443A-20F0-4A0CBA08F6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54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74027-E62B-69B9-233E-E3F072578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8DE241-1006-754E-F482-53FE1A206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DF39CB-7303-DB11-5F30-CD242CA4B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6D4DE-3856-82E1-1F49-A4A431C44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4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 err="1"/>
              <a:t>pyxion</a:t>
            </a:r>
            <a:endParaRPr lang="en-US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Green City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DB4D9-4BA7-C115-CDB1-3B8EDE9E3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BE48-4C1B-17FA-7E6E-C86FDD32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 err="1"/>
              <a:t>GreenCity</a:t>
            </a:r>
            <a:r>
              <a:rPr lang="en-US" dirty="0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3240856-093A-B739-4352-AA2682A84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&amp; </a:t>
            </a:r>
            <a:r>
              <a:rPr lang="en-US" dirty="0" err="1"/>
              <a:t>Visualisation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ABAC2D-662B-6828-1045-9D8B3D59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0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DC30B-84A8-D957-5EB5-33C54A548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9F8C-D0F4-A4F5-1A97-D4FDCC9F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87FF2-5DF1-5BBC-07D8-BC00D4278783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fr-FR" sz="2000" dirty="0" err="1"/>
              <a:t>Scikit-Learn</a:t>
            </a:r>
            <a:r>
              <a:rPr lang="fr-FR" sz="2000" dirty="0"/>
              <a:t> / </a:t>
            </a:r>
            <a:r>
              <a:rPr lang="fr-FR" sz="2000" dirty="0" err="1"/>
              <a:t>TensorFlow</a:t>
            </a:r>
            <a:r>
              <a:rPr lang="fr-FR" sz="2000" dirty="0"/>
              <a:t> pour tendances &amp; prédictions</a:t>
            </a:r>
          </a:p>
          <a:p>
            <a:r>
              <a:rPr lang="fr-FR" sz="2000" dirty="0"/>
              <a:t>Corrélation avec la météo, les usages, etc.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7A7BB6-2BBA-4642-22FF-4A3F7144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415A4-9B73-B467-7050-20D517113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AAEE-39F3-DE67-D54D-2ACDC4EF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b="1" dirty="0" err="1"/>
              <a:t>Visualisation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13B36-A3CE-62B7-053A-F95C0E097B27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pt-BR" sz="2000" dirty="0"/>
              <a:t>Blazor ou Grafana pour dashboard</a:t>
            </a:r>
          </a:p>
          <a:p>
            <a:r>
              <a:rPr lang="pt-BR" sz="2000" dirty="0"/>
              <a:t>Carte interactive OpenStreetMap + Leaflet.js</a:t>
            </a:r>
          </a:p>
          <a:p>
            <a:r>
              <a:rPr lang="fr-FR" sz="2000" dirty="0"/>
              <a:t>Alertes IA + Recommandations (aération, végétalisation…)</a:t>
            </a:r>
            <a:endParaRPr lang="pt-BR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11BABD-474B-5016-4A0C-7666671C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5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FC8F6-992A-FD52-169A-9C495CDD8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C01AA-1295-B69C-4889-69C4E0B3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 err="1"/>
              <a:t>GreenCity</a:t>
            </a:r>
            <a:r>
              <a:rPr lang="en-US" dirty="0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E91FB3E-3468-D5BD-7CE3-998E2D874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 err="1"/>
              <a:t>Ressources</a:t>
            </a:r>
            <a:r>
              <a:rPr lang="en-US" dirty="0"/>
              <a:t> mises à disposition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2E937E-0B46-F08F-5CB2-D2E6E7ED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3BF54-02DA-633E-54CE-5ABFB8376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0E0D-081F-473E-24DD-75C44C8A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Infrastructure Cloud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8100B-BFEC-B591-232D-09F4D2326E9B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fr-FR" sz="2000" dirty="0"/>
              <a:t>Accès à des ressources cloud pour le déploiement et les tests</a:t>
            </a:r>
          </a:p>
          <a:p>
            <a:r>
              <a:rPr lang="en-US" sz="2000" dirty="0"/>
              <a:t>Machines </a:t>
            </a:r>
            <a:r>
              <a:rPr lang="en-US" sz="2000" dirty="0" err="1"/>
              <a:t>virtuelles</a:t>
            </a:r>
            <a:r>
              <a:rPr lang="en-US" sz="2000" dirty="0"/>
              <a:t> (Edge/IoT gateway, backend, ML)</a:t>
            </a:r>
          </a:p>
          <a:p>
            <a:r>
              <a:rPr lang="fr-FR" sz="2000" dirty="0"/>
              <a:t>Azure IoT Hub (intégration possible avec les capteurs)</a:t>
            </a:r>
          </a:p>
          <a:p>
            <a:r>
              <a:rPr lang="en-US" sz="2000" dirty="0"/>
              <a:t>Azure Cosmos DB / </a:t>
            </a:r>
            <a:r>
              <a:rPr lang="en-US" sz="2000" dirty="0" err="1"/>
              <a:t>InfluxDB</a:t>
            </a:r>
            <a:r>
              <a:rPr lang="en-US" sz="2000" dirty="0"/>
              <a:t> (stockage)</a:t>
            </a:r>
            <a:endParaRPr lang="fr-FR" sz="2000" dirty="0"/>
          </a:p>
          <a:p>
            <a:r>
              <a:rPr lang="en-US" sz="2000" dirty="0"/>
              <a:t>Azure Maps</a:t>
            </a:r>
          </a:p>
          <a:p>
            <a:r>
              <a:rPr lang="en-US" sz="2000" dirty="0" err="1"/>
              <a:t>Serveurs</a:t>
            </a:r>
            <a:r>
              <a:rPr lang="en-US" sz="2000" dirty="0"/>
              <a:t> Linux, MongoDB, …</a:t>
            </a:r>
            <a:endParaRPr lang="pt-BR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7DD2B-8043-1D44-EC3E-E500165D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28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3BA08-7690-8415-3C92-6CC92B54C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8B1D-DEC3-1824-676B-F299A454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 err="1"/>
              <a:t>GreenCity</a:t>
            </a:r>
            <a:r>
              <a:rPr lang="en-US" dirty="0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93664C5-8300-3355-608F-4DDC72198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Bonus &amp; Impact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01D869-1567-72BB-096D-E88E06C6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40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34A4C-BDF6-52B3-7C85-60573B3B2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7B6C-4AA7-7445-10F1-5A73FB6B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Bonus &amp;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A19AF-5198-79C4-C9C1-497B8F1B0B1B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fr-FR" sz="2000" dirty="0"/>
              <a:t>Modélisation des effets de la végétalisation</a:t>
            </a:r>
          </a:p>
          <a:p>
            <a:r>
              <a:rPr lang="fr-FR" sz="2000" dirty="0"/>
              <a:t>App citoyenne avec signalement temps réel</a:t>
            </a:r>
          </a:p>
          <a:p>
            <a:r>
              <a:rPr lang="en-US" sz="2000" dirty="0" err="1"/>
              <a:t>Corrélation</a:t>
            </a:r>
            <a:r>
              <a:rPr lang="en-US" sz="2000" dirty="0"/>
              <a:t> pollution / </a:t>
            </a:r>
            <a:r>
              <a:rPr lang="en-US" sz="2000" dirty="0" err="1"/>
              <a:t>hospitalisations</a:t>
            </a:r>
            <a:endParaRPr lang="en-US" sz="2000" dirty="0"/>
          </a:p>
          <a:p>
            <a:r>
              <a:rPr lang="en-US" sz="2000" dirty="0" err="1"/>
              <a:t>Optimisation</a:t>
            </a:r>
            <a:r>
              <a:rPr lang="en-US" sz="2000" dirty="0"/>
              <a:t> </a:t>
            </a:r>
            <a:r>
              <a:rPr lang="en-US" sz="2000" dirty="0" err="1"/>
              <a:t>énergétique</a:t>
            </a:r>
            <a:r>
              <a:rPr lang="en-US" sz="2000" dirty="0"/>
              <a:t> </a:t>
            </a:r>
            <a:r>
              <a:rPr lang="en-US" sz="2000" dirty="0" err="1"/>
              <a:t>prédictive</a:t>
            </a:r>
            <a:endParaRPr lang="pt-BR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D187-C483-C710-68F3-BD670FDF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78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45487-D238-DE62-5957-A04C79D6E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6255-D04A-4B4F-2CA3-3E4695BF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b="1" dirty="0"/>
              <a:t>Objectif final</a:t>
            </a:r>
            <a:r>
              <a:rPr lang="en-US" dirty="0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27A021D-D961-4AE4-89D6-F2E5F997C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fr-FR" sz="4800" dirty="0"/>
              <a:t>rendre les villes plus saines, plus intelligentes, plus durables.</a:t>
            </a:r>
            <a:endParaRPr lang="en-US"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B4735-A9CE-495E-872D-E8FBCC4F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06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4" descr="A yellow and white logo&#10;&#10;AI-generated content may be incorrect.">
            <a:extLst>
              <a:ext uri="{FF2B5EF4-FFF2-40B4-BE49-F238E27FC236}">
                <a16:creationId xmlns:a16="http://schemas.microsoft.com/office/drawing/2014/main" id="{DEDD8BE6-9D42-8960-708E-DA0F3D7A2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02" y="2532592"/>
            <a:ext cx="4015098" cy="3412834"/>
          </a:xfrm>
          <a:prstGeom prst="rect">
            <a:avLst/>
          </a:prstGeom>
          <a:noFill/>
        </p:spPr>
      </p:pic>
      <p:pic>
        <p:nvPicPr>
          <p:cNvPr id="7" name="Content Placeholder 6" descr="A black and white logo&#10;&#10;AI-generated content may be incorrect.">
            <a:extLst>
              <a:ext uri="{FF2B5EF4-FFF2-40B4-BE49-F238E27FC236}">
                <a16:creationId xmlns:a16="http://schemas.microsoft.com/office/drawing/2014/main" id="{28FDF981-AF80-3A8C-56E2-C72DE27D31D2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4"/>
          <a:stretch>
            <a:fillRect/>
          </a:stretch>
        </p:blipFill>
        <p:spPr>
          <a:xfrm>
            <a:off x="6185903" y="3539613"/>
            <a:ext cx="7628493" cy="4291027"/>
          </a:xfrm>
        </p:spPr>
      </p:pic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45B25373-1BFA-AAB6-10A7-1FECCBA6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CB586-977C-8B6C-A0CE-7A57D94286F7}"/>
              </a:ext>
            </a:extLst>
          </p:cNvPr>
          <p:cNvSpPr txBox="1"/>
          <p:nvPr/>
        </p:nvSpPr>
        <p:spPr>
          <a:xfrm>
            <a:off x="9026012" y="4997160"/>
            <a:ext cx="208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>
                <a:solidFill>
                  <a:schemeClr val="bg1"/>
                </a:solidFill>
              </a:rPr>
              <a:t>In partnership </a:t>
            </a:r>
            <a:r>
              <a:rPr lang="fr-BE" dirty="0" err="1">
                <a:solidFill>
                  <a:schemeClr val="bg1"/>
                </a:solidFill>
              </a:rPr>
              <a:t>with</a:t>
            </a:r>
            <a:endParaRPr lang="en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 err="1"/>
              <a:t>GreenCity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CONTEXTE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fr-FR" sz="2000" dirty="0"/>
              <a:t>Villes de plus en plus exposées à la pollution et aux îlots de chaleur.</a:t>
            </a:r>
          </a:p>
          <a:p>
            <a:r>
              <a:rPr lang="fr-FR" sz="2000" dirty="0"/>
              <a:t>Besoin d’outils d’aide à la décision pour les municipalités.</a:t>
            </a:r>
          </a:p>
          <a:p>
            <a:r>
              <a:rPr lang="fr-FR" sz="2000" dirty="0"/>
              <a:t>Opportunité : croiser IoT, </a:t>
            </a:r>
            <a:r>
              <a:rPr lang="fr-FR" sz="2000" dirty="0" err="1"/>
              <a:t>OpenData</a:t>
            </a:r>
            <a:r>
              <a:rPr lang="fr-FR" sz="2000" dirty="0"/>
              <a:t> et IA pour agir.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5C1EE-D81E-24F7-4709-6DDCBEC91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C2DC-528A-5C9E-9D5A-0F97D3B8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 err="1"/>
              <a:t>GreenCity</a:t>
            </a:r>
            <a:r>
              <a:rPr lang="en-US" dirty="0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8D1FC5E-9707-BBD1-A7F0-D0DCB20A1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 err="1"/>
              <a:t>Problématique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2A358-379E-0002-1926-35BB39D0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8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81356-53D0-89E2-3021-AF60E7440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B032-F9B0-AEE0-E0DD-0D5937BA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b="1" dirty="0" err="1"/>
              <a:t>Quels</a:t>
            </a:r>
            <a:r>
              <a:rPr lang="en-US" b="1" dirty="0"/>
              <a:t> </a:t>
            </a:r>
            <a:r>
              <a:rPr lang="en-US" b="1" dirty="0" err="1"/>
              <a:t>enjeux</a:t>
            </a:r>
            <a:r>
              <a:rPr lang="en-US" b="1" dirty="0"/>
              <a:t> 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47AEF-657B-3F8A-0B01-1CA2A87E1DA4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fr-FR" sz="2000" dirty="0"/>
              <a:t>Pollution de l’air (CO₂, NO₂, PM10/2.5) peu surveillée en temps réel.</a:t>
            </a:r>
          </a:p>
          <a:p>
            <a:r>
              <a:rPr lang="fr-FR" sz="2000" dirty="0"/>
              <a:t>Consommation énergétique mal optimisée.</a:t>
            </a:r>
          </a:p>
          <a:p>
            <a:r>
              <a:rPr lang="fr-FR" sz="2000" dirty="0"/>
              <a:t>Zones urbaines souffrant de surchauffe non identifiées. Impact direct : santé publique, gaspillage énergétique, inconfort urbain.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5A5ED5-A7CE-2C30-D132-14B89B39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69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EB433-C788-8BE0-4790-A9FEC9A7F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6B96-0555-1F40-678E-CACED24E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 err="1"/>
              <a:t>GreenCity</a:t>
            </a:r>
            <a:r>
              <a:rPr lang="en-US" dirty="0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DD9E6D3-E0B4-F932-9935-05EAA45D4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Solution </a:t>
            </a:r>
            <a:r>
              <a:rPr lang="en-US" dirty="0" err="1"/>
              <a:t>proposée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D3BA1-DF60-1E86-146F-3EAA0A83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5B2EC-A3CF-90BA-16FB-58899EFED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362D-DDE0-CF3B-B014-65B0006DF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b="1" dirty="0" err="1"/>
              <a:t>GreenCity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B7EA8-DEC5-F730-2D9F-27AC34F7344F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fr-FR" sz="2000" dirty="0"/>
              <a:t>Réseau de capteurs IoT + données ouvertes.</a:t>
            </a:r>
          </a:p>
          <a:p>
            <a:r>
              <a:rPr lang="fr-FR" sz="2000" dirty="0"/>
              <a:t>Machine Learning pour analyse prédictive.</a:t>
            </a:r>
          </a:p>
          <a:p>
            <a:r>
              <a:rPr lang="fr-FR" sz="2000" dirty="0"/>
              <a:t>Visualisation interactive via tableau de bord et carte.</a:t>
            </a:r>
          </a:p>
          <a:p>
            <a:r>
              <a:rPr lang="fr-FR" sz="2000" dirty="0"/>
              <a:t>Outils d’aide à la décision pour les citoyens et les collectivités.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A0999F-46A7-11B7-814D-482E14E6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4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3E92E-7EAF-C3E3-4DE5-ADC459AF9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AED7-DD0C-0A2C-D68F-3F32F356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 err="1"/>
              <a:t>GreenCity</a:t>
            </a:r>
            <a:r>
              <a:rPr lang="en-US" dirty="0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9EC6C1B-27C5-7620-1E1A-611A2C8CA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Architecture Technique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DF6327-CD98-7BF0-0F9E-A873F86E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2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8BE37-AC8F-033F-9B4A-CD14153B5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2FD6-CA30-F4DC-7236-1FBD3B15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 err="1"/>
              <a:t>Collecte</a:t>
            </a:r>
            <a:r>
              <a:rPr lang="en-US" dirty="0"/>
              <a:t> &amp; ingestion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84DC5-73E1-303D-C3E7-8B9A34BCEDA0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fr-FR" sz="2000" dirty="0"/>
              <a:t>Capteurs (ESP32, DHT22, CO₂, PM2.5, thermiques)</a:t>
            </a:r>
          </a:p>
          <a:p>
            <a:r>
              <a:rPr lang="fr-FR" sz="2000" dirty="0" err="1"/>
              <a:t>OpenData</a:t>
            </a:r>
            <a:r>
              <a:rPr lang="fr-FR" sz="2000" dirty="0"/>
              <a:t> (pollution, météo, conso. énergie)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4476DD-642C-812B-4C76-0C35CECB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764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587A103A1A6D4A8FC70FD2714B3320" ma:contentTypeVersion="10" ma:contentTypeDescription="Create a new document." ma:contentTypeScope="" ma:versionID="84f3bad6482a74afb23d883cef60d4e8">
  <xsd:schema xmlns:xsd="http://www.w3.org/2001/XMLSchema" xmlns:xs="http://www.w3.org/2001/XMLSchema" xmlns:p="http://schemas.microsoft.com/office/2006/metadata/properties" xmlns:ns3="ccd74b00-c4be-4962-b468-2f6777523dc7" targetNamespace="http://schemas.microsoft.com/office/2006/metadata/properties" ma:root="true" ma:fieldsID="82bb59f8682ecc62b4fd260a756ae767" ns3:_="">
    <xsd:import namespace="ccd74b00-c4be-4962-b468-2f6777523dc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d74b00-c4be-4962-b468-2f6777523dc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cd74b00-c4be-4962-b468-2f6777523dc7" xsi:nil="true"/>
  </documentManagement>
</p:properties>
</file>

<file path=customXml/itemProps1.xml><?xml version="1.0" encoding="utf-8"?>
<ds:datastoreItem xmlns:ds="http://schemas.openxmlformats.org/officeDocument/2006/customXml" ds:itemID="{43E600BF-3C28-4501-A039-DACDD24C2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d74b00-c4be-4962-b468-2f6777523d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purl.org/dc/elements/1.1/"/>
    <ds:schemaRef ds:uri="ccd74b00-c4be-4962-b468-2f6777523dc7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{86238AB4-CE3F-4C92-936F-9A828A7DA9F0}tf11936837_win32</Template>
  <TotalTime>133</TotalTime>
  <Words>339</Words>
  <Application>Microsoft Office PowerPoint</Application>
  <PresentationFormat>Widescreen</PresentationFormat>
  <Paragraphs>90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Nova</vt:lpstr>
      <vt:lpstr>Biome</vt:lpstr>
      <vt:lpstr>Calibri</vt:lpstr>
      <vt:lpstr>Custom</vt:lpstr>
      <vt:lpstr>pyxion</vt:lpstr>
      <vt:lpstr>GreenCity</vt:lpstr>
      <vt:lpstr>CONTEXTE</vt:lpstr>
      <vt:lpstr>GreenCity </vt:lpstr>
      <vt:lpstr>Quels enjeux ?</vt:lpstr>
      <vt:lpstr>GreenCity </vt:lpstr>
      <vt:lpstr>GreenCity </vt:lpstr>
      <vt:lpstr>GreenCity </vt:lpstr>
      <vt:lpstr>Collecte &amp; ingestion</vt:lpstr>
      <vt:lpstr>GreenCity </vt:lpstr>
      <vt:lpstr>Analyse IA</vt:lpstr>
      <vt:lpstr>Visualisation </vt:lpstr>
      <vt:lpstr>GreenCity </vt:lpstr>
      <vt:lpstr>Infrastructure Cloud</vt:lpstr>
      <vt:lpstr>GreenCity </vt:lpstr>
      <vt:lpstr>Bonus &amp; Impact</vt:lpstr>
      <vt:lpstr>Objectif final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GRASSEELS</dc:creator>
  <cp:lastModifiedBy>Patrick GRASSEELS</cp:lastModifiedBy>
  <cp:revision>2</cp:revision>
  <dcterms:created xsi:type="dcterms:W3CDTF">2025-04-04T14:55:52Z</dcterms:created>
  <dcterms:modified xsi:type="dcterms:W3CDTF">2025-04-04T23:05:13Z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0x0101005B587A103A1A6D4A8FC70FD2714B3320</vt:lpwstr>
  </property>
</Properties>
</file>