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VCz8acO0h8LSySN0l5ET5XTNV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 and Subtitle">
    <p:bg>
      <p:bgPr>
        <a:gradFill>
          <a:gsLst>
            <a:gs pos="0">
              <a:schemeClr val="accent4"/>
            </a:gs>
            <a:gs pos="8000">
              <a:srgbClr val="0342DE"/>
            </a:gs>
            <a:gs pos="27000">
              <a:schemeClr val="dk1"/>
            </a:gs>
            <a:gs pos="81000">
              <a:srgbClr val="4A017E"/>
            </a:gs>
            <a:gs pos="93000">
              <a:schemeClr val="dk2"/>
            </a:gs>
            <a:gs pos="99000">
              <a:srgbClr val="FDB7FD"/>
            </a:gs>
            <a:gs pos="100000">
              <a:srgbClr val="FDB7FD"/>
            </a:gs>
          </a:gsLst>
          <a:lin ang="126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" y="1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0"/>
          <p:cNvSpPr txBox="1"/>
          <p:nvPr>
            <p:ph type="title"/>
          </p:nvPr>
        </p:nvSpPr>
        <p:spPr>
          <a:xfrm>
            <a:off x="0" y="304799"/>
            <a:ext cx="12191998" cy="32156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  <a:defRPr sz="60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3" y="3670628"/>
            <a:ext cx="12191997" cy="2577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b="0" i="0" sz="3200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2 column">
  <p:cSld name="2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9"/>
          <p:cNvSpPr/>
          <p:nvPr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9"/>
          <p:cNvSpPr txBox="1"/>
          <p:nvPr>
            <p:ph type="title"/>
          </p:nvPr>
        </p:nvSpPr>
        <p:spPr>
          <a:xfrm>
            <a:off x="6889627" y="173736"/>
            <a:ext cx="4352662" cy="2203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/>
          <p:nvPr>
            <p:ph idx="2" type="pic"/>
          </p:nvPr>
        </p:nvSpPr>
        <p:spPr>
          <a:xfrm>
            <a:off x="336550" y="336550"/>
            <a:ext cx="5303640" cy="61849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9"/>
          <p:cNvSpPr txBox="1"/>
          <p:nvPr>
            <p:ph idx="1" type="body"/>
          </p:nvPr>
        </p:nvSpPr>
        <p:spPr>
          <a:xfrm>
            <a:off x="6889627" y="3104277"/>
            <a:ext cx="4371560" cy="3022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1" name="Google Shape;101;p29"/>
          <p:cNvCxnSpPr/>
          <p:nvPr/>
        </p:nvCxnSpPr>
        <p:spPr>
          <a:xfrm>
            <a:off x="6889627" y="2679480"/>
            <a:ext cx="4352662" cy="0"/>
          </a:xfrm>
          <a:prstGeom prst="straightConnector1">
            <a:avLst/>
          </a:prstGeom>
          <a:noFill/>
          <a:ln cap="flat" cmpd="sng" w="25400">
            <a:solidFill>
              <a:srgbClr val="022C9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and 2 column">
  <p:cSld name="9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2700000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/>
          <p:nvPr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30"/>
          <p:cNvCxnSpPr/>
          <p:nvPr/>
        </p:nvCxnSpPr>
        <p:spPr>
          <a:xfrm>
            <a:off x="835831" y="2680134"/>
            <a:ext cx="3114078" cy="0"/>
          </a:xfrm>
          <a:prstGeom prst="straightConnector1">
            <a:avLst/>
          </a:prstGeom>
          <a:noFill/>
          <a:ln cap="flat" cmpd="sng" w="25400">
            <a:solidFill>
              <a:srgbClr val="022C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30"/>
          <p:cNvSpPr txBox="1"/>
          <p:nvPr>
            <p:ph type="title"/>
          </p:nvPr>
        </p:nvSpPr>
        <p:spPr>
          <a:xfrm>
            <a:off x="835370" y="171396"/>
            <a:ext cx="3736630" cy="2202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1" type="body"/>
          </p:nvPr>
        </p:nvSpPr>
        <p:spPr>
          <a:xfrm>
            <a:off x="841716" y="3078480"/>
            <a:ext cx="3108193" cy="3047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1" type="ftr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and 2 column">
  <p:cSld name="10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31"/>
          <p:cNvCxnSpPr/>
          <p:nvPr/>
        </p:nvCxnSpPr>
        <p:spPr>
          <a:xfrm>
            <a:off x="807039" y="1983416"/>
            <a:ext cx="10435630" cy="0"/>
          </a:xfrm>
          <a:prstGeom prst="straightConnector1">
            <a:avLst/>
          </a:prstGeom>
          <a:noFill/>
          <a:ln cap="flat" cmpd="sng" w="25400">
            <a:solidFill>
              <a:srgbClr val="022C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31"/>
          <p:cNvSpPr txBox="1"/>
          <p:nvPr>
            <p:ph type="title"/>
          </p:nvPr>
        </p:nvSpPr>
        <p:spPr>
          <a:xfrm>
            <a:off x="733562" y="433906"/>
            <a:ext cx="10515601" cy="1327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1"/>
          <p:cNvSpPr txBox="1"/>
          <p:nvPr>
            <p:ph idx="1" type="body"/>
          </p:nvPr>
        </p:nvSpPr>
        <p:spPr>
          <a:xfrm>
            <a:off x="814302" y="2465535"/>
            <a:ext cx="7303538" cy="3427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2" type="body"/>
          </p:nvPr>
        </p:nvSpPr>
        <p:spPr>
          <a:xfrm>
            <a:off x="8392160" y="2465388"/>
            <a:ext cx="2856865" cy="3427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11" type="ftr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1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">
  <p:cSld name="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2"/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32"/>
          <p:cNvCxnSpPr/>
          <p:nvPr/>
        </p:nvCxnSpPr>
        <p:spPr>
          <a:xfrm>
            <a:off x="807039" y="1991547"/>
            <a:ext cx="10546763" cy="0"/>
          </a:xfrm>
          <a:prstGeom prst="straightConnector1">
            <a:avLst/>
          </a:prstGeom>
          <a:noFill/>
          <a:ln cap="flat" cmpd="sng" w="25400">
            <a:solidFill>
              <a:srgbClr val="022C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32"/>
          <p:cNvSpPr txBox="1"/>
          <p:nvPr>
            <p:ph type="title"/>
          </p:nvPr>
        </p:nvSpPr>
        <p:spPr>
          <a:xfrm>
            <a:off x="835370" y="643842"/>
            <a:ext cx="10515601" cy="11408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32"/>
          <p:cNvCxnSpPr/>
          <p:nvPr/>
        </p:nvCxnSpPr>
        <p:spPr>
          <a:xfrm>
            <a:off x="807039" y="1983705"/>
            <a:ext cx="10435630" cy="0"/>
          </a:xfrm>
          <a:prstGeom prst="straightConnector1">
            <a:avLst/>
          </a:prstGeom>
          <a:noFill/>
          <a:ln cap="flat" cmpd="sng" w="25400">
            <a:solidFill>
              <a:srgbClr val="022C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32"/>
          <p:cNvSpPr txBox="1"/>
          <p:nvPr>
            <p:ph idx="11" type="ftr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gradFill>
          <a:gsLst>
            <a:gs pos="0">
              <a:schemeClr val="accent4"/>
            </a:gs>
            <a:gs pos="11979">
              <a:srgbClr val="022C94"/>
            </a:gs>
            <a:gs pos="35040">
              <a:srgbClr val="020B11"/>
            </a:gs>
            <a:gs pos="81987">
              <a:srgbClr val="4A017E"/>
            </a:gs>
            <a:gs pos="99000">
              <a:schemeClr val="dk2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33"/>
          <p:cNvGrpSpPr/>
          <p:nvPr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25" name="Google Shape;125;p33"/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126" name="Google Shape;126;p33"/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 cap="flat" cmpd="sng" w="12700">
                <a:solidFill>
                  <a:srgbClr val="82A6FD">
                    <a:alpha val="48627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33"/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rect b="b" l="l" r="r" t="t"/>
                <a:pathLst>
                  <a:path extrusionOk="0" h="91138" w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8" name="Google Shape;128;p3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33"/>
          <p:cNvSpPr txBox="1"/>
          <p:nvPr>
            <p:ph type="title"/>
          </p:nvPr>
        </p:nvSpPr>
        <p:spPr>
          <a:xfrm>
            <a:off x="835831" y="173735"/>
            <a:ext cx="4409514" cy="2203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 sz="32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831850" y="3079119"/>
            <a:ext cx="4413250" cy="275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1" name="Google Shape;131;p33"/>
          <p:cNvCxnSpPr/>
          <p:nvPr/>
        </p:nvCxnSpPr>
        <p:spPr>
          <a:xfrm>
            <a:off x="835831" y="2679192"/>
            <a:ext cx="4101929" cy="0"/>
          </a:xfrm>
          <a:prstGeom prst="straightConnector1">
            <a:avLst/>
          </a:prstGeom>
          <a:noFill/>
          <a:ln cap="flat" cmpd="sng" w="25400">
            <a:solidFill>
              <a:srgbClr val="022C9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2 column">
  <p:cSld name="4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126000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1"/>
          <p:cNvSpPr txBox="1"/>
          <p:nvPr>
            <p:ph type="title"/>
          </p:nvPr>
        </p:nvSpPr>
        <p:spPr>
          <a:xfrm>
            <a:off x="321869" y="579120"/>
            <a:ext cx="11548261" cy="2733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subTitle"/>
          </p:nvPr>
        </p:nvSpPr>
        <p:spPr>
          <a:xfrm>
            <a:off x="321868" y="3484615"/>
            <a:ext cx="11562303" cy="238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6000"/>
              <a:buNone/>
              <a:defRPr b="0" i="0" sz="6000" cap="none">
                <a:solidFill>
                  <a:srgbClr val="1BDEF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1"/>
          <p:cNvSpPr txBox="1"/>
          <p:nvPr>
            <p:ph idx="11" type="ftr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2 column">
  <p:cSld name="6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79000">
              <a:schemeClr val="accent6"/>
            </a:gs>
            <a:gs pos="100000">
              <a:schemeClr val="dk2"/>
            </a:gs>
          </a:gsLst>
          <a:lin ang="7800000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6350"/>
            <a:ext cx="2356339" cy="685386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2"/>
          <p:cNvSpPr/>
          <p:nvPr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22"/>
          <p:cNvCxnSpPr/>
          <p:nvPr/>
        </p:nvCxnSpPr>
        <p:spPr>
          <a:xfrm>
            <a:off x="3305669" y="2002443"/>
            <a:ext cx="7922116" cy="0"/>
          </a:xfrm>
          <a:prstGeom prst="straightConnector1">
            <a:avLst/>
          </a:prstGeom>
          <a:noFill/>
          <a:ln cap="flat" cmpd="sng" w="25400">
            <a:solidFill>
              <a:srgbClr val="022C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22"/>
          <p:cNvSpPr txBox="1"/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2 column">
  <p:cSld name="7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23"/>
          <p:cNvGrpSpPr/>
          <p:nvPr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35" name="Google Shape;35;p23"/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A blue and purple spiral&#10;&#10;Description automatically generated" id="36" name="Google Shape;36;p23"/>
            <p:cNvPicPr preferRelativeResize="0"/>
            <p:nvPr/>
          </p:nvPicPr>
          <p:blipFill rotWithShape="1">
            <a:blip r:embed="rId2">
              <a:alphaModFix/>
            </a:blip>
            <a:srcRect b="-92" l="0" r="0" t="0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" name="Google Shape;37;p23"/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38" name="Google Shape;38;p23"/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rect b="b" l="l" r="r" t="t"/>
                <a:pathLst>
                  <a:path extrusionOk="0" h="127713" w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3"/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rect b="b" l="l" r="r" t="t"/>
                <a:pathLst>
                  <a:path extrusionOk="0" h="91138" w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3"/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rect b="b" l="l" r="r" t="t"/>
                <a:pathLst>
                  <a:path extrusionOk="0" h="91138" w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" name="Google Shape;41;p23"/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42" name="Google Shape;42;p23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rect b="b" l="l" r="r" t="t"/>
                <a:pathLst>
                  <a:path extrusionOk="0" h="127713" w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3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rect b="b" l="l" r="r" t="t"/>
                <a:pathLst>
                  <a:path extrusionOk="0" h="91138" w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4" name="Google Shape;44;p23"/>
          <p:cNvCxnSpPr/>
          <p:nvPr/>
        </p:nvCxnSpPr>
        <p:spPr>
          <a:xfrm>
            <a:off x="2369139" y="2002443"/>
            <a:ext cx="8873530" cy="0"/>
          </a:xfrm>
          <a:prstGeom prst="straightConnector1">
            <a:avLst/>
          </a:prstGeom>
          <a:noFill/>
          <a:ln cap="flat" cmpd="sng" w="25400">
            <a:solidFill>
              <a:srgbClr val="022C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" name="Google Shape;45;p23"/>
          <p:cNvSpPr txBox="1"/>
          <p:nvPr>
            <p:ph type="title"/>
          </p:nvPr>
        </p:nvSpPr>
        <p:spPr>
          <a:xfrm>
            <a:off x="2399620" y="162560"/>
            <a:ext cx="8843050" cy="16169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2373002" y="2474811"/>
            <a:ext cx="4015098" cy="3528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6995159" y="2474811"/>
            <a:ext cx="4227332" cy="3528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gradFill>
          <a:gsLst>
            <a:gs pos="0">
              <a:schemeClr val="accent4"/>
            </a:gs>
            <a:gs pos="8000">
              <a:srgbClr val="0342DE"/>
            </a:gs>
            <a:gs pos="27000">
              <a:schemeClr val="dk1"/>
            </a:gs>
            <a:gs pos="81000">
              <a:srgbClr val="4A017E"/>
            </a:gs>
            <a:gs pos="93000">
              <a:schemeClr val="dk2"/>
            </a:gs>
            <a:gs pos="99000">
              <a:srgbClr val="FDB7FD"/>
            </a:gs>
            <a:gs pos="100000">
              <a:srgbClr val="FDB7FD"/>
            </a:gs>
          </a:gsLst>
          <a:lin ang="1260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" y="1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4"/>
          <p:cNvSpPr txBox="1"/>
          <p:nvPr>
            <p:ph type="title"/>
          </p:nvPr>
        </p:nvSpPr>
        <p:spPr>
          <a:xfrm>
            <a:off x="3" y="1821180"/>
            <a:ext cx="12191994" cy="3215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  <a:defRPr sz="60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 3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25"/>
          <p:cNvGrpSpPr/>
          <p:nvPr/>
        </p:nvGrpSpPr>
        <p:grpSpPr>
          <a:xfrm>
            <a:off x="0" y="-6350"/>
            <a:ext cx="12185770" cy="6864350"/>
            <a:chOff x="0" y="-6350"/>
            <a:chExt cx="12185770" cy="6864350"/>
          </a:xfrm>
        </p:grpSpPr>
        <p:sp>
          <p:nvSpPr>
            <p:cNvPr id="55" name="Google Shape;55;p25"/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" name="Google Shape;57;p25"/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58" name="Google Shape;58;p25"/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 cap="flat" cmpd="sng" w="12700">
                <a:solidFill>
                  <a:srgbClr val="82A6FD">
                    <a:alpha val="48627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5"/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rect b="b" l="l" r="r" t="t"/>
                <a:pathLst>
                  <a:path extrusionOk="0" h="91138" w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" name="Google Shape;60;p25"/>
          <p:cNvSpPr txBox="1"/>
          <p:nvPr>
            <p:ph type="title"/>
          </p:nvPr>
        </p:nvSpPr>
        <p:spPr>
          <a:xfrm>
            <a:off x="838201" y="365125"/>
            <a:ext cx="4466502" cy="1936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1" name="Google Shape;61;p25"/>
          <p:cNvCxnSpPr/>
          <p:nvPr/>
        </p:nvCxnSpPr>
        <p:spPr>
          <a:xfrm>
            <a:off x="835831" y="2620500"/>
            <a:ext cx="4471665" cy="0"/>
          </a:xfrm>
          <a:prstGeom prst="straightConnector1">
            <a:avLst/>
          </a:prstGeom>
          <a:noFill/>
          <a:ln cap="flat" cmpd="sng" w="25400">
            <a:solidFill>
              <a:srgbClr val="022C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838201" y="3097848"/>
            <a:ext cx="4466504" cy="340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79000">
              <a:schemeClr val="accent6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/>
          <p:nvPr/>
        </p:nvSpPr>
        <p:spPr>
          <a:xfrm>
            <a:off x="2" y="1"/>
            <a:ext cx="12191997" cy="6857998"/>
          </a:xfrm>
          <a:prstGeom prst="rect">
            <a:avLst/>
          </a:prstGeom>
          <a:gradFill>
            <a:gsLst>
              <a:gs pos="0">
                <a:srgbClr val="1A012C"/>
              </a:gs>
              <a:gs pos="45000">
                <a:srgbClr val="1A012C">
                  <a:alpha val="49803"/>
                </a:srgbClr>
              </a:gs>
              <a:gs pos="100000">
                <a:srgbClr val="4A017E">
                  <a:alpha val="4980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69662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6"/>
          <p:cNvSpPr/>
          <p:nvPr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6"/>
          <p:cNvSpPr txBox="1"/>
          <p:nvPr>
            <p:ph type="title"/>
          </p:nvPr>
        </p:nvSpPr>
        <p:spPr>
          <a:xfrm>
            <a:off x="799891" y="511762"/>
            <a:ext cx="4960830" cy="27851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" type="subTitle"/>
          </p:nvPr>
        </p:nvSpPr>
        <p:spPr>
          <a:xfrm>
            <a:off x="802640" y="3484615"/>
            <a:ext cx="4958081" cy="238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3200"/>
              <a:buNone/>
              <a:defRPr b="0" i="0" sz="3200" cap="none">
                <a:solidFill>
                  <a:srgbClr val="1BDEF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6"/>
          <p:cNvSpPr/>
          <p:nvPr>
            <p:ph idx="2" type="pic"/>
          </p:nvPr>
        </p:nvSpPr>
        <p:spPr>
          <a:xfrm>
            <a:off x="6497638" y="336550"/>
            <a:ext cx="5322887" cy="61849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6"/>
          <p:cNvSpPr txBox="1"/>
          <p:nvPr>
            <p:ph idx="11" type="ftr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2 column">
  <p:cSld name="3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7"/>
          <p:cNvGrpSpPr/>
          <p:nvPr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73" name="Google Shape;73;p27"/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>
              <a:gsLst>
                <a:gs pos="0">
                  <a:srgbClr val="1A012C"/>
                </a:gs>
                <a:gs pos="45000">
                  <a:srgbClr val="1A012C">
                    <a:alpha val="49803"/>
                  </a:srgbClr>
                </a:gs>
                <a:gs pos="100000">
                  <a:srgbClr val="4A017E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 cap="flat" cmpd="sng" w="12700">
              <a:solidFill>
                <a:srgbClr val="6966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4" name="Google Shape;74;p2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27"/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76" name="Google Shape;76;p27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rect b="b" l="l" r="r" t="t"/>
                <a:pathLst>
                  <a:path extrusionOk="0" h="127713" w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7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rect b="b" l="l" r="r" t="t"/>
                <a:pathLst>
                  <a:path extrusionOk="0" h="91138" w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27"/>
            <p:cNvGrpSpPr/>
            <p:nvPr/>
          </p:nvGrpSpPr>
          <p:grpSpPr>
            <a:xfrm rot="-973298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79" name="Google Shape;79;p27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rect b="b" l="l" r="r" t="t"/>
                <a:pathLst>
                  <a:path extrusionOk="0" h="127713" w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7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rect b="b" l="l" r="r" t="t"/>
                <a:pathLst>
                  <a:path extrusionOk="0" h="91138" w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1" name="Google Shape;81;p27"/>
          <p:cNvSpPr txBox="1"/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" type="subTitle"/>
          </p:nvPr>
        </p:nvSpPr>
        <p:spPr>
          <a:xfrm>
            <a:off x="2932448" y="3962135"/>
            <a:ext cx="6327105" cy="2653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2 column">
  <p:cSld name="8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28"/>
          <p:cNvCxnSpPr/>
          <p:nvPr/>
        </p:nvCxnSpPr>
        <p:spPr>
          <a:xfrm>
            <a:off x="807039" y="1983705"/>
            <a:ext cx="10435630" cy="0"/>
          </a:xfrm>
          <a:prstGeom prst="straightConnector1">
            <a:avLst/>
          </a:prstGeom>
          <a:noFill/>
          <a:ln cap="flat" cmpd="sng" w="25400">
            <a:solidFill>
              <a:srgbClr val="022C9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6" name="Google Shape;86;p28"/>
          <p:cNvGrpSpPr/>
          <p:nvPr/>
        </p:nvGrpSpPr>
        <p:grpSpPr>
          <a:xfrm flipH="1" rot="10800000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87" name="Google Shape;87;p28"/>
            <p:cNvSpPr/>
            <p:nvPr/>
          </p:nvSpPr>
          <p:spPr>
            <a:xfrm>
              <a:off x="1098137" y="2693558"/>
              <a:ext cx="128016" cy="128016"/>
            </a:xfrm>
            <a:custGeom>
              <a:rect b="b" l="l" r="r" t="t"/>
              <a:pathLst>
                <a:path extrusionOk="0" h="127713" w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rgbClr val="82A6FD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8"/>
            <p:cNvSpPr/>
            <p:nvPr/>
          </p:nvSpPr>
          <p:spPr>
            <a:xfrm>
              <a:off x="1306906" y="3837599"/>
              <a:ext cx="100584" cy="100584"/>
            </a:xfrm>
            <a:custGeom>
              <a:rect b="b" l="l" r="r" t="t"/>
              <a:pathLst>
                <a:path extrusionOk="0" h="91138" w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rgbClr val="82A6FD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8"/>
            <p:cNvSpPr/>
            <p:nvPr/>
          </p:nvSpPr>
          <p:spPr>
            <a:xfrm>
              <a:off x="653351" y="4521502"/>
              <a:ext cx="45719" cy="37785"/>
            </a:xfrm>
            <a:custGeom>
              <a:rect b="b" l="l" r="r" t="t"/>
              <a:pathLst>
                <a:path extrusionOk="0" h="91138" w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rgbClr val="82A6FD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8"/>
          <p:cNvSpPr txBox="1"/>
          <p:nvPr>
            <p:ph type="title"/>
          </p:nvPr>
        </p:nvSpPr>
        <p:spPr>
          <a:xfrm>
            <a:off x="741680" y="430482"/>
            <a:ext cx="10500989" cy="1327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" type="body"/>
          </p:nvPr>
        </p:nvSpPr>
        <p:spPr>
          <a:xfrm>
            <a:off x="807038" y="2465539"/>
            <a:ext cx="3774587" cy="372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rabi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lphaL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rabicParenR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lphaLcParenR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2" type="body"/>
          </p:nvPr>
        </p:nvSpPr>
        <p:spPr>
          <a:xfrm>
            <a:off x="4927600" y="2465539"/>
            <a:ext cx="6315069" cy="372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1" type="ftr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99000">
              <a:srgbClr val="05202E"/>
            </a:gs>
            <a:gs pos="100000">
              <a:srgbClr val="05202E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>
            <p:ph type="title"/>
          </p:nvPr>
        </p:nvSpPr>
        <p:spPr>
          <a:xfrm>
            <a:off x="0" y="304799"/>
            <a:ext cx="12191998" cy="32156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/>
              <a:t>PYXION</a:t>
            </a:r>
            <a:endParaRPr/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3" y="3670628"/>
            <a:ext cx="12191997" cy="2577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</a:pPr>
            <a:r>
              <a:rPr lang="en-US"/>
              <a:t>GREEN CITY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type="title"/>
          </p:nvPr>
        </p:nvSpPr>
        <p:spPr>
          <a:xfrm>
            <a:off x="321869" y="579120"/>
            <a:ext cx="11548261" cy="2733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GREENCITY </a:t>
            </a:r>
            <a:endParaRPr/>
          </a:p>
        </p:txBody>
      </p:sp>
      <p:sp>
        <p:nvSpPr>
          <p:cNvPr id="209" name="Google Shape;209;p10"/>
          <p:cNvSpPr txBox="1"/>
          <p:nvPr>
            <p:ph idx="1" type="subTitle"/>
          </p:nvPr>
        </p:nvSpPr>
        <p:spPr>
          <a:xfrm>
            <a:off x="321868" y="3484615"/>
            <a:ext cx="11562303" cy="238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None/>
            </a:pPr>
            <a:r>
              <a:rPr lang="en-US"/>
              <a:t>ANALYSE &amp; VISUALISATION</a:t>
            </a:r>
            <a:endParaRPr/>
          </a:p>
        </p:txBody>
      </p:sp>
      <p:sp>
        <p:nvSpPr>
          <p:cNvPr id="210" name="Google Shape;210;p10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ANALYSE IA</a:t>
            </a:r>
            <a:endParaRPr/>
          </a:p>
        </p:txBody>
      </p:sp>
      <p:sp>
        <p:nvSpPr>
          <p:cNvPr id="217" name="Google Shape;217;p11"/>
          <p:cNvSpPr txBox="1"/>
          <p:nvPr>
            <p:ph idx="1" type="body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Scikit-Learn / TensorFlow pour tendances &amp; prédictions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Corrélation avec la météo, les usages, etc.</a:t>
            </a:r>
            <a:endParaRPr sz="2000"/>
          </a:p>
        </p:txBody>
      </p:sp>
      <p:sp>
        <p:nvSpPr>
          <p:cNvPr id="218" name="Google Shape;218;p11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b="1" lang="en-US"/>
              <a:t>VISUALISATION</a:t>
            </a:r>
            <a:r>
              <a:rPr lang="en-US"/>
              <a:t> </a:t>
            </a:r>
            <a:endParaRPr/>
          </a:p>
        </p:txBody>
      </p:sp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Blazor ou Grafana pour dashboard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Carte interactive OpenStreetMap + Leaflet.js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Alertes IA + Recommandations (aération, végétalisation…)</a:t>
            </a:r>
            <a:endParaRPr sz="2000"/>
          </a:p>
        </p:txBody>
      </p:sp>
      <p:sp>
        <p:nvSpPr>
          <p:cNvPr id="226" name="Google Shape;226;p12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321869" y="579120"/>
            <a:ext cx="11548261" cy="2733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GREENCITY </a:t>
            </a:r>
            <a:endParaRPr/>
          </a:p>
        </p:txBody>
      </p:sp>
      <p:sp>
        <p:nvSpPr>
          <p:cNvPr id="233" name="Google Shape;233;p13"/>
          <p:cNvSpPr txBox="1"/>
          <p:nvPr>
            <p:ph idx="1" type="subTitle"/>
          </p:nvPr>
        </p:nvSpPr>
        <p:spPr>
          <a:xfrm>
            <a:off x="321868" y="3484615"/>
            <a:ext cx="11562303" cy="238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None/>
            </a:pPr>
            <a:r>
              <a:rPr lang="en-US"/>
              <a:t>RESSOURCES MISES À DISPOSITION</a:t>
            </a:r>
            <a:endParaRPr/>
          </a:p>
        </p:txBody>
      </p:sp>
      <p:sp>
        <p:nvSpPr>
          <p:cNvPr id="234" name="Google Shape;234;p13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INFRASTRUCTURE CLOUD</a:t>
            </a:r>
            <a:endParaRPr/>
          </a:p>
        </p:txBody>
      </p:sp>
      <p:sp>
        <p:nvSpPr>
          <p:cNvPr id="241" name="Google Shape;241;p14"/>
          <p:cNvSpPr txBox="1"/>
          <p:nvPr>
            <p:ph idx="1" type="body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Accès à des ressources cloud pour le déploiement et les tests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Machines virtuelles (Edge/IoT gateway, backend, ML)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Azure IoT Hub (intégration possible avec les capteurs)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Azure Cosmos DB / InfluxDB (stockage)</a:t>
            </a:r>
            <a:endParaRPr sz="2000"/>
          </a:p>
          <a:p>
            <a:pPr indent="-285750" lvl="0" marL="2857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Azure Maps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Serveurs Linux, MongoDB, …</a:t>
            </a:r>
            <a:endParaRPr sz="2000"/>
          </a:p>
        </p:txBody>
      </p:sp>
      <p:sp>
        <p:nvSpPr>
          <p:cNvPr id="242" name="Google Shape;242;p14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>
            <p:ph type="title"/>
          </p:nvPr>
        </p:nvSpPr>
        <p:spPr>
          <a:xfrm>
            <a:off x="321869" y="579120"/>
            <a:ext cx="11548261" cy="2733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GREENCITY </a:t>
            </a:r>
            <a:endParaRPr/>
          </a:p>
        </p:txBody>
      </p:sp>
      <p:sp>
        <p:nvSpPr>
          <p:cNvPr id="249" name="Google Shape;249;p15"/>
          <p:cNvSpPr txBox="1"/>
          <p:nvPr>
            <p:ph idx="1" type="subTitle"/>
          </p:nvPr>
        </p:nvSpPr>
        <p:spPr>
          <a:xfrm>
            <a:off x="321868" y="3484615"/>
            <a:ext cx="11562303" cy="238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None/>
            </a:pPr>
            <a:r>
              <a:rPr lang="en-US"/>
              <a:t>BONUS &amp; IMPACT</a:t>
            </a:r>
            <a:endParaRPr/>
          </a:p>
        </p:txBody>
      </p:sp>
      <p:sp>
        <p:nvSpPr>
          <p:cNvPr id="250" name="Google Shape;250;p15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BONUS &amp; IMPACT</a:t>
            </a:r>
            <a:endParaRPr/>
          </a:p>
        </p:txBody>
      </p:sp>
      <p:sp>
        <p:nvSpPr>
          <p:cNvPr id="257" name="Google Shape;257;p16"/>
          <p:cNvSpPr txBox="1"/>
          <p:nvPr>
            <p:ph idx="1" type="body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Modélisation des effets de la végétalisation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App citoyenne avec signalement temps réel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Corrélation pollution / hospitalisations</a:t>
            </a:r>
            <a:endParaRPr sz="2000"/>
          </a:p>
          <a:p>
            <a:pPr indent="-285750" lvl="0" marL="2857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Optimisation énergétique prédictive</a:t>
            </a:r>
            <a:endParaRPr sz="2000"/>
          </a:p>
        </p:txBody>
      </p:sp>
      <p:sp>
        <p:nvSpPr>
          <p:cNvPr id="258" name="Google Shape;258;p16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/>
          <p:nvPr>
            <p:ph type="title"/>
          </p:nvPr>
        </p:nvSpPr>
        <p:spPr>
          <a:xfrm>
            <a:off x="321869" y="579120"/>
            <a:ext cx="11548261" cy="2733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/>
              <a:t>OBJECTIF FINAL</a:t>
            </a:r>
            <a:r>
              <a:rPr lang="en-US"/>
              <a:t> </a:t>
            </a:r>
            <a:endParaRPr/>
          </a:p>
        </p:txBody>
      </p:sp>
      <p:sp>
        <p:nvSpPr>
          <p:cNvPr id="265" name="Google Shape;265;p17"/>
          <p:cNvSpPr txBox="1"/>
          <p:nvPr>
            <p:ph idx="1" type="subTitle"/>
          </p:nvPr>
        </p:nvSpPr>
        <p:spPr>
          <a:xfrm>
            <a:off x="321868" y="3484615"/>
            <a:ext cx="11562303" cy="238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4800"/>
              <a:buNone/>
            </a:pPr>
            <a:r>
              <a:rPr lang="en-US" sz="4800"/>
              <a:t>RENDRE LES VILLES PLUS SAINES, PLUS INTELLIGENTES, PLUS DURABLES.</a:t>
            </a:r>
            <a:endParaRPr sz="4800"/>
          </a:p>
        </p:txBody>
      </p:sp>
      <p:sp>
        <p:nvSpPr>
          <p:cNvPr id="266" name="Google Shape;266;p17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 txBox="1"/>
          <p:nvPr>
            <p:ph type="title"/>
          </p:nvPr>
        </p:nvSpPr>
        <p:spPr>
          <a:xfrm>
            <a:off x="2399620" y="162560"/>
            <a:ext cx="8843050" cy="16169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pic>
        <p:nvPicPr>
          <p:cNvPr descr="A yellow and white logo&#10;&#10;AI-generated content may be incorrect." id="273" name="Google Shape;2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3002" y="2532592"/>
            <a:ext cx="4015098" cy="341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logo&#10;&#10;AI-generated content may be incorrect." id="274" name="Google Shape;274;p1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5903" y="3539613"/>
            <a:ext cx="7628493" cy="429102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8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9026012" y="4997160"/>
            <a:ext cx="2082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partnership with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/>
          <p:nvPr>
            <p:ph type="title"/>
          </p:nvPr>
        </p:nvSpPr>
        <p:spPr>
          <a:xfrm>
            <a:off x="321869" y="579120"/>
            <a:ext cx="11548261" cy="2733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GREENCITY</a:t>
            </a:r>
            <a:endParaRPr/>
          </a:p>
        </p:txBody>
      </p:sp>
      <p:sp>
        <p:nvSpPr>
          <p:cNvPr id="145" name="Google Shape;145;p2"/>
          <p:cNvSpPr txBox="1"/>
          <p:nvPr>
            <p:ph idx="1" type="subTitle"/>
          </p:nvPr>
        </p:nvSpPr>
        <p:spPr>
          <a:xfrm>
            <a:off x="321868" y="3484615"/>
            <a:ext cx="11562303" cy="238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None/>
            </a:pPr>
            <a:r>
              <a:rPr lang="en-US"/>
              <a:t>INTRODUCTION </a:t>
            </a:r>
            <a:endParaRPr/>
          </a:p>
        </p:txBody>
      </p:sp>
      <p:sp>
        <p:nvSpPr>
          <p:cNvPr id="146" name="Google Shape;146;p2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CONTEXTE</a:t>
            </a:r>
            <a:endParaRPr/>
          </a:p>
        </p:txBody>
      </p:sp>
      <p:sp>
        <p:nvSpPr>
          <p:cNvPr id="153" name="Google Shape;153;p3"/>
          <p:cNvSpPr txBox="1"/>
          <p:nvPr>
            <p:ph idx="1" type="body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Villes de plus en plus exposées à la pollution et aux îlots de chaleur.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Besoin d’outils d’aide à la décision pour les municipalités.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Opportunité : croiser IoT, OpenData et IA pour agir.</a:t>
            </a:r>
            <a:endParaRPr sz="2000"/>
          </a:p>
        </p:txBody>
      </p:sp>
      <p:sp>
        <p:nvSpPr>
          <p:cNvPr id="154" name="Google Shape;154;p3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321869" y="579120"/>
            <a:ext cx="11548261" cy="2733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GREENCITY </a:t>
            </a:r>
            <a:endParaRPr/>
          </a:p>
        </p:txBody>
      </p:sp>
      <p:sp>
        <p:nvSpPr>
          <p:cNvPr id="161" name="Google Shape;161;p4"/>
          <p:cNvSpPr txBox="1"/>
          <p:nvPr>
            <p:ph idx="1" type="subTitle"/>
          </p:nvPr>
        </p:nvSpPr>
        <p:spPr>
          <a:xfrm>
            <a:off x="321868" y="3484615"/>
            <a:ext cx="11562303" cy="238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None/>
            </a:pPr>
            <a:r>
              <a:rPr lang="en-US"/>
              <a:t>PROBLÉMATIQUE</a:t>
            </a:r>
            <a:endParaRPr/>
          </a:p>
        </p:txBody>
      </p:sp>
      <p:sp>
        <p:nvSpPr>
          <p:cNvPr id="162" name="Google Shape;162;p4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b="1" lang="en-US"/>
              <a:t>QUELS ENJEUX ?</a:t>
            </a:r>
            <a:endParaRPr/>
          </a:p>
        </p:txBody>
      </p:sp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Pollution de l’air (CO₂, NO₂, PM10/2.5) peu surveillée en temps réel.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Consommation énergétique mal optimisée.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Zones urbaines souffrant de surchauffe non identifiées. Impact direct : santé publique, gaspillage énergétique, inconfort urbain.</a:t>
            </a:r>
            <a:endParaRPr sz="2000"/>
          </a:p>
        </p:txBody>
      </p:sp>
      <p:sp>
        <p:nvSpPr>
          <p:cNvPr id="170" name="Google Shape;170;p5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321869" y="579120"/>
            <a:ext cx="11548261" cy="2733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GREENCITY </a:t>
            </a:r>
            <a:endParaRPr/>
          </a:p>
        </p:txBody>
      </p:sp>
      <p:sp>
        <p:nvSpPr>
          <p:cNvPr id="177" name="Google Shape;177;p6"/>
          <p:cNvSpPr txBox="1"/>
          <p:nvPr>
            <p:ph idx="1" type="subTitle"/>
          </p:nvPr>
        </p:nvSpPr>
        <p:spPr>
          <a:xfrm>
            <a:off x="321868" y="3484615"/>
            <a:ext cx="11562303" cy="238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None/>
            </a:pPr>
            <a:r>
              <a:rPr lang="en-US"/>
              <a:t>SOLUTION PROPOSÉE</a:t>
            </a:r>
            <a:endParaRPr/>
          </a:p>
        </p:txBody>
      </p:sp>
      <p:sp>
        <p:nvSpPr>
          <p:cNvPr id="178" name="Google Shape;178;p6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b="1" lang="en-US"/>
              <a:t>GREENCITY</a:t>
            </a:r>
            <a:r>
              <a:rPr lang="en-US"/>
              <a:t> </a:t>
            </a:r>
            <a:endParaRPr/>
          </a:p>
        </p:txBody>
      </p:sp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Réseau de capteurs IoT + données ouvertes.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Machine Learning pour analyse prédictive.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Visualisation interactive via tableau de bord et carte.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Outils d’aide à la décision pour les citoyens et les collectivités.</a:t>
            </a:r>
            <a:endParaRPr sz="2000"/>
          </a:p>
        </p:txBody>
      </p:sp>
      <p:sp>
        <p:nvSpPr>
          <p:cNvPr id="186" name="Google Shape;186;p7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321869" y="579120"/>
            <a:ext cx="11548261" cy="2733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GREENCITY </a:t>
            </a:r>
            <a:endParaRPr/>
          </a:p>
        </p:txBody>
      </p:sp>
      <p:sp>
        <p:nvSpPr>
          <p:cNvPr id="193" name="Google Shape;193;p8"/>
          <p:cNvSpPr txBox="1"/>
          <p:nvPr>
            <p:ph idx="1" type="subTitle"/>
          </p:nvPr>
        </p:nvSpPr>
        <p:spPr>
          <a:xfrm>
            <a:off x="321868" y="3484615"/>
            <a:ext cx="11562303" cy="238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None/>
            </a:pPr>
            <a:r>
              <a:rPr lang="en-US"/>
              <a:t>ARCHITECTURE TECHNIQUE</a:t>
            </a:r>
            <a:endParaRPr/>
          </a:p>
        </p:txBody>
      </p:sp>
      <p:sp>
        <p:nvSpPr>
          <p:cNvPr id="194" name="Google Shape;194;p8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COLLECTE &amp; INGESTION</a:t>
            </a:r>
            <a:endParaRPr/>
          </a:p>
        </p:txBody>
      </p:sp>
      <p:sp>
        <p:nvSpPr>
          <p:cNvPr id="201" name="Google Shape;201;p9"/>
          <p:cNvSpPr txBox="1"/>
          <p:nvPr>
            <p:ph idx="1" type="body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Capteurs (ESP32, DHT22, CO₂, PM2.5, thermiques)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</a:pPr>
            <a:r>
              <a:rPr lang="en-US" sz="2000"/>
              <a:t>OpenData (pollution, météo, conso. énergie)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02" name="Google Shape;202;p9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2025-04-04T14:55:52Z</dcterms:created>
  <dc:creator>Patrick GRASSEELS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0x0101005B587A103A1A6D4A8FC70FD2714B3320</vt:lpwstr>
  </property>
</Properties>
</file>