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Quicksand" panose="020B0604020202020204" charset="0"/>
      <p:regular r:id="rId17"/>
    </p:embeddedFont>
    <p:embeddedFont>
      <p:font typeface="Quicksand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77639" y="418164"/>
            <a:ext cx="3113189" cy="3113189"/>
          </a:xfrm>
          <a:custGeom>
            <a:avLst/>
            <a:gdLst/>
            <a:ahLst/>
            <a:cxnLst/>
            <a:rect l="l" t="t" r="r" b="b"/>
            <a:pathLst>
              <a:path w="3113189" h="3113189">
                <a:moveTo>
                  <a:pt x="0" y="0"/>
                </a:moveTo>
                <a:lnTo>
                  <a:pt x="3113189" y="0"/>
                </a:lnTo>
                <a:lnTo>
                  <a:pt x="3113189" y="3113189"/>
                </a:lnTo>
                <a:lnTo>
                  <a:pt x="0" y="3113189"/>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2909603" y="3783012"/>
            <a:ext cx="12468793" cy="2625726"/>
          </a:xfrm>
          <a:prstGeom prst="rect">
            <a:avLst/>
          </a:prstGeom>
        </p:spPr>
        <p:txBody>
          <a:bodyPr lIns="0" tIns="0" rIns="0" bIns="0" rtlCol="0" anchor="t">
            <a:spAutoFit/>
          </a:bodyPr>
          <a:lstStyle/>
          <a:p>
            <a:pPr algn="ctr">
              <a:lnSpc>
                <a:spcPts val="6999"/>
              </a:lnSpc>
              <a:spcBef>
                <a:spcPct val="0"/>
              </a:spcBef>
            </a:pPr>
            <a:r>
              <a:rPr lang="en-US" sz="4999" b="1">
                <a:solidFill>
                  <a:srgbClr val="00BF63"/>
                </a:solidFill>
                <a:latin typeface="Quicksand Bold"/>
                <a:ea typeface="Quicksand Bold"/>
                <a:cs typeface="Quicksand Bold"/>
                <a:sym typeface="Quicksand Bold"/>
              </a:rPr>
              <a:t>Nhận dạng khuôn mặt bằng cách sử dụng mạng nơ-ron tích chập của Google</a:t>
            </a:r>
          </a:p>
          <a:p>
            <a:pPr algn="ctr">
              <a:lnSpc>
                <a:spcPts val="6999"/>
              </a:lnSpc>
              <a:spcBef>
                <a:spcPct val="0"/>
              </a:spcBef>
            </a:pPr>
            <a:endParaRPr lang="en-US" sz="4999" b="1">
              <a:solidFill>
                <a:srgbClr val="00BF63"/>
              </a:solidFill>
              <a:latin typeface="Quicksand Bold"/>
              <a:ea typeface="Quicksand Bold"/>
              <a:cs typeface="Quicksand Bold"/>
              <a:sym typeface="Quicksand Bold"/>
            </a:endParaRPr>
          </a:p>
        </p:txBody>
      </p:sp>
      <p:sp>
        <p:nvSpPr>
          <p:cNvPr id="4" name="TextBox 4"/>
          <p:cNvSpPr txBox="1"/>
          <p:nvPr/>
        </p:nvSpPr>
        <p:spPr>
          <a:xfrm>
            <a:off x="10859609" y="6342063"/>
            <a:ext cx="6399691" cy="1325334"/>
          </a:xfrm>
          <a:prstGeom prst="rect">
            <a:avLst/>
          </a:prstGeom>
        </p:spPr>
        <p:txBody>
          <a:bodyPr lIns="0" tIns="0" rIns="0" bIns="0" rtlCol="0" anchor="t">
            <a:spAutoFit/>
          </a:bodyPr>
          <a:lstStyle/>
          <a:p>
            <a:pPr algn="ctr">
              <a:lnSpc>
                <a:spcPts val="5353"/>
              </a:lnSpc>
              <a:spcBef>
                <a:spcPct val="0"/>
              </a:spcBef>
            </a:pPr>
            <a:r>
              <a:rPr lang="en-US" sz="3824">
                <a:solidFill>
                  <a:srgbClr val="000000"/>
                </a:solidFill>
                <a:latin typeface="Quicksand"/>
                <a:ea typeface="Quicksand"/>
                <a:cs typeface="Quicksand"/>
                <a:sym typeface="Quicksand"/>
              </a:rPr>
              <a:t>Lê Quang Vinh - 3120411176</a:t>
            </a:r>
          </a:p>
          <a:p>
            <a:pPr algn="ctr">
              <a:lnSpc>
                <a:spcPts val="5353"/>
              </a:lnSpc>
              <a:spcBef>
                <a:spcPct val="0"/>
              </a:spcBef>
            </a:pPr>
            <a:r>
              <a:rPr lang="en-US" sz="3824">
                <a:solidFill>
                  <a:srgbClr val="000000"/>
                </a:solidFill>
                <a:latin typeface="Quicksand"/>
                <a:ea typeface="Quicksand"/>
                <a:cs typeface="Quicksand"/>
                <a:sym typeface="Quicksand"/>
              </a:rPr>
              <a:t>Vũ thị thanh vân - 3120411173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19263" y="1675490"/>
            <a:ext cx="4797686" cy="6936021"/>
          </a:xfrm>
          <a:custGeom>
            <a:avLst/>
            <a:gdLst/>
            <a:ahLst/>
            <a:cxnLst/>
            <a:rect l="l" t="t" r="r" b="b"/>
            <a:pathLst>
              <a:path w="4797686" h="6936021">
                <a:moveTo>
                  <a:pt x="0" y="0"/>
                </a:moveTo>
                <a:lnTo>
                  <a:pt x="4797685" y="0"/>
                </a:lnTo>
                <a:lnTo>
                  <a:pt x="4797685" y="6936020"/>
                </a:lnTo>
                <a:lnTo>
                  <a:pt x="0" y="6936020"/>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702945" y="294219"/>
            <a:ext cx="10689672" cy="1739901"/>
          </a:xfrm>
          <a:prstGeom prst="rect">
            <a:avLst/>
          </a:prstGeom>
        </p:spPr>
        <p:txBody>
          <a:bodyPr lIns="0" tIns="0" rIns="0" bIns="0" rtlCol="0" anchor="t">
            <a:spAutoFit/>
          </a:bodyPr>
          <a:lstStyle/>
          <a:p>
            <a:pPr algn="l">
              <a:lnSpc>
                <a:spcPts val="6999"/>
              </a:lnSpc>
            </a:pPr>
            <a:r>
              <a:rPr lang="en-US" sz="4999" b="1">
                <a:solidFill>
                  <a:srgbClr val="00BF63"/>
                </a:solidFill>
                <a:latin typeface="Quicksand Bold"/>
                <a:ea typeface="Quicksand Bold"/>
                <a:cs typeface="Quicksand Bold"/>
                <a:sym typeface="Quicksand Bold"/>
              </a:rPr>
              <a:t>2.2 Quy trình huấn luyện lại mô hình Inception V3</a:t>
            </a:r>
          </a:p>
        </p:txBody>
      </p:sp>
      <p:sp>
        <p:nvSpPr>
          <p:cNvPr id="4" name="TextBox 4"/>
          <p:cNvSpPr txBox="1"/>
          <p:nvPr/>
        </p:nvSpPr>
        <p:spPr>
          <a:xfrm>
            <a:off x="702945" y="3124828"/>
            <a:ext cx="9852508" cy="6144768"/>
          </a:xfrm>
          <a:prstGeom prst="rect">
            <a:avLst/>
          </a:prstGeom>
        </p:spPr>
        <p:txBody>
          <a:bodyPr lIns="0" tIns="0" rIns="0" bIns="0" rtlCol="0" anchor="t">
            <a:spAutoFit/>
          </a:bodyPr>
          <a:lstStyle/>
          <a:p>
            <a:pPr marL="587249" lvl="1" indent="-293624" algn="l">
              <a:lnSpc>
                <a:spcPts val="4080"/>
              </a:lnSpc>
              <a:buFont typeface="Arial"/>
              <a:buChar char="•"/>
            </a:pPr>
            <a:r>
              <a:rPr lang="en-US" sz="2720">
                <a:solidFill>
                  <a:srgbClr val="000000"/>
                </a:solidFill>
                <a:latin typeface="Quicksand"/>
                <a:ea typeface="Quicksand"/>
                <a:cs typeface="Quicksand"/>
                <a:sym typeface="Quicksand"/>
              </a:rPr>
              <a:t>Luồng xử lý: Đặc trưng ảnh đầu vào → MatMul (nhân trọng số) → BiasAdd (cộng bias) → people_logits (logits) → probability (xác suất dự đoán).</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Chức năng: Lớp này đảm nhận nhiệm vụ phân loại cuối cùng, chuyển đổi đặc trưng trích xuất thành xác suất dự đoán cho từng cá nhân trong bài toán nhận diện khuôn mặt.</a:t>
            </a:r>
          </a:p>
          <a:p>
            <a:pPr algn="l">
              <a:lnSpc>
                <a:spcPts val="4080"/>
              </a:lnSpc>
            </a:pPr>
            <a:r>
              <a:rPr lang="en-US" sz="2720">
                <a:solidFill>
                  <a:srgbClr val="000000"/>
                </a:solidFill>
                <a:latin typeface="Quicksand"/>
                <a:ea typeface="Quicksand"/>
                <a:cs typeface="Quicksand"/>
                <a:sym typeface="Quicksand"/>
              </a:rPr>
              <a:t>Sơ đồ này minh họa rõ cách lớp phân loại mới được xây dựng và hoạt động trong pipeline fine-tuning mô hình nhận diện khuôn mặt, đảm bảo mô hình có thể học và phân biệt các cá nhân dựa trên dữ liệu huấn luyện.</a:t>
            </a:r>
          </a:p>
          <a:p>
            <a:pPr algn="l">
              <a:lnSpc>
                <a:spcPts val="4080"/>
              </a:lnSpc>
            </a:pPr>
            <a:endParaRPr lang="en-US" sz="2720">
              <a:solidFill>
                <a:srgbClr val="000000"/>
              </a:solidFill>
              <a:latin typeface="Quicksand"/>
              <a:ea typeface="Quicksand"/>
              <a:cs typeface="Quicksand"/>
              <a:sym typeface="Quicksand"/>
            </a:endParaRPr>
          </a:p>
        </p:txBody>
      </p:sp>
      <p:sp>
        <p:nvSpPr>
          <p:cNvPr id="5" name="TextBox 5"/>
          <p:cNvSpPr txBox="1"/>
          <p:nvPr/>
        </p:nvSpPr>
        <p:spPr>
          <a:xfrm>
            <a:off x="702945" y="2188837"/>
            <a:ext cx="5580418" cy="764541"/>
          </a:xfrm>
          <a:prstGeom prst="rect">
            <a:avLst/>
          </a:prstGeom>
        </p:spPr>
        <p:txBody>
          <a:bodyPr lIns="0" tIns="0" rIns="0" bIns="0" rtlCol="0" anchor="t">
            <a:spAutoFit/>
          </a:bodyPr>
          <a:lstStyle/>
          <a:p>
            <a:pPr algn="l">
              <a:lnSpc>
                <a:spcPts val="6159"/>
              </a:lnSpc>
            </a:pPr>
            <a:r>
              <a:rPr lang="en-US" sz="4399" b="1">
                <a:solidFill>
                  <a:srgbClr val="00BF63"/>
                </a:solidFill>
                <a:latin typeface="Quicksand Bold"/>
                <a:ea typeface="Quicksand Bold"/>
                <a:cs typeface="Quicksand Bold"/>
                <a:sym typeface="Quicksand Bold"/>
              </a:rPr>
              <a:t>2.2.2 Lớp đầu ra mới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59735" y="683107"/>
            <a:ext cx="4899565" cy="8321979"/>
          </a:xfrm>
          <a:custGeom>
            <a:avLst/>
            <a:gdLst/>
            <a:ahLst/>
            <a:cxnLst/>
            <a:rect l="l" t="t" r="r" b="b"/>
            <a:pathLst>
              <a:path w="4899565" h="8321979">
                <a:moveTo>
                  <a:pt x="0" y="0"/>
                </a:moveTo>
                <a:lnTo>
                  <a:pt x="4899565" y="0"/>
                </a:lnTo>
                <a:lnTo>
                  <a:pt x="4899565" y="8321979"/>
                </a:lnTo>
                <a:lnTo>
                  <a:pt x="0" y="8321979"/>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702945" y="294219"/>
            <a:ext cx="10689672" cy="1739901"/>
          </a:xfrm>
          <a:prstGeom prst="rect">
            <a:avLst/>
          </a:prstGeom>
        </p:spPr>
        <p:txBody>
          <a:bodyPr lIns="0" tIns="0" rIns="0" bIns="0" rtlCol="0" anchor="t">
            <a:spAutoFit/>
          </a:bodyPr>
          <a:lstStyle/>
          <a:p>
            <a:pPr algn="l">
              <a:lnSpc>
                <a:spcPts val="6999"/>
              </a:lnSpc>
            </a:pPr>
            <a:r>
              <a:rPr lang="en-US" sz="4999" b="1">
                <a:solidFill>
                  <a:srgbClr val="00BF63"/>
                </a:solidFill>
                <a:latin typeface="Quicksand Bold"/>
                <a:ea typeface="Quicksand Bold"/>
                <a:cs typeface="Quicksand Bold"/>
                <a:sym typeface="Quicksand Bold"/>
              </a:rPr>
              <a:t>2.3 Sơ đồ tổng thể của mạng tích chập Inception V3</a:t>
            </a:r>
          </a:p>
        </p:txBody>
      </p:sp>
      <p:sp>
        <p:nvSpPr>
          <p:cNvPr id="4" name="TextBox 4"/>
          <p:cNvSpPr txBox="1"/>
          <p:nvPr/>
        </p:nvSpPr>
        <p:spPr>
          <a:xfrm>
            <a:off x="702945" y="2353342"/>
            <a:ext cx="9852508" cy="6144768"/>
          </a:xfrm>
          <a:prstGeom prst="rect">
            <a:avLst/>
          </a:prstGeom>
        </p:spPr>
        <p:txBody>
          <a:bodyPr lIns="0" tIns="0" rIns="0" bIns="0" rtlCol="0" anchor="t">
            <a:spAutoFit/>
          </a:bodyPr>
          <a:lstStyle/>
          <a:p>
            <a:pPr algn="l">
              <a:lnSpc>
                <a:spcPts val="4080"/>
              </a:lnSpc>
            </a:pPr>
            <a:r>
              <a:rPr lang="en-US" sz="2720">
                <a:solidFill>
                  <a:srgbClr val="000000"/>
                </a:solidFill>
                <a:latin typeface="Quicksand"/>
                <a:ea typeface="Quicksand"/>
                <a:cs typeface="Quicksand"/>
                <a:sym typeface="Quicksand"/>
              </a:rPr>
              <a:t>Sơ đồ này mô tả pipeline xử lý của mô hình InceptionV3:</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Ảnh đầu vào → qua nhiều lớp convolution và khối Inception → gom lại thành đặc trưng tổng hợp → lớp Logits → dự đoán cuối cùng (Predictions).</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Ứng dụng:</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Trong nhận diện khuôn mặt, đầu ra của lớp Logits sẽ được điều chỉnh (fine-tune) để phù hợp phân loại các cá nhân cụ thể dựa trên dữ liệu huấn luyện.</a:t>
            </a:r>
          </a:p>
          <a:p>
            <a:pPr algn="l">
              <a:lnSpc>
                <a:spcPts val="4080"/>
              </a:lnSpc>
            </a:pPr>
            <a:r>
              <a:rPr lang="en-US" sz="2720">
                <a:solidFill>
                  <a:srgbClr val="000000"/>
                </a:solidFill>
                <a:latin typeface="Quicksand"/>
                <a:ea typeface="Quicksand"/>
                <a:cs typeface="Quicksand"/>
                <a:sym typeface="Quicksand"/>
              </a:rPr>
              <a:t>Sơ đồ này giúp hình dung rõ ràng kiến trúc sâu, phức tạp và khả năng trích xuất đặc trưng mạnh mẽ của InceptionV3, nền tảng cho các ứng dụng nhận diện khuôn mặt hiện đại.</a:t>
            </a:r>
          </a:p>
          <a:p>
            <a:pPr algn="l">
              <a:lnSpc>
                <a:spcPts val="4080"/>
              </a:lnSpc>
            </a:pPr>
            <a:endParaRPr lang="en-US" sz="2720">
              <a:solidFill>
                <a:srgbClr val="000000"/>
              </a:solidFill>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74990" y="4716462"/>
            <a:ext cx="6538020" cy="854076"/>
          </a:xfrm>
          <a:prstGeom prst="rect">
            <a:avLst/>
          </a:prstGeom>
        </p:spPr>
        <p:txBody>
          <a:bodyPr lIns="0" tIns="0" rIns="0" bIns="0" rtlCol="0" anchor="t">
            <a:spAutoFit/>
          </a:bodyPr>
          <a:lstStyle/>
          <a:p>
            <a:pPr algn="l">
              <a:lnSpc>
                <a:spcPts val="6999"/>
              </a:lnSpc>
            </a:pPr>
            <a:r>
              <a:rPr lang="en-US" sz="4999" b="1" dirty="0">
                <a:solidFill>
                  <a:srgbClr val="00BF63"/>
                </a:solidFill>
                <a:latin typeface="Quicksand Bold"/>
                <a:ea typeface="Quicksand Bold"/>
                <a:cs typeface="Quicksand Bold"/>
                <a:sym typeface="Quicksand Bold"/>
              </a:rPr>
              <a:t>3. Demo </a:t>
            </a:r>
            <a:r>
              <a:rPr lang="en-US" sz="4999" b="1" dirty="0" err="1">
                <a:solidFill>
                  <a:srgbClr val="00BF63"/>
                </a:solidFill>
                <a:latin typeface="Quicksand Bold"/>
                <a:ea typeface="Quicksand Bold"/>
                <a:cs typeface="Quicksand Bold"/>
                <a:sym typeface="Quicksand Bold"/>
              </a:rPr>
              <a:t>chương</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trình</a:t>
            </a:r>
            <a:endParaRPr lang="en-US" sz="4999" b="1" dirty="0">
              <a:solidFill>
                <a:srgbClr val="00BF63"/>
              </a:solidFill>
              <a:latin typeface="Quicksand Bold"/>
              <a:ea typeface="Quicksand Bold"/>
              <a:cs typeface="Quicksand Bold"/>
              <a:sym typeface="Quicksand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14282" y="4716462"/>
            <a:ext cx="4059436" cy="854076"/>
          </a:xfrm>
          <a:prstGeom prst="rect">
            <a:avLst/>
          </a:prstGeom>
        </p:spPr>
        <p:txBody>
          <a:bodyPr wrap="square" lIns="0" tIns="0" rIns="0" bIns="0" rtlCol="0" anchor="t">
            <a:spAutoFit/>
          </a:bodyPr>
          <a:lstStyle/>
          <a:p>
            <a:pPr algn="ctr">
              <a:lnSpc>
                <a:spcPts val="6999"/>
              </a:lnSpc>
            </a:pPr>
            <a:r>
              <a:rPr lang="en-US" sz="4999" b="1" dirty="0">
                <a:solidFill>
                  <a:srgbClr val="00BF63"/>
                </a:solidFill>
                <a:latin typeface="Quicksand Bold"/>
                <a:ea typeface="Quicksand Bold"/>
                <a:cs typeface="Quicksand Bold"/>
                <a:sym typeface="Quicksand Bold"/>
              </a:rPr>
              <a:t>4. </a:t>
            </a:r>
            <a:r>
              <a:rPr lang="en-US" sz="4999" b="1" dirty="0" err="1">
                <a:solidFill>
                  <a:srgbClr val="00BF63"/>
                </a:solidFill>
                <a:latin typeface="Quicksand Bold"/>
                <a:ea typeface="Quicksand Bold"/>
                <a:cs typeface="Quicksand Bold"/>
                <a:sym typeface="Quicksand Bold"/>
              </a:rPr>
              <a:t>Kết</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luận</a:t>
            </a:r>
            <a:endParaRPr lang="en-US" sz="4999" b="1" dirty="0">
              <a:solidFill>
                <a:srgbClr val="00BF63"/>
              </a:solidFill>
              <a:latin typeface="Quicksand Bold"/>
              <a:ea typeface="Quicksand Bold"/>
              <a:cs typeface="Quicksand Bold"/>
              <a:sym typeface="Quicksand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82997" y="1352257"/>
            <a:ext cx="10689672" cy="854076"/>
          </a:xfrm>
          <a:prstGeom prst="rect">
            <a:avLst/>
          </a:prstGeom>
        </p:spPr>
        <p:txBody>
          <a:bodyPr lIns="0" tIns="0" rIns="0" bIns="0" rtlCol="0" anchor="t">
            <a:spAutoFit/>
          </a:bodyPr>
          <a:lstStyle/>
          <a:p>
            <a:pPr algn="l">
              <a:lnSpc>
                <a:spcPts val="6999"/>
              </a:lnSpc>
            </a:pPr>
            <a:r>
              <a:rPr lang="en-US" sz="4999" b="1">
                <a:solidFill>
                  <a:srgbClr val="00BF63"/>
                </a:solidFill>
                <a:latin typeface="Quicksand Bold"/>
                <a:ea typeface="Quicksand Bold"/>
                <a:cs typeface="Quicksand Bold"/>
                <a:sym typeface="Quicksand Bold"/>
              </a:rPr>
              <a:t>4. Kết luận</a:t>
            </a:r>
          </a:p>
        </p:txBody>
      </p:sp>
      <p:sp>
        <p:nvSpPr>
          <p:cNvPr id="3" name="TextBox 3"/>
          <p:cNvSpPr txBox="1"/>
          <p:nvPr/>
        </p:nvSpPr>
        <p:spPr>
          <a:xfrm>
            <a:off x="999548" y="2804541"/>
            <a:ext cx="16288904" cy="4601718"/>
          </a:xfrm>
          <a:prstGeom prst="rect">
            <a:avLst/>
          </a:prstGeom>
        </p:spPr>
        <p:txBody>
          <a:bodyPr lIns="0" tIns="0" rIns="0" bIns="0" rtlCol="0" anchor="t">
            <a:spAutoFit/>
          </a:bodyPr>
          <a:lstStyle/>
          <a:p>
            <a:pPr marL="587249" lvl="1" indent="-293624" algn="l">
              <a:lnSpc>
                <a:spcPts val="4080"/>
              </a:lnSpc>
              <a:buFont typeface="Arial"/>
              <a:buChar char="•"/>
            </a:pPr>
            <a:r>
              <a:rPr lang="en-US" sz="2720">
                <a:solidFill>
                  <a:srgbClr val="000000"/>
                </a:solidFill>
                <a:latin typeface="Quicksand"/>
                <a:ea typeface="Quicksand"/>
                <a:cs typeface="Quicksand"/>
                <a:sym typeface="Quicksand"/>
              </a:rPr>
              <a:t>Việc tinh chỉnh mô hình CNN Inception V3 đã được huấn luyện trước giúp tiết kiệm thời gian và tài nguyên so với xây dựng mô hình mới từ đầu.</a:t>
            </a:r>
          </a:p>
          <a:p>
            <a:pPr algn="l">
              <a:lnSpc>
                <a:spcPts val="4080"/>
              </a:lnSpc>
            </a:pPr>
            <a:endParaRPr lang="en-US" sz="2720">
              <a:solidFill>
                <a:srgbClr val="000000"/>
              </a:solidFill>
              <a:latin typeface="Quicksand"/>
              <a:ea typeface="Quicksand"/>
              <a:cs typeface="Quicksand"/>
              <a:sym typeface="Quicksand"/>
            </a:endParaRP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Kỹ thuật deep funneling giúp cải thiện chất lượng dữ liệu, giảm nhiễu do biến thiên ảnh, nâng cao hiệu quả nhận diện khuôn mặt </a:t>
            </a:r>
            <a:r>
              <a:rPr lang="en-US" sz="2720" b="1">
                <a:solidFill>
                  <a:srgbClr val="000000"/>
                </a:solidFill>
                <a:latin typeface="Quicksand Bold"/>
                <a:ea typeface="Quicksand Bold"/>
                <a:cs typeface="Quicksand Bold"/>
                <a:sym typeface="Quicksand Bold"/>
              </a:rPr>
              <a:t>(Hạn chế)</a:t>
            </a:r>
            <a:r>
              <a:rPr lang="en-US" sz="2720">
                <a:solidFill>
                  <a:srgbClr val="000000"/>
                </a:solidFill>
                <a:latin typeface="Quicksand"/>
                <a:ea typeface="Quicksand"/>
                <a:cs typeface="Quicksand"/>
                <a:sym typeface="Quicksand"/>
              </a:rPr>
              <a:t>.</a:t>
            </a:r>
          </a:p>
          <a:p>
            <a:pPr algn="l">
              <a:lnSpc>
                <a:spcPts val="4080"/>
              </a:lnSpc>
            </a:pPr>
            <a:endParaRPr lang="en-US" sz="2720">
              <a:solidFill>
                <a:srgbClr val="000000"/>
              </a:solidFill>
              <a:latin typeface="Quicksand"/>
              <a:ea typeface="Quicksand"/>
              <a:cs typeface="Quicksand"/>
              <a:sym typeface="Quicksand"/>
            </a:endParaRP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Phương pháp này có thể áp dụng cho các bài toán nhận dạng khuôn mặt với tập dữ liệu hạn chế và tài nguyên tính toán vừa phải.</a:t>
            </a:r>
          </a:p>
          <a:p>
            <a:pPr algn="l">
              <a:lnSpc>
                <a:spcPts val="4080"/>
              </a:lnSpc>
            </a:pPr>
            <a:endParaRPr lang="en-US" sz="2720">
              <a:solidFill>
                <a:srgbClr val="000000"/>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02884" y="4716462"/>
            <a:ext cx="3682231" cy="854076"/>
          </a:xfrm>
          <a:prstGeom prst="rect">
            <a:avLst/>
          </a:prstGeom>
        </p:spPr>
        <p:txBody>
          <a:bodyPr wrap="square" lIns="0" tIns="0" rIns="0" bIns="0" rtlCol="0" anchor="t">
            <a:spAutoFit/>
          </a:bodyPr>
          <a:lstStyle/>
          <a:p>
            <a:pPr algn="ctr">
              <a:lnSpc>
                <a:spcPts val="6999"/>
              </a:lnSpc>
            </a:pPr>
            <a:r>
              <a:rPr lang="en-US" sz="4999" b="1" dirty="0">
                <a:solidFill>
                  <a:srgbClr val="00BF63"/>
                </a:solidFill>
                <a:latin typeface="Quicksand Bold"/>
                <a:ea typeface="Quicksand Bold"/>
                <a:cs typeface="Quicksand Bold"/>
                <a:sym typeface="Quicksand Bold"/>
              </a:rPr>
              <a:t>Thank You !</a:t>
            </a:r>
          </a:p>
        </p:txBody>
      </p:sp>
      <p:sp>
        <p:nvSpPr>
          <p:cNvPr id="3" name="Freeform 3"/>
          <p:cNvSpPr/>
          <p:nvPr/>
        </p:nvSpPr>
        <p:spPr>
          <a:xfrm>
            <a:off x="389469" y="374079"/>
            <a:ext cx="3113189" cy="3113189"/>
          </a:xfrm>
          <a:custGeom>
            <a:avLst/>
            <a:gdLst/>
            <a:ahLst/>
            <a:cxnLst/>
            <a:rect l="l" t="t" r="r" b="b"/>
            <a:pathLst>
              <a:path w="3113189" h="3113189">
                <a:moveTo>
                  <a:pt x="0" y="0"/>
                </a:moveTo>
                <a:lnTo>
                  <a:pt x="3113189" y="0"/>
                </a:lnTo>
                <a:lnTo>
                  <a:pt x="3113189" y="3113189"/>
                </a:lnTo>
                <a:lnTo>
                  <a:pt x="0" y="3113189"/>
                </a:lnTo>
                <a:lnTo>
                  <a:pt x="0" y="0"/>
                </a:lnTo>
                <a:close/>
              </a:path>
            </a:pathLst>
          </a:custGeom>
          <a:blipFill>
            <a:blip r:embed="rId2"/>
            <a:stretch>
              <a:fillRect/>
            </a:stretch>
          </a:blipFill>
        </p:spPr>
        <p:txBody>
          <a:bodyPr/>
          <a:lstStyle/>
          <a:p>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801219" y="708087"/>
            <a:ext cx="2659931" cy="1724831"/>
          </a:xfrm>
          <a:prstGeom prst="rect">
            <a:avLst/>
          </a:prstGeom>
        </p:spPr>
        <p:txBody>
          <a:bodyPr wrap="square" lIns="0" tIns="0" rIns="0" bIns="0" rtlCol="0" anchor="t">
            <a:spAutoFit/>
          </a:bodyPr>
          <a:lstStyle/>
          <a:p>
            <a:pPr algn="ctr">
              <a:lnSpc>
                <a:spcPts val="6999"/>
              </a:lnSpc>
            </a:pPr>
            <a:r>
              <a:rPr lang="en-US" sz="4999" b="1" dirty="0" err="1">
                <a:solidFill>
                  <a:srgbClr val="51DB5B"/>
                </a:solidFill>
                <a:latin typeface="Quicksand Bold"/>
                <a:ea typeface="Quicksand Bold"/>
                <a:cs typeface="Quicksand Bold"/>
                <a:sym typeface="Quicksand Bold"/>
              </a:rPr>
              <a:t>Mục</a:t>
            </a:r>
            <a:r>
              <a:rPr lang="en-US" sz="4999" b="1" dirty="0">
                <a:solidFill>
                  <a:srgbClr val="51DB5B"/>
                </a:solidFill>
                <a:latin typeface="Quicksand Bold"/>
                <a:ea typeface="Quicksand Bold"/>
                <a:cs typeface="Quicksand Bold"/>
                <a:sym typeface="Quicksand Bold"/>
              </a:rPr>
              <a:t> </a:t>
            </a:r>
            <a:r>
              <a:rPr lang="en-US" sz="4999" b="1" dirty="0" err="1">
                <a:solidFill>
                  <a:srgbClr val="51DB5B"/>
                </a:solidFill>
                <a:latin typeface="Quicksand Bold"/>
                <a:ea typeface="Quicksand Bold"/>
                <a:cs typeface="Quicksand Bold"/>
                <a:sym typeface="Quicksand Bold"/>
              </a:rPr>
              <a:t>lục</a:t>
            </a:r>
            <a:endParaRPr lang="en-US" sz="4999" b="1" dirty="0">
              <a:solidFill>
                <a:srgbClr val="51DB5B"/>
              </a:solidFill>
              <a:latin typeface="Quicksand Bold"/>
              <a:ea typeface="Quicksand Bold"/>
              <a:cs typeface="Quicksand Bold"/>
              <a:sym typeface="Quicksand Bold"/>
            </a:endParaRPr>
          </a:p>
          <a:p>
            <a:pPr algn="ctr">
              <a:lnSpc>
                <a:spcPts val="6999"/>
              </a:lnSpc>
              <a:spcBef>
                <a:spcPct val="0"/>
              </a:spcBef>
            </a:pPr>
            <a:endParaRPr lang="en-US" sz="4999" b="1" dirty="0">
              <a:solidFill>
                <a:srgbClr val="51DB5B"/>
              </a:solidFill>
              <a:latin typeface="Quicksand Bold"/>
              <a:ea typeface="Quicksand Bold"/>
              <a:cs typeface="Quicksand Bold"/>
              <a:sym typeface="Quicksand Bold"/>
            </a:endParaRPr>
          </a:p>
        </p:txBody>
      </p:sp>
      <p:sp>
        <p:nvSpPr>
          <p:cNvPr id="3" name="TextBox 3"/>
          <p:cNvSpPr txBox="1"/>
          <p:nvPr/>
        </p:nvSpPr>
        <p:spPr>
          <a:xfrm>
            <a:off x="1188021" y="1978666"/>
            <a:ext cx="5441379" cy="854076"/>
          </a:xfrm>
          <a:prstGeom prst="rect">
            <a:avLst/>
          </a:prstGeom>
        </p:spPr>
        <p:txBody>
          <a:bodyPr wrap="square" lIns="0" tIns="0" rIns="0" bIns="0" rtlCol="0" anchor="t">
            <a:spAutoFit/>
          </a:bodyPr>
          <a:lstStyle/>
          <a:p>
            <a:pPr algn="l">
              <a:lnSpc>
                <a:spcPts val="6999"/>
              </a:lnSpc>
            </a:pPr>
            <a:r>
              <a:rPr lang="en-US" sz="4999" b="1" dirty="0">
                <a:solidFill>
                  <a:srgbClr val="00BF63"/>
                </a:solidFill>
                <a:latin typeface="Quicksand Bold"/>
                <a:ea typeface="Quicksand Bold"/>
                <a:cs typeface="Quicksand Bold"/>
                <a:sym typeface="Quicksand Bold"/>
              </a:rPr>
              <a:t> 1. Motivation</a:t>
            </a:r>
          </a:p>
        </p:txBody>
      </p:sp>
      <p:sp>
        <p:nvSpPr>
          <p:cNvPr id="4" name="TextBox 4"/>
          <p:cNvSpPr txBox="1"/>
          <p:nvPr/>
        </p:nvSpPr>
        <p:spPr>
          <a:xfrm>
            <a:off x="1320275" y="3632842"/>
            <a:ext cx="8280925" cy="854076"/>
          </a:xfrm>
          <a:prstGeom prst="rect">
            <a:avLst/>
          </a:prstGeom>
        </p:spPr>
        <p:txBody>
          <a:bodyPr wrap="square" lIns="0" tIns="0" rIns="0" bIns="0" rtlCol="0" anchor="t">
            <a:spAutoFit/>
          </a:bodyPr>
          <a:lstStyle/>
          <a:p>
            <a:pPr algn="l">
              <a:lnSpc>
                <a:spcPts val="6999"/>
              </a:lnSpc>
              <a:spcBef>
                <a:spcPct val="0"/>
              </a:spcBef>
            </a:pPr>
            <a:r>
              <a:rPr lang="en-US" sz="4999" b="1" dirty="0">
                <a:solidFill>
                  <a:srgbClr val="00BF63"/>
                </a:solidFill>
                <a:latin typeface="Quicksand Bold"/>
                <a:ea typeface="Quicksand Bold"/>
                <a:cs typeface="Quicksand Bold"/>
                <a:sym typeface="Quicksand Bold"/>
              </a:rPr>
              <a:t>2. Phương </a:t>
            </a:r>
            <a:r>
              <a:rPr lang="en-US" sz="4999" b="1" dirty="0" err="1">
                <a:solidFill>
                  <a:srgbClr val="00BF63"/>
                </a:solidFill>
                <a:latin typeface="Quicksand Bold"/>
                <a:ea typeface="Quicksand Bold"/>
                <a:cs typeface="Quicksand Bold"/>
                <a:sym typeface="Quicksand Bold"/>
              </a:rPr>
              <a:t>pháp</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đề</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xuất</a:t>
            </a:r>
            <a:endParaRPr lang="en-US" sz="4999" b="1" dirty="0">
              <a:solidFill>
                <a:srgbClr val="00BF63"/>
              </a:solidFill>
              <a:latin typeface="Quicksand Bold"/>
              <a:ea typeface="Quicksand Bold"/>
              <a:cs typeface="Quicksand Bold"/>
              <a:sym typeface="Quicksand Bold"/>
            </a:endParaRPr>
          </a:p>
        </p:txBody>
      </p:sp>
      <p:sp>
        <p:nvSpPr>
          <p:cNvPr id="5" name="TextBox 5"/>
          <p:cNvSpPr txBox="1"/>
          <p:nvPr/>
        </p:nvSpPr>
        <p:spPr>
          <a:xfrm>
            <a:off x="652084" y="5286026"/>
            <a:ext cx="7820525" cy="854076"/>
          </a:xfrm>
          <a:prstGeom prst="rect">
            <a:avLst/>
          </a:prstGeom>
        </p:spPr>
        <p:txBody>
          <a:bodyPr wrap="square" lIns="0" tIns="0" rIns="0" bIns="0" rtlCol="0" anchor="t">
            <a:spAutoFit/>
          </a:bodyPr>
          <a:lstStyle/>
          <a:p>
            <a:pPr algn="ctr">
              <a:lnSpc>
                <a:spcPts val="6999"/>
              </a:lnSpc>
              <a:spcBef>
                <a:spcPct val="0"/>
              </a:spcBef>
            </a:pPr>
            <a:r>
              <a:rPr lang="en-US" sz="4999" b="1" dirty="0">
                <a:solidFill>
                  <a:srgbClr val="00BF63"/>
                </a:solidFill>
                <a:latin typeface="Quicksand Bold"/>
                <a:ea typeface="Quicksand Bold"/>
                <a:cs typeface="Quicksand Bold"/>
                <a:sym typeface="Quicksand Bold"/>
              </a:rPr>
              <a:t>3. demo </a:t>
            </a:r>
            <a:r>
              <a:rPr lang="en-US" sz="4999" b="1" dirty="0" err="1">
                <a:solidFill>
                  <a:srgbClr val="00BF63"/>
                </a:solidFill>
                <a:latin typeface="Quicksand Bold"/>
                <a:ea typeface="Quicksand Bold"/>
                <a:cs typeface="Quicksand Bold"/>
                <a:sym typeface="Quicksand Bold"/>
              </a:rPr>
              <a:t>chương</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trình</a:t>
            </a:r>
            <a:endParaRPr lang="en-US" sz="4999" b="1" dirty="0">
              <a:solidFill>
                <a:srgbClr val="00BF63"/>
              </a:solidFill>
              <a:latin typeface="Quicksand Bold"/>
              <a:ea typeface="Quicksand Bold"/>
              <a:cs typeface="Quicksand Bold"/>
              <a:sym typeface="Quicksand Bold"/>
            </a:endParaRPr>
          </a:p>
        </p:txBody>
      </p:sp>
      <p:sp>
        <p:nvSpPr>
          <p:cNvPr id="6" name="TextBox 6"/>
          <p:cNvSpPr txBox="1"/>
          <p:nvPr/>
        </p:nvSpPr>
        <p:spPr>
          <a:xfrm>
            <a:off x="152400" y="6939210"/>
            <a:ext cx="5613925" cy="854076"/>
          </a:xfrm>
          <a:prstGeom prst="rect">
            <a:avLst/>
          </a:prstGeom>
        </p:spPr>
        <p:txBody>
          <a:bodyPr wrap="square" lIns="0" tIns="0" rIns="0" bIns="0" rtlCol="0" anchor="t">
            <a:spAutoFit/>
          </a:bodyPr>
          <a:lstStyle/>
          <a:p>
            <a:pPr algn="ctr">
              <a:lnSpc>
                <a:spcPts val="6999"/>
              </a:lnSpc>
              <a:spcBef>
                <a:spcPct val="0"/>
              </a:spcBef>
            </a:pPr>
            <a:r>
              <a:rPr lang="en-US" sz="4999" b="1" dirty="0">
                <a:solidFill>
                  <a:srgbClr val="00BF63"/>
                </a:solidFill>
                <a:latin typeface="Quicksand Bold"/>
                <a:ea typeface="Quicksand Bold"/>
                <a:cs typeface="Quicksand Bold"/>
                <a:sym typeface="Quicksand Bold"/>
              </a:rPr>
              <a:t>4. </a:t>
            </a:r>
            <a:r>
              <a:rPr lang="en-US" sz="4999" b="1" dirty="0" err="1">
                <a:solidFill>
                  <a:srgbClr val="00BF63"/>
                </a:solidFill>
                <a:latin typeface="Quicksand Bold"/>
                <a:ea typeface="Quicksand Bold"/>
                <a:cs typeface="Quicksand Bold"/>
                <a:sym typeface="Quicksand Bold"/>
              </a:rPr>
              <a:t>Kết</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luận</a:t>
            </a:r>
            <a:endParaRPr lang="en-US" sz="4999" b="1" dirty="0">
              <a:solidFill>
                <a:srgbClr val="00BF63"/>
              </a:solidFill>
              <a:latin typeface="Quicksand Bold"/>
              <a:ea typeface="Quicksand Bold"/>
              <a:cs typeface="Quicksand Bold"/>
              <a:sym typeface="Quicksand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97659" y="4716462"/>
            <a:ext cx="11092681" cy="854076"/>
          </a:xfrm>
          <a:prstGeom prst="rect">
            <a:avLst/>
          </a:prstGeom>
        </p:spPr>
        <p:txBody>
          <a:bodyPr wrap="square" lIns="0" tIns="0" rIns="0" bIns="0" rtlCol="0" anchor="t">
            <a:spAutoFit/>
          </a:bodyPr>
          <a:lstStyle/>
          <a:p>
            <a:pPr algn="ctr">
              <a:lnSpc>
                <a:spcPts val="6999"/>
              </a:lnSpc>
            </a:pPr>
            <a:r>
              <a:rPr lang="en-US" sz="4999" b="1" dirty="0">
                <a:solidFill>
                  <a:srgbClr val="00BF63"/>
                </a:solidFill>
                <a:latin typeface="Quicksand Bold"/>
                <a:ea typeface="Quicksand Bold"/>
                <a:cs typeface="Quicksand Bold"/>
                <a:sym typeface="Quicksand Bold"/>
              </a:rPr>
              <a:t>1. Motivation (</a:t>
            </a:r>
            <a:r>
              <a:rPr lang="en-US" sz="4999" b="1" dirty="0" err="1">
                <a:solidFill>
                  <a:srgbClr val="00BF63"/>
                </a:solidFill>
                <a:latin typeface="Quicksand Bold"/>
                <a:ea typeface="Quicksand Bold"/>
                <a:cs typeface="Quicksand Bold"/>
                <a:sym typeface="Quicksand Bold"/>
              </a:rPr>
              <a:t>động</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cơ</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nghiên</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cứu</a:t>
            </a:r>
            <a:r>
              <a:rPr lang="en-US" sz="4999" b="1" dirty="0">
                <a:solidFill>
                  <a:srgbClr val="00BF63"/>
                </a:solidFill>
                <a:latin typeface="Quicksand Bold"/>
                <a:ea typeface="Quicksand Bold"/>
                <a:cs typeface="Quicksand Bold"/>
                <a:sym typeface="Quicksand Bold"/>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86741" y="3637978"/>
            <a:ext cx="11301259" cy="4040200"/>
          </a:xfrm>
          <a:custGeom>
            <a:avLst/>
            <a:gdLst/>
            <a:ahLst/>
            <a:cxnLst/>
            <a:rect l="l" t="t" r="r" b="b"/>
            <a:pathLst>
              <a:path w="11301259" h="4040200">
                <a:moveTo>
                  <a:pt x="0" y="0"/>
                </a:moveTo>
                <a:lnTo>
                  <a:pt x="11301259" y="0"/>
                </a:lnTo>
                <a:lnTo>
                  <a:pt x="11301259" y="4040200"/>
                </a:lnTo>
                <a:lnTo>
                  <a:pt x="0" y="4040200"/>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169044" y="933450"/>
            <a:ext cx="11108556" cy="854076"/>
          </a:xfrm>
          <a:prstGeom prst="rect">
            <a:avLst/>
          </a:prstGeom>
        </p:spPr>
        <p:txBody>
          <a:bodyPr wrap="square" lIns="0" tIns="0" rIns="0" bIns="0" rtlCol="0" anchor="t">
            <a:spAutoFit/>
          </a:bodyPr>
          <a:lstStyle/>
          <a:p>
            <a:pPr algn="l">
              <a:lnSpc>
                <a:spcPts val="6999"/>
              </a:lnSpc>
            </a:pPr>
            <a:r>
              <a:rPr lang="en-US" sz="4999" b="1" dirty="0">
                <a:solidFill>
                  <a:srgbClr val="00BF63"/>
                </a:solidFill>
                <a:latin typeface="Quicksand Bold"/>
                <a:ea typeface="Quicksand Bold"/>
                <a:cs typeface="Quicksand Bold"/>
                <a:sym typeface="Quicksand Bold"/>
              </a:rPr>
              <a:t> 1. Motivation (</a:t>
            </a:r>
            <a:r>
              <a:rPr lang="en-US" sz="4999" b="1" dirty="0" err="1">
                <a:solidFill>
                  <a:srgbClr val="00BF63"/>
                </a:solidFill>
                <a:latin typeface="Quicksand Bold"/>
                <a:ea typeface="Quicksand Bold"/>
                <a:cs typeface="Quicksand Bold"/>
                <a:sym typeface="Quicksand Bold"/>
              </a:rPr>
              <a:t>Động</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cơ</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nghiên</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cứu</a:t>
            </a:r>
            <a:r>
              <a:rPr lang="en-US" sz="4999" b="1" dirty="0">
                <a:solidFill>
                  <a:srgbClr val="00BF63"/>
                </a:solidFill>
                <a:latin typeface="Quicksand Bold"/>
                <a:ea typeface="Quicksand Bold"/>
                <a:cs typeface="Quicksand Bold"/>
                <a:sym typeface="Quicksand Bold"/>
              </a:rPr>
              <a:t>)</a:t>
            </a:r>
          </a:p>
        </p:txBody>
      </p:sp>
      <p:sp>
        <p:nvSpPr>
          <p:cNvPr id="4" name="TextBox 4"/>
          <p:cNvSpPr txBox="1"/>
          <p:nvPr/>
        </p:nvSpPr>
        <p:spPr>
          <a:xfrm>
            <a:off x="169044" y="2167228"/>
            <a:ext cx="3704635" cy="764541"/>
          </a:xfrm>
          <a:prstGeom prst="rect">
            <a:avLst/>
          </a:prstGeom>
        </p:spPr>
        <p:txBody>
          <a:bodyPr lIns="0" tIns="0" rIns="0" bIns="0" rtlCol="0" anchor="t">
            <a:spAutoFit/>
          </a:bodyPr>
          <a:lstStyle/>
          <a:p>
            <a:pPr algn="l">
              <a:lnSpc>
                <a:spcPts val="6159"/>
              </a:lnSpc>
            </a:pPr>
            <a:r>
              <a:rPr lang="en-US" sz="4399" b="1">
                <a:solidFill>
                  <a:srgbClr val="00BF63"/>
                </a:solidFill>
                <a:latin typeface="Quicksand Bold"/>
                <a:ea typeface="Quicksand Bold"/>
                <a:cs typeface="Quicksand Bold"/>
                <a:sym typeface="Quicksand Bold"/>
              </a:rPr>
              <a:t> 1.1 Bối cảnh</a:t>
            </a:r>
          </a:p>
        </p:txBody>
      </p:sp>
      <p:sp>
        <p:nvSpPr>
          <p:cNvPr id="5" name="TextBox 5"/>
          <p:cNvSpPr txBox="1"/>
          <p:nvPr/>
        </p:nvSpPr>
        <p:spPr>
          <a:xfrm>
            <a:off x="0" y="3330521"/>
            <a:ext cx="6755836" cy="4578914"/>
          </a:xfrm>
          <a:prstGeom prst="rect">
            <a:avLst/>
          </a:prstGeom>
        </p:spPr>
        <p:txBody>
          <a:bodyPr lIns="0" tIns="0" rIns="0" bIns="0" rtlCol="0" anchor="t">
            <a:spAutoFit/>
          </a:bodyPr>
          <a:lstStyle/>
          <a:p>
            <a:pPr marL="588250" lvl="1" indent="-294125" algn="l">
              <a:lnSpc>
                <a:spcPts val="4086"/>
              </a:lnSpc>
              <a:buFont typeface="Arial"/>
              <a:buChar char="•"/>
            </a:pPr>
            <a:r>
              <a:rPr lang="en-US" sz="2724">
                <a:solidFill>
                  <a:srgbClr val="000000"/>
                </a:solidFill>
                <a:latin typeface="Quicksand"/>
                <a:ea typeface="Quicksand"/>
                <a:cs typeface="Quicksand"/>
                <a:sym typeface="Quicksand"/>
              </a:rPr>
              <a:t>Nhận diện khuôn mặt là bài toán quan trọng trong lĩnh vực thị giác máy tính, có ứng dụng trong bảo mật, giám sát, và xác thực cá nhân.</a:t>
            </a:r>
          </a:p>
          <a:p>
            <a:pPr marL="588250" lvl="1" indent="-294125" algn="l">
              <a:lnSpc>
                <a:spcPts val="4086"/>
              </a:lnSpc>
              <a:buFont typeface="Arial"/>
              <a:buChar char="•"/>
            </a:pPr>
            <a:r>
              <a:rPr lang="en-US" sz="2724">
                <a:solidFill>
                  <a:srgbClr val="000000"/>
                </a:solidFill>
                <a:latin typeface="Quicksand"/>
                <a:ea typeface="Quicksand"/>
                <a:cs typeface="Quicksand"/>
                <a:sym typeface="Quicksand"/>
              </a:rPr>
              <a:t>Mô hình CNN Inception V3 của Google đã đạt hiệu quả cao trong nhận dạng hình ảnh tổng quát, tuy nhiên chưa được tối ưu cho nhận diện khuôn mặt cụ thể.</a:t>
            </a:r>
          </a:p>
        </p:txBody>
      </p:sp>
      <p:sp>
        <p:nvSpPr>
          <p:cNvPr id="6" name="TextBox 6"/>
          <p:cNvSpPr txBox="1"/>
          <p:nvPr/>
        </p:nvSpPr>
        <p:spPr>
          <a:xfrm>
            <a:off x="11098785" y="7852284"/>
            <a:ext cx="3077170" cy="464312"/>
          </a:xfrm>
          <a:prstGeom prst="rect">
            <a:avLst/>
          </a:prstGeom>
        </p:spPr>
        <p:txBody>
          <a:bodyPr lIns="0" tIns="0" rIns="0" bIns="0" rtlCol="0" anchor="t">
            <a:spAutoFit/>
          </a:bodyPr>
          <a:lstStyle/>
          <a:p>
            <a:pPr algn="ctr">
              <a:lnSpc>
                <a:spcPts val="3808"/>
              </a:lnSpc>
              <a:spcBef>
                <a:spcPct val="0"/>
              </a:spcBef>
            </a:pPr>
            <a:r>
              <a:rPr lang="en-US" sz="2720">
                <a:solidFill>
                  <a:srgbClr val="000000"/>
                </a:solidFill>
                <a:latin typeface="Quicksand"/>
                <a:ea typeface="Quicksand"/>
                <a:cs typeface="Quicksand"/>
                <a:sym typeface="Quicksand"/>
              </a:rPr>
              <a:t>Sơ đồ Inception V3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692243" y="3090007"/>
            <a:ext cx="8379775" cy="4130245"/>
          </a:xfrm>
          <a:custGeom>
            <a:avLst/>
            <a:gdLst/>
            <a:ahLst/>
            <a:cxnLst/>
            <a:rect l="l" t="t" r="r" b="b"/>
            <a:pathLst>
              <a:path w="8379775" h="4130245">
                <a:moveTo>
                  <a:pt x="0" y="0"/>
                </a:moveTo>
                <a:lnTo>
                  <a:pt x="8379775" y="0"/>
                </a:lnTo>
                <a:lnTo>
                  <a:pt x="8379775" y="4130245"/>
                </a:lnTo>
                <a:lnTo>
                  <a:pt x="0" y="4130245"/>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505465" y="911804"/>
            <a:ext cx="12001500" cy="854076"/>
          </a:xfrm>
          <a:prstGeom prst="rect">
            <a:avLst/>
          </a:prstGeom>
        </p:spPr>
        <p:txBody>
          <a:bodyPr wrap="square" lIns="0" tIns="0" rIns="0" bIns="0" rtlCol="0" anchor="t">
            <a:spAutoFit/>
          </a:bodyPr>
          <a:lstStyle/>
          <a:p>
            <a:pPr algn="l">
              <a:lnSpc>
                <a:spcPts val="6999"/>
              </a:lnSpc>
            </a:pPr>
            <a:r>
              <a:rPr lang="en-US" sz="4999" b="1" dirty="0">
                <a:solidFill>
                  <a:srgbClr val="00BF63"/>
                </a:solidFill>
                <a:latin typeface="Quicksand Bold"/>
                <a:ea typeface="Quicksand Bold"/>
                <a:cs typeface="Quicksand Bold"/>
                <a:sym typeface="Quicksand Bold"/>
              </a:rPr>
              <a:t> 1. Motivation (</a:t>
            </a:r>
            <a:r>
              <a:rPr lang="en-US" sz="4999" b="1" dirty="0" err="1">
                <a:solidFill>
                  <a:srgbClr val="00BF63"/>
                </a:solidFill>
                <a:latin typeface="Quicksand Bold"/>
                <a:ea typeface="Quicksand Bold"/>
                <a:cs typeface="Quicksand Bold"/>
                <a:sym typeface="Quicksand Bold"/>
              </a:rPr>
              <a:t>Động</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cơ</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nghiên</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cứu</a:t>
            </a:r>
            <a:r>
              <a:rPr lang="en-US" sz="4999" b="1" dirty="0">
                <a:solidFill>
                  <a:srgbClr val="00BF63"/>
                </a:solidFill>
                <a:latin typeface="Quicksand Bold"/>
                <a:ea typeface="Quicksand Bold"/>
                <a:cs typeface="Quicksand Bold"/>
                <a:sym typeface="Quicksand Bold"/>
              </a:rPr>
              <a:t>)</a:t>
            </a:r>
          </a:p>
        </p:txBody>
      </p:sp>
      <p:sp>
        <p:nvSpPr>
          <p:cNvPr id="4" name="TextBox 4"/>
          <p:cNvSpPr txBox="1"/>
          <p:nvPr/>
        </p:nvSpPr>
        <p:spPr>
          <a:xfrm>
            <a:off x="505465" y="2165930"/>
            <a:ext cx="3704635" cy="764541"/>
          </a:xfrm>
          <a:prstGeom prst="rect">
            <a:avLst/>
          </a:prstGeom>
        </p:spPr>
        <p:txBody>
          <a:bodyPr lIns="0" tIns="0" rIns="0" bIns="0" rtlCol="0" anchor="t">
            <a:spAutoFit/>
          </a:bodyPr>
          <a:lstStyle/>
          <a:p>
            <a:pPr algn="l">
              <a:lnSpc>
                <a:spcPts val="6159"/>
              </a:lnSpc>
            </a:pPr>
            <a:r>
              <a:rPr lang="en-US" sz="4399" b="1" dirty="0">
                <a:solidFill>
                  <a:srgbClr val="00BF63"/>
                </a:solidFill>
                <a:latin typeface="Quicksand Bold"/>
                <a:ea typeface="Quicksand Bold"/>
                <a:cs typeface="Quicksand Bold"/>
                <a:sym typeface="Quicksand Bold"/>
              </a:rPr>
              <a:t> 1.2 </a:t>
            </a:r>
            <a:r>
              <a:rPr lang="en-US" sz="4399" b="1" dirty="0" err="1">
                <a:solidFill>
                  <a:srgbClr val="00BF63"/>
                </a:solidFill>
                <a:latin typeface="Quicksand Bold"/>
                <a:ea typeface="Quicksand Bold"/>
                <a:cs typeface="Quicksand Bold"/>
                <a:sym typeface="Quicksand Bold"/>
              </a:rPr>
              <a:t>Vấn</a:t>
            </a:r>
            <a:r>
              <a:rPr lang="en-US" sz="4399" b="1" dirty="0">
                <a:solidFill>
                  <a:srgbClr val="00BF63"/>
                </a:solidFill>
                <a:latin typeface="Quicksand Bold"/>
                <a:ea typeface="Quicksand Bold"/>
                <a:cs typeface="Quicksand Bold"/>
                <a:sym typeface="Quicksand Bold"/>
              </a:rPr>
              <a:t> </a:t>
            </a:r>
            <a:r>
              <a:rPr lang="en-US" sz="4399" b="1" dirty="0" err="1">
                <a:solidFill>
                  <a:srgbClr val="00BF63"/>
                </a:solidFill>
                <a:latin typeface="Quicksand Bold"/>
                <a:ea typeface="Quicksand Bold"/>
                <a:cs typeface="Quicksand Bold"/>
                <a:sym typeface="Quicksand Bold"/>
              </a:rPr>
              <a:t>đề</a:t>
            </a:r>
            <a:endParaRPr lang="en-US" sz="4399" b="1" dirty="0">
              <a:solidFill>
                <a:srgbClr val="00BF63"/>
              </a:solidFill>
              <a:latin typeface="Quicksand Bold"/>
              <a:ea typeface="Quicksand Bold"/>
              <a:cs typeface="Quicksand Bold"/>
              <a:sym typeface="Quicksand Bold"/>
            </a:endParaRPr>
          </a:p>
        </p:txBody>
      </p:sp>
      <p:sp>
        <p:nvSpPr>
          <p:cNvPr id="5" name="TextBox 5"/>
          <p:cNvSpPr txBox="1"/>
          <p:nvPr/>
        </p:nvSpPr>
        <p:spPr>
          <a:xfrm>
            <a:off x="198382" y="3330521"/>
            <a:ext cx="8023436" cy="3573018"/>
          </a:xfrm>
          <a:prstGeom prst="rect">
            <a:avLst/>
          </a:prstGeom>
        </p:spPr>
        <p:txBody>
          <a:bodyPr lIns="0" tIns="0" rIns="0" bIns="0" rtlCol="0" anchor="t">
            <a:spAutoFit/>
          </a:bodyPr>
          <a:lstStyle/>
          <a:p>
            <a:pPr marL="587249" lvl="1" indent="-293624" algn="l">
              <a:lnSpc>
                <a:spcPts val="4080"/>
              </a:lnSpc>
              <a:buFont typeface="Arial"/>
              <a:buChar char="•"/>
            </a:pPr>
            <a:r>
              <a:rPr lang="en-US" sz="2720">
                <a:solidFill>
                  <a:srgbClr val="000000"/>
                </a:solidFill>
                <a:latin typeface="Quicksand"/>
                <a:ea typeface="Quicksand"/>
                <a:cs typeface="Quicksand"/>
                <a:sym typeface="Quicksand"/>
              </a:rPr>
              <a:t>Input: Tập ảnh khuôn mặt của nhiều cá nhân, trong đó mỗi ảnh có các biến thiên về góc chụp, ánh sáng, biểu cảm, và phông nền.</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Output: Nhãn (label) tương ứng với từng cá nhân trong tập dữ liệu, tức là mô hình cần phân loại chính xác từng ảnh thuộc về ai trong số 10 cá nhân nhiều nhất được chọn.</a:t>
            </a:r>
          </a:p>
        </p:txBody>
      </p:sp>
      <p:sp>
        <p:nvSpPr>
          <p:cNvPr id="6" name="TextBox 6"/>
          <p:cNvSpPr txBox="1"/>
          <p:nvPr/>
        </p:nvSpPr>
        <p:spPr>
          <a:xfrm>
            <a:off x="9148033" y="7521648"/>
            <a:ext cx="7468195" cy="464312"/>
          </a:xfrm>
          <a:prstGeom prst="rect">
            <a:avLst/>
          </a:prstGeom>
        </p:spPr>
        <p:txBody>
          <a:bodyPr lIns="0" tIns="0" rIns="0" bIns="0" rtlCol="0" anchor="t">
            <a:spAutoFit/>
          </a:bodyPr>
          <a:lstStyle/>
          <a:p>
            <a:pPr algn="ctr">
              <a:lnSpc>
                <a:spcPts val="3808"/>
              </a:lnSpc>
              <a:spcBef>
                <a:spcPct val="0"/>
              </a:spcBef>
            </a:pPr>
            <a:r>
              <a:rPr lang="en-US" sz="2720">
                <a:solidFill>
                  <a:srgbClr val="000000"/>
                </a:solidFill>
                <a:latin typeface="Quicksand"/>
                <a:ea typeface="Quicksand"/>
                <a:cs typeface="Quicksand"/>
                <a:sym typeface="Quicksand"/>
              </a:rPr>
              <a:t>Thư mục với 10 cá nhân có nhiều hình ảnh nhất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32203" y="2261180"/>
            <a:ext cx="7092492" cy="4642359"/>
          </a:xfrm>
          <a:custGeom>
            <a:avLst/>
            <a:gdLst/>
            <a:ahLst/>
            <a:cxnLst/>
            <a:rect l="l" t="t" r="r" b="b"/>
            <a:pathLst>
              <a:path w="7092492" h="4642359">
                <a:moveTo>
                  <a:pt x="0" y="0"/>
                </a:moveTo>
                <a:lnTo>
                  <a:pt x="7092492" y="0"/>
                </a:lnTo>
                <a:lnTo>
                  <a:pt x="7092492" y="4642359"/>
                </a:lnTo>
                <a:lnTo>
                  <a:pt x="0" y="4642359"/>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614308" y="933450"/>
            <a:ext cx="11331327" cy="854076"/>
          </a:xfrm>
          <a:prstGeom prst="rect">
            <a:avLst/>
          </a:prstGeom>
        </p:spPr>
        <p:txBody>
          <a:bodyPr wrap="square" lIns="0" tIns="0" rIns="0" bIns="0" rtlCol="0" anchor="t">
            <a:spAutoFit/>
          </a:bodyPr>
          <a:lstStyle/>
          <a:p>
            <a:pPr algn="l">
              <a:lnSpc>
                <a:spcPts val="6999"/>
              </a:lnSpc>
            </a:pPr>
            <a:r>
              <a:rPr lang="en-US" sz="4999" b="1" dirty="0">
                <a:solidFill>
                  <a:srgbClr val="00BF63"/>
                </a:solidFill>
                <a:latin typeface="Quicksand Bold"/>
                <a:ea typeface="Quicksand Bold"/>
                <a:cs typeface="Quicksand Bold"/>
                <a:sym typeface="Quicksand Bold"/>
              </a:rPr>
              <a:t> 1. Motivation (</a:t>
            </a:r>
            <a:r>
              <a:rPr lang="en-US" sz="4999" b="1" dirty="0" err="1">
                <a:solidFill>
                  <a:srgbClr val="00BF63"/>
                </a:solidFill>
                <a:latin typeface="Quicksand Bold"/>
                <a:ea typeface="Quicksand Bold"/>
                <a:cs typeface="Quicksand Bold"/>
                <a:sym typeface="Quicksand Bold"/>
              </a:rPr>
              <a:t>Động</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cơ</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nghiên</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cứu</a:t>
            </a:r>
            <a:r>
              <a:rPr lang="en-US" sz="4999" b="1" dirty="0">
                <a:solidFill>
                  <a:srgbClr val="00BF63"/>
                </a:solidFill>
                <a:latin typeface="Quicksand Bold"/>
                <a:ea typeface="Quicksand Bold"/>
                <a:cs typeface="Quicksand Bold"/>
                <a:sym typeface="Quicksand Bold"/>
              </a:rPr>
              <a:t>)</a:t>
            </a:r>
          </a:p>
        </p:txBody>
      </p:sp>
      <p:sp>
        <p:nvSpPr>
          <p:cNvPr id="4" name="TextBox 4"/>
          <p:cNvSpPr txBox="1"/>
          <p:nvPr/>
        </p:nvSpPr>
        <p:spPr>
          <a:xfrm>
            <a:off x="646965" y="2176753"/>
            <a:ext cx="8115300" cy="764541"/>
          </a:xfrm>
          <a:prstGeom prst="rect">
            <a:avLst/>
          </a:prstGeom>
        </p:spPr>
        <p:txBody>
          <a:bodyPr lIns="0" tIns="0" rIns="0" bIns="0" rtlCol="0" anchor="t">
            <a:spAutoFit/>
          </a:bodyPr>
          <a:lstStyle/>
          <a:p>
            <a:pPr algn="l">
              <a:lnSpc>
                <a:spcPts val="6159"/>
              </a:lnSpc>
            </a:pPr>
            <a:r>
              <a:rPr lang="en-US" sz="4399" b="1" dirty="0">
                <a:solidFill>
                  <a:srgbClr val="00BF63"/>
                </a:solidFill>
                <a:latin typeface="Quicksand Bold"/>
                <a:ea typeface="Quicksand Bold"/>
                <a:cs typeface="Quicksand Bold"/>
                <a:sym typeface="Quicksand Bold"/>
              </a:rPr>
              <a:t> 1.3 </a:t>
            </a:r>
            <a:r>
              <a:rPr lang="en-US" sz="4399" b="1" dirty="0" err="1">
                <a:solidFill>
                  <a:srgbClr val="00BF63"/>
                </a:solidFill>
                <a:latin typeface="Quicksand Bold"/>
                <a:ea typeface="Quicksand Bold"/>
                <a:cs typeface="Quicksand Bold"/>
                <a:sym typeface="Quicksand Bold"/>
              </a:rPr>
              <a:t>Thách</a:t>
            </a:r>
            <a:r>
              <a:rPr lang="en-US" sz="4399" b="1" dirty="0">
                <a:solidFill>
                  <a:srgbClr val="00BF63"/>
                </a:solidFill>
                <a:latin typeface="Quicksand Bold"/>
                <a:ea typeface="Quicksand Bold"/>
                <a:cs typeface="Quicksand Bold"/>
                <a:sym typeface="Quicksand Bold"/>
              </a:rPr>
              <a:t> </a:t>
            </a:r>
            <a:r>
              <a:rPr lang="en-US" sz="4399" b="1" dirty="0" err="1">
                <a:solidFill>
                  <a:srgbClr val="00BF63"/>
                </a:solidFill>
                <a:latin typeface="Quicksand Bold"/>
                <a:ea typeface="Quicksand Bold"/>
                <a:cs typeface="Quicksand Bold"/>
                <a:sym typeface="Quicksand Bold"/>
              </a:rPr>
              <a:t>thức</a:t>
            </a:r>
            <a:endParaRPr lang="en-US" sz="4399" b="1" dirty="0">
              <a:solidFill>
                <a:srgbClr val="00BF63"/>
              </a:solidFill>
              <a:latin typeface="Quicksand Bold"/>
              <a:ea typeface="Quicksand Bold"/>
              <a:cs typeface="Quicksand Bold"/>
              <a:sym typeface="Quicksand Bold"/>
            </a:endParaRPr>
          </a:p>
        </p:txBody>
      </p:sp>
      <p:sp>
        <p:nvSpPr>
          <p:cNvPr id="5" name="TextBox 5"/>
          <p:cNvSpPr txBox="1"/>
          <p:nvPr/>
        </p:nvSpPr>
        <p:spPr>
          <a:xfrm>
            <a:off x="198382" y="3330521"/>
            <a:ext cx="8596540" cy="3573018"/>
          </a:xfrm>
          <a:prstGeom prst="rect">
            <a:avLst/>
          </a:prstGeom>
        </p:spPr>
        <p:txBody>
          <a:bodyPr lIns="0" tIns="0" rIns="0" bIns="0" rtlCol="0" anchor="t">
            <a:spAutoFit/>
          </a:bodyPr>
          <a:lstStyle/>
          <a:p>
            <a:pPr marL="587249" lvl="1" indent="-293624" algn="l">
              <a:lnSpc>
                <a:spcPts val="4080"/>
              </a:lnSpc>
              <a:buFont typeface="Arial"/>
              <a:buChar char="•"/>
            </a:pPr>
            <a:r>
              <a:rPr lang="en-US" sz="2720">
                <a:solidFill>
                  <a:srgbClr val="000000"/>
                </a:solidFill>
                <a:latin typeface="Quicksand"/>
                <a:ea typeface="Quicksand"/>
                <a:cs typeface="Quicksand"/>
                <a:sym typeface="Quicksand"/>
              </a:rPr>
              <a:t>Đa dạng và biến thiên của dữ liệu ảnh khuôn mặt</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Phát hiện khuôn mặt chính xác trong ảnh đa đối tượng</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Phân biệt chính xác các cá nhân (face verification/recognition)</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Chi phí tính toán và quá trình huấn luyện</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Yêu cầu về độ chính xác và bảo mật cao</a:t>
            </a:r>
          </a:p>
        </p:txBody>
      </p:sp>
      <p:sp>
        <p:nvSpPr>
          <p:cNvPr id="6" name="TextBox 6"/>
          <p:cNvSpPr txBox="1"/>
          <p:nvPr/>
        </p:nvSpPr>
        <p:spPr>
          <a:xfrm>
            <a:off x="9359130" y="7322639"/>
            <a:ext cx="8438638" cy="940562"/>
          </a:xfrm>
          <a:prstGeom prst="rect">
            <a:avLst/>
          </a:prstGeom>
        </p:spPr>
        <p:txBody>
          <a:bodyPr lIns="0" tIns="0" rIns="0" bIns="0" rtlCol="0" anchor="t">
            <a:spAutoFit/>
          </a:bodyPr>
          <a:lstStyle/>
          <a:p>
            <a:pPr algn="ctr">
              <a:lnSpc>
                <a:spcPts val="3808"/>
              </a:lnSpc>
              <a:spcBef>
                <a:spcPct val="0"/>
              </a:spcBef>
            </a:pPr>
            <a:r>
              <a:rPr lang="en-US" sz="2720">
                <a:solidFill>
                  <a:srgbClr val="000000"/>
                </a:solidFill>
                <a:latin typeface="Quicksand"/>
                <a:ea typeface="Quicksand"/>
                <a:cs typeface="Quicksand"/>
                <a:sym typeface="Quicksand"/>
              </a:rPr>
              <a:t>So sánh độ chính xác và độ phức tạp của các kiến trúc CNN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15694" y="4716462"/>
            <a:ext cx="8256612" cy="854076"/>
          </a:xfrm>
          <a:prstGeom prst="rect">
            <a:avLst/>
          </a:prstGeom>
        </p:spPr>
        <p:txBody>
          <a:bodyPr wrap="square" lIns="0" tIns="0" rIns="0" bIns="0" rtlCol="0" anchor="t">
            <a:spAutoFit/>
          </a:bodyPr>
          <a:lstStyle/>
          <a:p>
            <a:pPr algn="ctr">
              <a:lnSpc>
                <a:spcPts val="6999"/>
              </a:lnSpc>
            </a:pPr>
            <a:r>
              <a:rPr lang="en-US" sz="4999" b="1" dirty="0">
                <a:solidFill>
                  <a:srgbClr val="00BF63"/>
                </a:solidFill>
                <a:latin typeface="Quicksand Bold"/>
                <a:ea typeface="Quicksand Bold"/>
                <a:cs typeface="Quicksand Bold"/>
                <a:sym typeface="Quicksand Bold"/>
              </a:rPr>
              <a:t>2. Phương </a:t>
            </a:r>
            <a:r>
              <a:rPr lang="en-US" sz="4999" b="1" dirty="0" err="1">
                <a:solidFill>
                  <a:srgbClr val="00BF63"/>
                </a:solidFill>
                <a:latin typeface="Quicksand Bold"/>
                <a:ea typeface="Quicksand Bold"/>
                <a:cs typeface="Quicksand Bold"/>
                <a:sym typeface="Quicksand Bold"/>
              </a:rPr>
              <a:t>pháp</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đề</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xuất</a:t>
            </a:r>
            <a:endParaRPr lang="en-US" sz="4999" b="1" dirty="0">
              <a:solidFill>
                <a:srgbClr val="00BF63"/>
              </a:solidFill>
              <a:latin typeface="Quicksand Bold"/>
              <a:ea typeface="Quicksand Bold"/>
              <a:cs typeface="Quicksand Bold"/>
              <a:sym typeface="Quicksand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862131" y="3605103"/>
            <a:ext cx="7397169" cy="3889479"/>
          </a:xfrm>
          <a:custGeom>
            <a:avLst/>
            <a:gdLst/>
            <a:ahLst/>
            <a:cxnLst/>
            <a:rect l="l" t="t" r="r" b="b"/>
            <a:pathLst>
              <a:path w="7397169" h="3889479">
                <a:moveTo>
                  <a:pt x="0" y="0"/>
                </a:moveTo>
                <a:lnTo>
                  <a:pt x="7397169" y="0"/>
                </a:lnTo>
                <a:lnTo>
                  <a:pt x="7397169" y="3889479"/>
                </a:lnTo>
                <a:lnTo>
                  <a:pt x="0" y="3889479"/>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685800" y="933450"/>
            <a:ext cx="7559725" cy="854076"/>
          </a:xfrm>
          <a:prstGeom prst="rect">
            <a:avLst/>
          </a:prstGeom>
        </p:spPr>
        <p:txBody>
          <a:bodyPr wrap="square" lIns="0" tIns="0" rIns="0" bIns="0" rtlCol="0" anchor="t">
            <a:spAutoFit/>
          </a:bodyPr>
          <a:lstStyle/>
          <a:p>
            <a:pPr algn="l">
              <a:lnSpc>
                <a:spcPts val="6999"/>
              </a:lnSpc>
            </a:pPr>
            <a:r>
              <a:rPr lang="en-US" sz="4999" b="1" dirty="0">
                <a:solidFill>
                  <a:srgbClr val="00BF63"/>
                </a:solidFill>
                <a:latin typeface="Quicksand Bold"/>
                <a:ea typeface="Quicksand Bold"/>
                <a:cs typeface="Quicksand Bold"/>
                <a:sym typeface="Quicksand Bold"/>
              </a:rPr>
              <a:t>2. Phương </a:t>
            </a:r>
            <a:r>
              <a:rPr lang="en-US" sz="4999" b="1" dirty="0" err="1">
                <a:solidFill>
                  <a:srgbClr val="00BF63"/>
                </a:solidFill>
                <a:latin typeface="Quicksand Bold"/>
                <a:ea typeface="Quicksand Bold"/>
                <a:cs typeface="Quicksand Bold"/>
                <a:sym typeface="Quicksand Bold"/>
              </a:rPr>
              <a:t>pháp</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đề</a:t>
            </a:r>
            <a:r>
              <a:rPr lang="en-US" sz="4999" b="1" dirty="0">
                <a:solidFill>
                  <a:srgbClr val="00BF63"/>
                </a:solidFill>
                <a:latin typeface="Quicksand Bold"/>
                <a:ea typeface="Quicksand Bold"/>
                <a:cs typeface="Quicksand Bold"/>
                <a:sym typeface="Quicksand Bold"/>
              </a:rPr>
              <a:t> </a:t>
            </a:r>
            <a:r>
              <a:rPr lang="en-US" sz="4999" b="1" dirty="0" err="1">
                <a:solidFill>
                  <a:srgbClr val="00BF63"/>
                </a:solidFill>
                <a:latin typeface="Quicksand Bold"/>
                <a:ea typeface="Quicksand Bold"/>
                <a:cs typeface="Quicksand Bold"/>
                <a:sym typeface="Quicksand Bold"/>
              </a:rPr>
              <a:t>xuất</a:t>
            </a:r>
            <a:endParaRPr lang="en-US" sz="4999" b="1" dirty="0">
              <a:solidFill>
                <a:srgbClr val="00BF63"/>
              </a:solidFill>
              <a:latin typeface="Quicksand Bold"/>
              <a:ea typeface="Quicksand Bold"/>
              <a:cs typeface="Quicksand Bold"/>
              <a:sym typeface="Quicksand Bold"/>
            </a:endParaRPr>
          </a:p>
        </p:txBody>
      </p:sp>
      <p:sp>
        <p:nvSpPr>
          <p:cNvPr id="4" name="TextBox 4"/>
          <p:cNvSpPr txBox="1"/>
          <p:nvPr/>
        </p:nvSpPr>
        <p:spPr>
          <a:xfrm>
            <a:off x="685800" y="2165930"/>
            <a:ext cx="4314220" cy="731739"/>
          </a:xfrm>
          <a:prstGeom prst="rect">
            <a:avLst/>
          </a:prstGeom>
        </p:spPr>
        <p:txBody>
          <a:bodyPr wrap="square" lIns="0" tIns="0" rIns="0" bIns="0" rtlCol="0" anchor="t">
            <a:spAutoFit/>
          </a:bodyPr>
          <a:lstStyle/>
          <a:p>
            <a:pPr algn="l">
              <a:lnSpc>
                <a:spcPts val="6159"/>
              </a:lnSpc>
            </a:pPr>
            <a:r>
              <a:rPr lang="en-US" sz="4399" b="1" dirty="0">
                <a:solidFill>
                  <a:srgbClr val="00BF63"/>
                </a:solidFill>
                <a:latin typeface="Quicksand Bold"/>
                <a:ea typeface="Quicksand Bold"/>
                <a:cs typeface="Quicksand Bold"/>
                <a:sym typeface="Quicksand Bold"/>
              </a:rPr>
              <a:t>2.1 </a:t>
            </a:r>
            <a:r>
              <a:rPr lang="en-US" sz="4399" b="1" dirty="0" err="1">
                <a:solidFill>
                  <a:srgbClr val="00BF63"/>
                </a:solidFill>
                <a:latin typeface="Quicksand Bold"/>
                <a:ea typeface="Quicksand Bold"/>
                <a:cs typeface="Quicksand Bold"/>
                <a:sym typeface="Quicksand Bold"/>
              </a:rPr>
              <a:t>Tổng</a:t>
            </a:r>
            <a:r>
              <a:rPr lang="en-US" sz="4399" b="1" dirty="0">
                <a:solidFill>
                  <a:srgbClr val="00BF63"/>
                </a:solidFill>
                <a:latin typeface="Quicksand Bold"/>
                <a:ea typeface="Quicksand Bold"/>
                <a:cs typeface="Quicksand Bold"/>
                <a:sym typeface="Quicksand Bold"/>
              </a:rPr>
              <a:t> </a:t>
            </a:r>
            <a:r>
              <a:rPr lang="en-US" sz="4399" b="1" dirty="0" err="1">
                <a:solidFill>
                  <a:srgbClr val="00BF63"/>
                </a:solidFill>
                <a:latin typeface="Quicksand Bold"/>
                <a:ea typeface="Quicksand Bold"/>
                <a:cs typeface="Quicksand Bold"/>
                <a:sym typeface="Quicksand Bold"/>
              </a:rPr>
              <a:t>quan</a:t>
            </a:r>
            <a:endParaRPr lang="en-US" sz="4399" b="1" dirty="0">
              <a:solidFill>
                <a:srgbClr val="00BF63"/>
              </a:solidFill>
              <a:latin typeface="Quicksand Bold"/>
              <a:ea typeface="Quicksand Bold"/>
              <a:cs typeface="Quicksand Bold"/>
              <a:sym typeface="Quicksand Bold"/>
            </a:endParaRPr>
          </a:p>
        </p:txBody>
      </p:sp>
      <p:sp>
        <p:nvSpPr>
          <p:cNvPr id="5" name="TextBox 5"/>
          <p:cNvSpPr txBox="1"/>
          <p:nvPr/>
        </p:nvSpPr>
        <p:spPr>
          <a:xfrm>
            <a:off x="198382" y="3330521"/>
            <a:ext cx="8596540" cy="5630418"/>
          </a:xfrm>
          <a:prstGeom prst="rect">
            <a:avLst/>
          </a:prstGeom>
        </p:spPr>
        <p:txBody>
          <a:bodyPr lIns="0" tIns="0" rIns="0" bIns="0" rtlCol="0" anchor="t">
            <a:spAutoFit/>
          </a:bodyPr>
          <a:lstStyle/>
          <a:p>
            <a:pPr marL="587249" lvl="1" indent="-293624" algn="l">
              <a:lnSpc>
                <a:spcPts val="4080"/>
              </a:lnSpc>
              <a:buFont typeface="Arial"/>
              <a:buChar char="•"/>
            </a:pPr>
            <a:r>
              <a:rPr lang="en-US" sz="2720">
                <a:solidFill>
                  <a:srgbClr val="000000"/>
                </a:solidFill>
                <a:latin typeface="Quicksand"/>
                <a:ea typeface="Quicksand"/>
                <a:cs typeface="Quicksand"/>
                <a:sym typeface="Quicksand"/>
              </a:rPr>
              <a:t>Sử dụng mô hình Inception V3 đã được huấn luyện trước trên ImageNet, chỉ huấn luyện lại (fine-tune) lớp cuối cùng để phân biệt 10 cá nhân khác nhau dựa trên ảnh khuôn mặt.</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Giới hạn tập dữ liệu chỉ gồm 10 cá nhân có nhiều ảnh nhất trong bộ dữ liệu Labeled Faces in the Wild (LFW), mỗi cá nhân có ít nhất 50 ảnh.</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Ảnh được xử lý bằng kỹ thuật deep funneling để căn chỉnh khuôn mặt, giảm biến thiên do góc chụp, ánh sáng, giúp mô hình học đặc trưng khuôn mặt chính xác hơn.</a:t>
            </a:r>
          </a:p>
        </p:txBody>
      </p:sp>
      <p:sp>
        <p:nvSpPr>
          <p:cNvPr id="6" name="TextBox 6"/>
          <p:cNvSpPr txBox="1"/>
          <p:nvPr/>
        </p:nvSpPr>
        <p:spPr>
          <a:xfrm>
            <a:off x="9341397" y="7920974"/>
            <a:ext cx="8438638" cy="464312"/>
          </a:xfrm>
          <a:prstGeom prst="rect">
            <a:avLst/>
          </a:prstGeom>
        </p:spPr>
        <p:txBody>
          <a:bodyPr lIns="0" tIns="0" rIns="0" bIns="0" rtlCol="0" anchor="t">
            <a:spAutoFit/>
          </a:bodyPr>
          <a:lstStyle/>
          <a:p>
            <a:pPr algn="ctr">
              <a:lnSpc>
                <a:spcPts val="3808"/>
              </a:lnSpc>
              <a:spcBef>
                <a:spcPct val="0"/>
              </a:spcBef>
            </a:pPr>
            <a:r>
              <a:rPr lang="en-US" sz="2720">
                <a:solidFill>
                  <a:srgbClr val="000000"/>
                </a:solidFill>
                <a:latin typeface="Quicksand"/>
                <a:ea typeface="Quicksand"/>
                <a:cs typeface="Quicksand"/>
                <a:sym typeface="Quicksand"/>
              </a:rPr>
              <a:t>Ví dụ hình ảnh được trích từ bộ dữ liệu LFW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90534" y="756069"/>
            <a:ext cx="4968766" cy="8774862"/>
          </a:xfrm>
          <a:custGeom>
            <a:avLst/>
            <a:gdLst/>
            <a:ahLst/>
            <a:cxnLst/>
            <a:rect l="l" t="t" r="r" b="b"/>
            <a:pathLst>
              <a:path w="4968766" h="8774862">
                <a:moveTo>
                  <a:pt x="0" y="0"/>
                </a:moveTo>
                <a:lnTo>
                  <a:pt x="4968766" y="0"/>
                </a:lnTo>
                <a:lnTo>
                  <a:pt x="4968766" y="8774862"/>
                </a:lnTo>
                <a:lnTo>
                  <a:pt x="0" y="8774862"/>
                </a:lnTo>
                <a:lnTo>
                  <a:pt x="0" y="0"/>
                </a:lnTo>
                <a:close/>
              </a:path>
            </a:pathLst>
          </a:custGeom>
          <a:blipFill>
            <a:blip r:embed="rId2"/>
            <a:stretch>
              <a:fillRect/>
            </a:stretch>
          </a:blipFill>
        </p:spPr>
        <p:txBody>
          <a:bodyPr/>
          <a:lstStyle/>
          <a:p>
            <a:endParaRPr lang="vi-VN"/>
          </a:p>
        </p:txBody>
      </p:sp>
      <p:sp>
        <p:nvSpPr>
          <p:cNvPr id="3" name="TextBox 3"/>
          <p:cNvSpPr txBox="1"/>
          <p:nvPr/>
        </p:nvSpPr>
        <p:spPr>
          <a:xfrm>
            <a:off x="521268" y="3509988"/>
            <a:ext cx="9852508" cy="6144768"/>
          </a:xfrm>
          <a:prstGeom prst="rect">
            <a:avLst/>
          </a:prstGeom>
        </p:spPr>
        <p:txBody>
          <a:bodyPr lIns="0" tIns="0" rIns="0" bIns="0" rtlCol="0" anchor="t">
            <a:spAutoFit/>
          </a:bodyPr>
          <a:lstStyle/>
          <a:p>
            <a:pPr algn="l">
              <a:lnSpc>
                <a:spcPts val="4080"/>
              </a:lnSpc>
            </a:pPr>
            <a:r>
              <a:rPr lang="en-US" sz="2720">
                <a:solidFill>
                  <a:srgbClr val="000000"/>
                </a:solidFill>
                <a:latin typeface="Quicksand"/>
                <a:ea typeface="Quicksand"/>
                <a:cs typeface="Quicksand"/>
                <a:sym typeface="Quicksand"/>
              </a:rPr>
              <a:t>   Sơ đồ này mô tả pipeline huấn luyện lại mô hình nhận diện khuôn mặt:</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Ảnh đầu vào được trích xuất đặc trưng qua InceptionV3.</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Đặc trưng này được đưa vào lớp phân loại mới để xác định cá nhân.</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Quá trình huấn luyện, đánh giá, lưu mô hình được kiểm soát qua các node train, eval, save, init_and_saver.</a:t>
            </a:r>
          </a:p>
          <a:p>
            <a:pPr marL="587249" lvl="1" indent="-293624" algn="l">
              <a:lnSpc>
                <a:spcPts val="4080"/>
              </a:lnSpc>
              <a:buFont typeface="Arial"/>
              <a:buChar char="•"/>
            </a:pPr>
            <a:r>
              <a:rPr lang="en-US" sz="2720">
                <a:solidFill>
                  <a:srgbClr val="000000"/>
                </a:solidFill>
                <a:latin typeface="Quicksand"/>
                <a:ea typeface="Quicksand"/>
                <a:cs typeface="Quicksand"/>
                <a:sym typeface="Quicksand"/>
              </a:rPr>
              <a:t>Mục tiêu là tối ưu hóa khả năng phân biệt giữa các cá nhân dựa vào ảnh khuôn mặt đầu vào.</a:t>
            </a:r>
          </a:p>
          <a:p>
            <a:pPr algn="l">
              <a:lnSpc>
                <a:spcPts val="4080"/>
              </a:lnSpc>
            </a:pPr>
            <a:r>
              <a:rPr lang="en-US" sz="2720">
                <a:solidFill>
                  <a:srgbClr val="000000"/>
                </a:solidFill>
                <a:latin typeface="Quicksand"/>
                <a:ea typeface="Quicksand"/>
                <a:cs typeface="Quicksand"/>
                <a:sym typeface="Quicksand"/>
              </a:rPr>
              <a:t>Sơ đồ này là một biểu diễn trực quan cho pipeline fine-tuning CNN trong nhận diện khuôn mặt, thể hiện rõ các bước chính và luồng dữ liệu trong quá trình huấn luyện mô hình.</a:t>
            </a:r>
          </a:p>
        </p:txBody>
      </p:sp>
      <p:sp>
        <p:nvSpPr>
          <p:cNvPr id="4" name="TextBox 4"/>
          <p:cNvSpPr txBox="1"/>
          <p:nvPr/>
        </p:nvSpPr>
        <p:spPr>
          <a:xfrm>
            <a:off x="702945" y="660819"/>
            <a:ext cx="10689672" cy="1739901"/>
          </a:xfrm>
          <a:prstGeom prst="rect">
            <a:avLst/>
          </a:prstGeom>
        </p:spPr>
        <p:txBody>
          <a:bodyPr lIns="0" tIns="0" rIns="0" bIns="0" rtlCol="0" anchor="t">
            <a:spAutoFit/>
          </a:bodyPr>
          <a:lstStyle/>
          <a:p>
            <a:pPr algn="l">
              <a:lnSpc>
                <a:spcPts val="6999"/>
              </a:lnSpc>
            </a:pPr>
            <a:r>
              <a:rPr lang="en-US" sz="4999" b="1">
                <a:solidFill>
                  <a:srgbClr val="00BF63"/>
                </a:solidFill>
                <a:latin typeface="Quicksand Bold"/>
                <a:ea typeface="Quicksand Bold"/>
                <a:cs typeface="Quicksand Bold"/>
                <a:sym typeface="Quicksand Bold"/>
              </a:rPr>
              <a:t>2.2 Quy trình huấn luyện lại mô hình Inception V3</a:t>
            </a:r>
          </a:p>
        </p:txBody>
      </p:sp>
      <p:sp>
        <p:nvSpPr>
          <p:cNvPr id="5" name="TextBox 5"/>
          <p:cNvSpPr txBox="1"/>
          <p:nvPr/>
        </p:nvSpPr>
        <p:spPr>
          <a:xfrm>
            <a:off x="702945" y="2563559"/>
            <a:ext cx="5580418" cy="764541"/>
          </a:xfrm>
          <a:prstGeom prst="rect">
            <a:avLst/>
          </a:prstGeom>
        </p:spPr>
        <p:txBody>
          <a:bodyPr lIns="0" tIns="0" rIns="0" bIns="0" rtlCol="0" anchor="t">
            <a:spAutoFit/>
          </a:bodyPr>
          <a:lstStyle/>
          <a:p>
            <a:pPr algn="l">
              <a:lnSpc>
                <a:spcPts val="6159"/>
              </a:lnSpc>
            </a:pPr>
            <a:r>
              <a:rPr lang="en-US" sz="4399" b="1">
                <a:solidFill>
                  <a:srgbClr val="00BF63"/>
                </a:solidFill>
                <a:latin typeface="Quicksand Bold"/>
                <a:ea typeface="Quicksand Bold"/>
                <a:cs typeface="Quicksand Bold"/>
                <a:sym typeface="Quicksand Bold"/>
              </a:rPr>
              <a:t>2.2.1 Lớp ban đầu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977</Words>
  <Application>Microsoft Office PowerPoint</Application>
  <PresentationFormat>Custom</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Quicksand Bold</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NCKH</dc:title>
  <cp:lastModifiedBy>Windows</cp:lastModifiedBy>
  <cp:revision>4</cp:revision>
  <dcterms:created xsi:type="dcterms:W3CDTF">2006-08-16T00:00:00Z</dcterms:created>
  <dcterms:modified xsi:type="dcterms:W3CDTF">2025-05-23T05:04:19Z</dcterms:modified>
  <dc:identifier>DAGnx03R0jo</dc:identifier>
</cp:coreProperties>
</file>