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"/>
  </p:notesMasterIdLst>
  <p:sldIdLst>
    <p:sldId id="276" r:id="rId2"/>
    <p:sldId id="277" r:id="rId3"/>
    <p:sldId id="278" r:id="rId4"/>
    <p:sldId id="275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47" autoAdjust="0"/>
  </p:normalViewPr>
  <p:slideViewPr>
    <p:cSldViewPr snapToGrid="0" snapToObjects="1">
      <p:cViewPr>
        <p:scale>
          <a:sx n="100" d="100"/>
          <a:sy n="100" d="100"/>
        </p:scale>
        <p:origin x="83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3416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525C6-F1AB-CD48-8FC9-7A77FE2851B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B8CCD-8256-0043-AEA0-7AA03E62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3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CE38E4D-051A-41E1-86A4-E56916468FD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Droplets form the films</a:t>
            </a:r>
            <a:br>
              <a:rPr lang="en-US" i="1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2631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927100"/>
          </a:xfrm>
        </p:spPr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2300" y="6096000"/>
            <a:ext cx="7899400" cy="723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/>
              <a:t>Step 1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763A879-9FC3-45D5-AAD0-847CAB27F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153967"/>
              </p:ext>
            </p:extLst>
          </p:nvPr>
        </p:nvGraphicFramePr>
        <p:xfrm>
          <a:off x="266919" y="1029137"/>
          <a:ext cx="8610162" cy="516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49">
                  <a:extLst>
                    <a:ext uri="{9D8B030D-6E8A-4147-A177-3AD203B41FA5}">
                      <a16:colId xmlns:a16="http://schemas.microsoft.com/office/drawing/2014/main" val="2309137418"/>
                    </a:ext>
                  </a:extLst>
                </a:gridCol>
                <a:gridCol w="1946358">
                  <a:extLst>
                    <a:ext uri="{9D8B030D-6E8A-4147-A177-3AD203B41FA5}">
                      <a16:colId xmlns:a16="http://schemas.microsoft.com/office/drawing/2014/main" val="2485932886"/>
                    </a:ext>
                  </a:extLst>
                </a:gridCol>
                <a:gridCol w="5269555">
                  <a:extLst>
                    <a:ext uri="{9D8B030D-6E8A-4147-A177-3AD203B41FA5}">
                      <a16:colId xmlns:a16="http://schemas.microsoft.com/office/drawing/2014/main" val="2738372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Notes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10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Ndroplet</a:t>
                      </a:r>
                      <a:endParaRPr lang="zh-CN" altLang="en-US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1~8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altLang="zh-CN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Pt droplet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58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simulation box size.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74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b="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space grid size.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03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  <a:endParaRPr lang="zh-CN" altLang="en-US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time step.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08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b="0" i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length of the data matrix.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81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thickness</a:t>
                      </a:r>
                      <a:endParaRPr lang="zh-CN" altLang="en-US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</a:t>
                      </a:r>
                      <a:endParaRPr lang="zh-CN" altLang="en-US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dimensionless thickness of a PtSe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monolayer, which governs the consumption rate of Pt droplets during motion..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0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Rball</a:t>
                      </a:r>
                      <a:endParaRPr lang="zh-CN" altLang="en-US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initial radius of Pt droplets.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5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</a:t>
                      </a:r>
                      <a:endParaRPr lang="zh-CN" altLang="en-US" sz="1800" b="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critical radius above which Pt droplets solidify hence cease to move.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47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b="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φ</a:t>
                      </a:r>
                      <a:endParaRPr lang="zh-CN" altLang="en-US" sz="1800" b="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-1, 1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order parameter, whereas  -1 represents the bare MoS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substrate, and 1 represents the PtSe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single layer.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93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800" b="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dimensionless coupling constant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057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74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599478"/>
          </a:xfrm>
        </p:spPr>
        <p:txBody>
          <a:bodyPr/>
          <a:lstStyle/>
          <a:p>
            <a:r>
              <a:rPr lang="en-US" sz="4800" dirty="0"/>
              <a:t>Running Code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2300" y="5855160"/>
            <a:ext cx="7899400" cy="964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/>
              <a:t>Step 2</a:t>
            </a:r>
          </a:p>
          <a:p>
            <a:pPr algn="l">
              <a:lnSpc>
                <a:spcPct val="100000"/>
              </a:lnSpc>
            </a:pPr>
            <a:r>
              <a:rPr lang="en-US" sz="1500" dirty="0"/>
              <a:t>Select the required </a:t>
            </a:r>
            <a:r>
              <a:rPr lang="en-US" sz="1500" i="1" dirty="0"/>
              <a:t>Ndroplet</a:t>
            </a:r>
            <a:r>
              <a:rPr lang="en-US" sz="1500" dirty="0"/>
              <a:t> to droplet </a:t>
            </a:r>
            <a:r>
              <a:rPr lang="en-US" altLang="zh-CN" sz="1500" dirty="0"/>
              <a:t>numbers</a:t>
            </a:r>
            <a:r>
              <a:rPr lang="en-US" sz="1500" dirty="0"/>
              <a:t>, click on the “Run” button in MATLAB or Octave.  A new figure window will show up. Pt droplets selenized to form PtSe</a:t>
            </a:r>
            <a:r>
              <a:rPr lang="en-US" sz="1500" baseline="-25000" dirty="0"/>
              <a:t>x</a:t>
            </a:r>
            <a:r>
              <a:rPr lang="en-US" sz="1500" dirty="0"/>
              <a:t> films drive the motion of the droplets, leaving a earthworm-like trail. Once the number of droplets reaches a certain threshold, a complete monolayer film of PtSe</a:t>
            </a:r>
            <a:r>
              <a:rPr lang="en-US" sz="1500" baseline="-25000" dirty="0"/>
              <a:t>x</a:t>
            </a:r>
            <a:r>
              <a:rPr lang="en-US" sz="1500" dirty="0"/>
              <a:t> can be formed..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F97614-0E1F-4944-BE94-965B34D9A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59"/>
          <a:stretch/>
        </p:blipFill>
        <p:spPr>
          <a:xfrm>
            <a:off x="6052301" y="2068665"/>
            <a:ext cx="2634499" cy="13745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75D1B63-D626-4AFA-91FD-E55DFDDEA4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606"/>
          <a:stretch/>
        </p:blipFill>
        <p:spPr>
          <a:xfrm>
            <a:off x="374649" y="1854795"/>
            <a:ext cx="2729101" cy="13745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7D0972-F650-4028-8951-97B18DA1E8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847"/>
          <a:stretch/>
        </p:blipFill>
        <p:spPr>
          <a:xfrm>
            <a:off x="3177149" y="1995078"/>
            <a:ext cx="2634499" cy="13249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1763669-46B7-49BC-B55F-8DBEFDF2F10F}"/>
              </a:ext>
            </a:extLst>
          </p:cNvPr>
          <p:cNvSpPr/>
          <p:nvPr/>
        </p:nvSpPr>
        <p:spPr>
          <a:xfrm>
            <a:off x="950057" y="3560550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Ndroplet=1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504B82-7ADD-4DD0-BFCD-F48FEDF5D640}"/>
              </a:ext>
            </a:extLst>
          </p:cNvPr>
          <p:cNvSpPr/>
          <p:nvPr/>
        </p:nvSpPr>
        <p:spPr>
          <a:xfrm>
            <a:off x="4036157" y="3560550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Ndroplet=3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08E88D-2B26-45A8-852A-5358C642AE3A}"/>
              </a:ext>
            </a:extLst>
          </p:cNvPr>
          <p:cNvSpPr/>
          <p:nvPr/>
        </p:nvSpPr>
        <p:spPr>
          <a:xfrm>
            <a:off x="6943280" y="3556607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Ndroplet=8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94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Droplet climbs the film</a:t>
            </a:r>
            <a:br>
              <a:rPr lang="en-US" i="1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014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927100"/>
          </a:xfrm>
        </p:spPr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2300" y="6096000"/>
            <a:ext cx="7899400" cy="723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/>
              <a:t>Step 1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763A879-9FC3-45D5-AAD0-847CAB27F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396972"/>
              </p:ext>
            </p:extLst>
          </p:nvPr>
        </p:nvGraphicFramePr>
        <p:xfrm>
          <a:off x="266919" y="1029137"/>
          <a:ext cx="8610162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49">
                  <a:extLst>
                    <a:ext uri="{9D8B030D-6E8A-4147-A177-3AD203B41FA5}">
                      <a16:colId xmlns:a16="http://schemas.microsoft.com/office/drawing/2014/main" val="2309137418"/>
                    </a:ext>
                  </a:extLst>
                </a:gridCol>
                <a:gridCol w="1946358">
                  <a:extLst>
                    <a:ext uri="{9D8B030D-6E8A-4147-A177-3AD203B41FA5}">
                      <a16:colId xmlns:a16="http://schemas.microsoft.com/office/drawing/2014/main" val="2485932886"/>
                    </a:ext>
                  </a:extLst>
                </a:gridCol>
                <a:gridCol w="5269555">
                  <a:extLst>
                    <a:ext uri="{9D8B030D-6E8A-4147-A177-3AD203B41FA5}">
                      <a16:colId xmlns:a16="http://schemas.microsoft.com/office/drawing/2014/main" val="2738372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Notes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10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1800" b="0" i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1800" b="0" i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1800" b="0" i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</a:t>
                      </a:r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sizes of the simulation box.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58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8~12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radius of the Pt droplet, while a smaller droplet will stay at step, and larger one will climb the step.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74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b="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800" b="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coupling constant.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03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space step size along either </a:t>
                      </a:r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</a:t>
                      </a:r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08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  <a:endParaRPr lang="zh-CN" altLang="en-US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time step.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81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droplet’s surface tension in simulation.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0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l-PL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pl-PL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+5) </a:t>
                      </a:r>
                      <a:r>
                        <a:rPr lang="pl-PL" altLang="zh-CN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l-PL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pl-PL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pl-PL" altLang="zh-CN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l-PL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+(</a:t>
                      </a:r>
                      <a:r>
                        <a:rPr lang="pl-PL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pl-PL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-5)</a:t>
                      </a:r>
                      <a:r>
                        <a:rPr lang="pl-PL" altLang="zh-CN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 droplet at film step initially.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5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b="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ρ</a:t>
                      </a:r>
                      <a:endParaRPr lang="zh-CN" altLang="en-US" sz="1800" b="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Sign(</a:t>
                      </a:r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)/2+0.5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phase-field for the density of the liquid. </a:t>
                      </a:r>
                      <a:r>
                        <a:rPr lang="el-GR" altLang="zh-CN" sz="1800" b="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ρ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 denotes liquid phase and </a:t>
                      </a:r>
                      <a:r>
                        <a:rPr lang="el-GR" altLang="zh-CN" sz="1800" b="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ρ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 denotes the vapor phase.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47013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65DA34C-6825-4DD9-8605-BC21038340FE}"/>
              </a:ext>
            </a:extLst>
          </p:cNvPr>
          <p:cNvSpPr txBox="1"/>
          <p:nvPr/>
        </p:nvSpPr>
        <p:spPr>
          <a:xfrm>
            <a:off x="266918" y="4981814"/>
            <a:ext cx="4779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introduction of the wetting angle 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lines 42 and 43 of the code. We set 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=0.6323 such that the 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Pt/PtSe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67.2°,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=0.5064 (0.6323-0.1259) such that the 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Pt/MoS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88.9°.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31C7817-35E6-40FE-B200-3C45C38E4FDD}"/>
              </a:ext>
            </a:extLst>
          </p:cNvPr>
          <p:cNvGrpSpPr/>
          <p:nvPr/>
        </p:nvGrpSpPr>
        <p:grpSpPr>
          <a:xfrm>
            <a:off x="5198627" y="5355765"/>
            <a:ext cx="3830854" cy="472548"/>
            <a:chOff x="5046226" y="5301033"/>
            <a:chExt cx="3830854" cy="47254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2F94669-BA6E-45C4-A190-F3AFAF2BF4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988"/>
            <a:stretch/>
          </p:blipFill>
          <p:spPr>
            <a:xfrm>
              <a:off x="5340349" y="5301033"/>
              <a:ext cx="3536731" cy="471998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BA06ACD-C339-45D0-8B93-E9F5848C0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3595"/>
            <a:stretch/>
          </p:blipFill>
          <p:spPr>
            <a:xfrm>
              <a:off x="5046226" y="5301583"/>
              <a:ext cx="294123" cy="471998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0900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599478"/>
          </a:xfrm>
        </p:spPr>
        <p:txBody>
          <a:bodyPr/>
          <a:lstStyle/>
          <a:p>
            <a:r>
              <a:rPr lang="en-US" sz="4800" dirty="0"/>
              <a:t>Running Code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2300" y="5855160"/>
            <a:ext cx="7899400" cy="964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/>
              <a:t>Step 2</a:t>
            </a:r>
          </a:p>
          <a:p>
            <a:pPr algn="l">
              <a:lnSpc>
                <a:spcPct val="100000"/>
              </a:lnSpc>
            </a:pPr>
            <a:r>
              <a:rPr lang="en-US" sz="1500" dirty="0"/>
              <a:t>Select the required </a:t>
            </a:r>
            <a:r>
              <a:rPr lang="en-US" sz="1500" i="1" dirty="0"/>
              <a:t>R</a:t>
            </a:r>
            <a:r>
              <a:rPr lang="en-US" sz="1500" dirty="0"/>
              <a:t> to droplet sizes, click on the “Run” button in MATLAB or Octave.  A new figure window will show up. The smaller droplet will stay at step, and larger one will climb the step.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AA128A-ADE2-4883-9CF2-8E9042F479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41"/>
          <a:stretch/>
        </p:blipFill>
        <p:spPr>
          <a:xfrm>
            <a:off x="85725" y="1362075"/>
            <a:ext cx="3476625" cy="15894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F67946-79FD-4CF1-89FC-240FC657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61"/>
          <a:stretch/>
        </p:blipFill>
        <p:spPr>
          <a:xfrm>
            <a:off x="4743449" y="1362075"/>
            <a:ext cx="3476625" cy="15894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4846EC-67E6-4054-8A38-64E60EE5EB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63"/>
          <a:stretch/>
        </p:blipFill>
        <p:spPr>
          <a:xfrm>
            <a:off x="85725" y="3593146"/>
            <a:ext cx="3076575" cy="15894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9A7AA42-849C-43AA-BEAD-763AF09E4B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656"/>
          <a:stretch/>
        </p:blipFill>
        <p:spPr>
          <a:xfrm>
            <a:off x="4743449" y="3593146"/>
            <a:ext cx="3076575" cy="1589457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C1BEC64C-858C-460C-B2DB-A78F758FBB6F}"/>
              </a:ext>
            </a:extLst>
          </p:cNvPr>
          <p:cNvSpPr/>
          <p:nvPr/>
        </p:nvSpPr>
        <p:spPr>
          <a:xfrm>
            <a:off x="3752849" y="2247900"/>
            <a:ext cx="819151" cy="2667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6F947E3-8D34-482D-AC8F-2592FA343E35}"/>
              </a:ext>
            </a:extLst>
          </p:cNvPr>
          <p:cNvSpPr/>
          <p:nvPr/>
        </p:nvSpPr>
        <p:spPr>
          <a:xfrm>
            <a:off x="3752848" y="4612678"/>
            <a:ext cx="819151" cy="2667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736C82-9F5C-4B58-AAC1-B1D4BB949609}"/>
              </a:ext>
            </a:extLst>
          </p:cNvPr>
          <p:cNvSpPr/>
          <p:nvPr/>
        </p:nvSpPr>
        <p:spPr>
          <a:xfrm>
            <a:off x="3806396" y="5182603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4E4130-C7EC-4A32-99A1-9CA738A95351}"/>
              </a:ext>
            </a:extLst>
          </p:cNvPr>
          <p:cNvSpPr/>
          <p:nvPr/>
        </p:nvSpPr>
        <p:spPr>
          <a:xfrm>
            <a:off x="3858179" y="3009641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753</TotalTime>
  <Words>458</Words>
  <Application>Microsoft Office PowerPoint</Application>
  <PresentationFormat>全屏显示(4:3)</PresentationFormat>
  <Paragraphs>78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Century Gothic</vt:lpstr>
      <vt:lpstr>Courier New</vt:lpstr>
      <vt:lpstr>Palatino Linotype</vt:lpstr>
      <vt:lpstr>Times New Roman</vt:lpstr>
      <vt:lpstr>Executive</vt:lpstr>
      <vt:lpstr>Droplets form the films </vt:lpstr>
      <vt:lpstr>Importing Data</vt:lpstr>
      <vt:lpstr>Running Code</vt:lpstr>
      <vt:lpstr>Droplet climbs the film </vt:lpstr>
      <vt:lpstr>Importing Data</vt:lpstr>
      <vt:lpstr>Running Code</vt:lpstr>
    </vt:vector>
  </TitlesOfParts>
  <Company>Pinka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</dc:title>
  <dc:creator>Lior Pinkus</dc:creator>
  <cp:lastModifiedBy>秦文</cp:lastModifiedBy>
  <cp:revision>60</cp:revision>
  <dcterms:created xsi:type="dcterms:W3CDTF">2014-10-23T16:05:31Z</dcterms:created>
  <dcterms:modified xsi:type="dcterms:W3CDTF">2024-11-05T07:20:58Z</dcterms:modified>
</cp:coreProperties>
</file>