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40"/>
  </p:normalViewPr>
  <p:slideViewPr>
    <p:cSldViewPr snapToGrid="0">
      <p:cViewPr varScale="1">
        <p:scale>
          <a:sx n="103" d="100"/>
          <a:sy n="103" d="100"/>
        </p:scale>
        <p:origin x="144"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932B-8A0E-7546-F771-F510C50501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FBF4EA-4F72-A02F-F807-7299864FB4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25FF70-42C4-BEBA-D68F-0CA490DAF852}"/>
              </a:ext>
            </a:extLst>
          </p:cNvPr>
          <p:cNvSpPr>
            <a:spLocks noGrp="1"/>
          </p:cNvSpPr>
          <p:nvPr>
            <p:ph type="dt" sz="half" idx="10"/>
          </p:nvPr>
        </p:nvSpPr>
        <p:spPr/>
        <p:txBody>
          <a:bodyPr/>
          <a:lstStyle/>
          <a:p>
            <a:fld id="{58EEF238-114B-4F6A-BFDF-1FF8AE284028}" type="datetimeFigureOut">
              <a:rPr lang="en-US" smtClean="0"/>
              <a:t>2/7/2024</a:t>
            </a:fld>
            <a:endParaRPr lang="en-US"/>
          </a:p>
        </p:txBody>
      </p:sp>
      <p:sp>
        <p:nvSpPr>
          <p:cNvPr id="5" name="Footer Placeholder 4">
            <a:extLst>
              <a:ext uri="{FF2B5EF4-FFF2-40B4-BE49-F238E27FC236}">
                <a16:creationId xmlns:a16="http://schemas.microsoft.com/office/drawing/2014/main" id="{C46C3235-F3C7-7947-85C5-5285E221C4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8E4069-7476-BD88-3B5A-83A90984E7CE}"/>
              </a:ext>
            </a:extLst>
          </p:cNvPr>
          <p:cNvSpPr>
            <a:spLocks noGrp="1"/>
          </p:cNvSpPr>
          <p:nvPr>
            <p:ph type="sldNum" sz="quarter" idx="12"/>
          </p:nvPr>
        </p:nvSpPr>
        <p:spPr/>
        <p:txBody>
          <a:bodyPr/>
          <a:lstStyle/>
          <a:p>
            <a:fld id="{B99360AB-1794-4AC9-8E60-C9254AD57EC7}" type="slidenum">
              <a:rPr lang="en-US" smtClean="0"/>
              <a:t>‹#›</a:t>
            </a:fld>
            <a:endParaRPr lang="en-US"/>
          </a:p>
        </p:txBody>
      </p:sp>
    </p:spTree>
    <p:extLst>
      <p:ext uri="{BB962C8B-B14F-4D97-AF65-F5344CB8AC3E}">
        <p14:creationId xmlns:p14="http://schemas.microsoft.com/office/powerpoint/2010/main" val="421542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E162-ED28-B5A8-09AD-34CD3D24DD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BD55B7-B127-9F47-217E-5EBF518E98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2F2100-3D2F-4336-9471-20171EB72C6C}"/>
              </a:ext>
            </a:extLst>
          </p:cNvPr>
          <p:cNvSpPr>
            <a:spLocks noGrp="1"/>
          </p:cNvSpPr>
          <p:nvPr>
            <p:ph type="dt" sz="half" idx="10"/>
          </p:nvPr>
        </p:nvSpPr>
        <p:spPr/>
        <p:txBody>
          <a:bodyPr/>
          <a:lstStyle/>
          <a:p>
            <a:fld id="{58EEF238-114B-4F6A-BFDF-1FF8AE284028}" type="datetimeFigureOut">
              <a:rPr lang="en-US" smtClean="0"/>
              <a:t>2/7/2024</a:t>
            </a:fld>
            <a:endParaRPr lang="en-US"/>
          </a:p>
        </p:txBody>
      </p:sp>
      <p:sp>
        <p:nvSpPr>
          <p:cNvPr id="5" name="Footer Placeholder 4">
            <a:extLst>
              <a:ext uri="{FF2B5EF4-FFF2-40B4-BE49-F238E27FC236}">
                <a16:creationId xmlns:a16="http://schemas.microsoft.com/office/drawing/2014/main" id="{F48910A5-0D8A-49CB-284E-67C07116C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C35DB-C7F7-AB9F-F55E-E512B1451F63}"/>
              </a:ext>
            </a:extLst>
          </p:cNvPr>
          <p:cNvSpPr>
            <a:spLocks noGrp="1"/>
          </p:cNvSpPr>
          <p:nvPr>
            <p:ph type="sldNum" sz="quarter" idx="12"/>
          </p:nvPr>
        </p:nvSpPr>
        <p:spPr/>
        <p:txBody>
          <a:bodyPr/>
          <a:lstStyle/>
          <a:p>
            <a:fld id="{B99360AB-1794-4AC9-8E60-C9254AD57EC7}" type="slidenum">
              <a:rPr lang="en-US" smtClean="0"/>
              <a:t>‹#›</a:t>
            </a:fld>
            <a:endParaRPr lang="en-US"/>
          </a:p>
        </p:txBody>
      </p:sp>
    </p:spTree>
    <p:extLst>
      <p:ext uri="{BB962C8B-B14F-4D97-AF65-F5344CB8AC3E}">
        <p14:creationId xmlns:p14="http://schemas.microsoft.com/office/powerpoint/2010/main" val="3330622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20ADB4-CAEF-A955-7149-5E385F90B1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CDAC5C-CECC-CAEB-ABBF-8421691AD2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38F771-1FFE-D72E-B64E-0CF9902817C5}"/>
              </a:ext>
            </a:extLst>
          </p:cNvPr>
          <p:cNvSpPr>
            <a:spLocks noGrp="1"/>
          </p:cNvSpPr>
          <p:nvPr>
            <p:ph type="dt" sz="half" idx="10"/>
          </p:nvPr>
        </p:nvSpPr>
        <p:spPr/>
        <p:txBody>
          <a:bodyPr/>
          <a:lstStyle/>
          <a:p>
            <a:fld id="{58EEF238-114B-4F6A-BFDF-1FF8AE284028}" type="datetimeFigureOut">
              <a:rPr lang="en-US" smtClean="0"/>
              <a:t>2/7/2024</a:t>
            </a:fld>
            <a:endParaRPr lang="en-US"/>
          </a:p>
        </p:txBody>
      </p:sp>
      <p:sp>
        <p:nvSpPr>
          <p:cNvPr id="5" name="Footer Placeholder 4">
            <a:extLst>
              <a:ext uri="{FF2B5EF4-FFF2-40B4-BE49-F238E27FC236}">
                <a16:creationId xmlns:a16="http://schemas.microsoft.com/office/drawing/2014/main" id="{34B855D1-42F1-3691-1D5C-21729268A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D2F52-B4F4-A531-D355-193ED7E36B1F}"/>
              </a:ext>
            </a:extLst>
          </p:cNvPr>
          <p:cNvSpPr>
            <a:spLocks noGrp="1"/>
          </p:cNvSpPr>
          <p:nvPr>
            <p:ph type="sldNum" sz="quarter" idx="12"/>
          </p:nvPr>
        </p:nvSpPr>
        <p:spPr/>
        <p:txBody>
          <a:bodyPr/>
          <a:lstStyle/>
          <a:p>
            <a:fld id="{B99360AB-1794-4AC9-8E60-C9254AD57EC7}" type="slidenum">
              <a:rPr lang="en-US" smtClean="0"/>
              <a:t>‹#›</a:t>
            </a:fld>
            <a:endParaRPr lang="en-US"/>
          </a:p>
        </p:txBody>
      </p:sp>
    </p:spTree>
    <p:extLst>
      <p:ext uri="{BB962C8B-B14F-4D97-AF65-F5344CB8AC3E}">
        <p14:creationId xmlns:p14="http://schemas.microsoft.com/office/powerpoint/2010/main" val="12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2E4F-6EE3-6C41-A882-512F059223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DBF188-9530-5FA6-C30F-BBFC355A2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D470-9996-6153-825B-A82622E848DD}"/>
              </a:ext>
            </a:extLst>
          </p:cNvPr>
          <p:cNvSpPr>
            <a:spLocks noGrp="1"/>
          </p:cNvSpPr>
          <p:nvPr>
            <p:ph type="dt" sz="half" idx="10"/>
          </p:nvPr>
        </p:nvSpPr>
        <p:spPr/>
        <p:txBody>
          <a:bodyPr/>
          <a:lstStyle/>
          <a:p>
            <a:fld id="{58EEF238-114B-4F6A-BFDF-1FF8AE284028}" type="datetimeFigureOut">
              <a:rPr lang="en-US" smtClean="0"/>
              <a:t>2/7/2024</a:t>
            </a:fld>
            <a:endParaRPr lang="en-US"/>
          </a:p>
        </p:txBody>
      </p:sp>
      <p:sp>
        <p:nvSpPr>
          <p:cNvPr id="5" name="Footer Placeholder 4">
            <a:extLst>
              <a:ext uri="{FF2B5EF4-FFF2-40B4-BE49-F238E27FC236}">
                <a16:creationId xmlns:a16="http://schemas.microsoft.com/office/drawing/2014/main" id="{59786A20-855E-6F2A-F428-E84A494F8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033357-E78F-BCDD-5492-A8D8267C912C}"/>
              </a:ext>
            </a:extLst>
          </p:cNvPr>
          <p:cNvSpPr>
            <a:spLocks noGrp="1"/>
          </p:cNvSpPr>
          <p:nvPr>
            <p:ph type="sldNum" sz="quarter" idx="12"/>
          </p:nvPr>
        </p:nvSpPr>
        <p:spPr/>
        <p:txBody>
          <a:bodyPr/>
          <a:lstStyle/>
          <a:p>
            <a:fld id="{B99360AB-1794-4AC9-8E60-C9254AD57EC7}" type="slidenum">
              <a:rPr lang="en-US" smtClean="0"/>
              <a:t>‹#›</a:t>
            </a:fld>
            <a:endParaRPr lang="en-US"/>
          </a:p>
        </p:txBody>
      </p:sp>
    </p:spTree>
    <p:extLst>
      <p:ext uri="{BB962C8B-B14F-4D97-AF65-F5344CB8AC3E}">
        <p14:creationId xmlns:p14="http://schemas.microsoft.com/office/powerpoint/2010/main" val="590690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1100-F29C-FCE9-60E6-FADBC88F72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4A3F5F-F734-0AEF-1BF1-BF54E0636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DB6992-1790-771B-4C86-685255569866}"/>
              </a:ext>
            </a:extLst>
          </p:cNvPr>
          <p:cNvSpPr>
            <a:spLocks noGrp="1"/>
          </p:cNvSpPr>
          <p:nvPr>
            <p:ph type="dt" sz="half" idx="10"/>
          </p:nvPr>
        </p:nvSpPr>
        <p:spPr/>
        <p:txBody>
          <a:bodyPr/>
          <a:lstStyle/>
          <a:p>
            <a:fld id="{58EEF238-114B-4F6A-BFDF-1FF8AE284028}" type="datetimeFigureOut">
              <a:rPr lang="en-US" smtClean="0"/>
              <a:t>2/7/2024</a:t>
            </a:fld>
            <a:endParaRPr lang="en-US"/>
          </a:p>
        </p:txBody>
      </p:sp>
      <p:sp>
        <p:nvSpPr>
          <p:cNvPr id="5" name="Footer Placeholder 4">
            <a:extLst>
              <a:ext uri="{FF2B5EF4-FFF2-40B4-BE49-F238E27FC236}">
                <a16:creationId xmlns:a16="http://schemas.microsoft.com/office/drawing/2014/main" id="{F483A1A7-8E43-FB60-FBAC-00A656C7E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5D442F-49DA-1CE5-D694-1123DF4F4583}"/>
              </a:ext>
            </a:extLst>
          </p:cNvPr>
          <p:cNvSpPr>
            <a:spLocks noGrp="1"/>
          </p:cNvSpPr>
          <p:nvPr>
            <p:ph type="sldNum" sz="quarter" idx="12"/>
          </p:nvPr>
        </p:nvSpPr>
        <p:spPr/>
        <p:txBody>
          <a:bodyPr/>
          <a:lstStyle/>
          <a:p>
            <a:fld id="{B99360AB-1794-4AC9-8E60-C9254AD57EC7}" type="slidenum">
              <a:rPr lang="en-US" smtClean="0"/>
              <a:t>‹#›</a:t>
            </a:fld>
            <a:endParaRPr lang="en-US"/>
          </a:p>
        </p:txBody>
      </p:sp>
    </p:spTree>
    <p:extLst>
      <p:ext uri="{BB962C8B-B14F-4D97-AF65-F5344CB8AC3E}">
        <p14:creationId xmlns:p14="http://schemas.microsoft.com/office/powerpoint/2010/main" val="2998937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B195-1D64-3BF3-E1B0-A3A13680C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5EE16B-6A69-1AF0-32C7-202E33810A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033C36-1ED9-5BA5-70B9-0AE724706F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EB7700-9B37-E177-FCC5-C7680092D98A}"/>
              </a:ext>
            </a:extLst>
          </p:cNvPr>
          <p:cNvSpPr>
            <a:spLocks noGrp="1"/>
          </p:cNvSpPr>
          <p:nvPr>
            <p:ph type="dt" sz="half" idx="10"/>
          </p:nvPr>
        </p:nvSpPr>
        <p:spPr/>
        <p:txBody>
          <a:bodyPr/>
          <a:lstStyle/>
          <a:p>
            <a:fld id="{58EEF238-114B-4F6A-BFDF-1FF8AE284028}" type="datetimeFigureOut">
              <a:rPr lang="en-US" smtClean="0"/>
              <a:t>2/7/2024</a:t>
            </a:fld>
            <a:endParaRPr lang="en-US"/>
          </a:p>
        </p:txBody>
      </p:sp>
      <p:sp>
        <p:nvSpPr>
          <p:cNvPr id="6" name="Footer Placeholder 5">
            <a:extLst>
              <a:ext uri="{FF2B5EF4-FFF2-40B4-BE49-F238E27FC236}">
                <a16:creationId xmlns:a16="http://schemas.microsoft.com/office/drawing/2014/main" id="{5F69F0AB-EF88-6F33-720E-427103E21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4E134-6E63-D984-9C89-FFE5777A0DCD}"/>
              </a:ext>
            </a:extLst>
          </p:cNvPr>
          <p:cNvSpPr>
            <a:spLocks noGrp="1"/>
          </p:cNvSpPr>
          <p:nvPr>
            <p:ph type="sldNum" sz="quarter" idx="12"/>
          </p:nvPr>
        </p:nvSpPr>
        <p:spPr/>
        <p:txBody>
          <a:bodyPr/>
          <a:lstStyle/>
          <a:p>
            <a:fld id="{B99360AB-1794-4AC9-8E60-C9254AD57EC7}" type="slidenum">
              <a:rPr lang="en-US" smtClean="0"/>
              <a:t>‹#›</a:t>
            </a:fld>
            <a:endParaRPr lang="en-US"/>
          </a:p>
        </p:txBody>
      </p:sp>
    </p:spTree>
    <p:extLst>
      <p:ext uri="{BB962C8B-B14F-4D97-AF65-F5344CB8AC3E}">
        <p14:creationId xmlns:p14="http://schemas.microsoft.com/office/powerpoint/2010/main" val="2404520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1AEA-73E2-934B-12A0-92B60252EE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DFEF86-B77E-F666-E511-EFECB7C7D0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4E9DAA-69AD-87AA-96DD-4FDB3BE030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1CB894-91BC-0634-9BDF-4CBA925BE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6763F2-5CCB-0638-B743-6AA58BD661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1CFB02-B6BD-384B-74A9-C840EC9DA59F}"/>
              </a:ext>
            </a:extLst>
          </p:cNvPr>
          <p:cNvSpPr>
            <a:spLocks noGrp="1"/>
          </p:cNvSpPr>
          <p:nvPr>
            <p:ph type="dt" sz="half" idx="10"/>
          </p:nvPr>
        </p:nvSpPr>
        <p:spPr/>
        <p:txBody>
          <a:bodyPr/>
          <a:lstStyle/>
          <a:p>
            <a:fld id="{58EEF238-114B-4F6A-BFDF-1FF8AE284028}" type="datetimeFigureOut">
              <a:rPr lang="en-US" smtClean="0"/>
              <a:t>2/7/2024</a:t>
            </a:fld>
            <a:endParaRPr lang="en-US"/>
          </a:p>
        </p:txBody>
      </p:sp>
      <p:sp>
        <p:nvSpPr>
          <p:cNvPr id="8" name="Footer Placeholder 7">
            <a:extLst>
              <a:ext uri="{FF2B5EF4-FFF2-40B4-BE49-F238E27FC236}">
                <a16:creationId xmlns:a16="http://schemas.microsoft.com/office/drawing/2014/main" id="{8EC56003-0B04-3E85-23D6-1C10BD9A6E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159CD-95F5-F8B7-ACAD-33A7A87EC036}"/>
              </a:ext>
            </a:extLst>
          </p:cNvPr>
          <p:cNvSpPr>
            <a:spLocks noGrp="1"/>
          </p:cNvSpPr>
          <p:nvPr>
            <p:ph type="sldNum" sz="quarter" idx="12"/>
          </p:nvPr>
        </p:nvSpPr>
        <p:spPr/>
        <p:txBody>
          <a:bodyPr/>
          <a:lstStyle/>
          <a:p>
            <a:fld id="{B99360AB-1794-4AC9-8E60-C9254AD57EC7}" type="slidenum">
              <a:rPr lang="en-US" smtClean="0"/>
              <a:t>‹#›</a:t>
            </a:fld>
            <a:endParaRPr lang="en-US"/>
          </a:p>
        </p:txBody>
      </p:sp>
    </p:spTree>
    <p:extLst>
      <p:ext uri="{BB962C8B-B14F-4D97-AF65-F5344CB8AC3E}">
        <p14:creationId xmlns:p14="http://schemas.microsoft.com/office/powerpoint/2010/main" val="127336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DD7E-5EF2-A4A3-0734-47BCDF67D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9A4C97-8998-C528-6C88-CA32CFEBCB64}"/>
              </a:ext>
            </a:extLst>
          </p:cNvPr>
          <p:cNvSpPr>
            <a:spLocks noGrp="1"/>
          </p:cNvSpPr>
          <p:nvPr>
            <p:ph type="dt" sz="half" idx="10"/>
          </p:nvPr>
        </p:nvSpPr>
        <p:spPr/>
        <p:txBody>
          <a:bodyPr/>
          <a:lstStyle/>
          <a:p>
            <a:fld id="{58EEF238-114B-4F6A-BFDF-1FF8AE284028}" type="datetimeFigureOut">
              <a:rPr lang="en-US" smtClean="0"/>
              <a:t>2/7/2024</a:t>
            </a:fld>
            <a:endParaRPr lang="en-US"/>
          </a:p>
        </p:txBody>
      </p:sp>
      <p:sp>
        <p:nvSpPr>
          <p:cNvPr id="4" name="Footer Placeholder 3">
            <a:extLst>
              <a:ext uri="{FF2B5EF4-FFF2-40B4-BE49-F238E27FC236}">
                <a16:creationId xmlns:a16="http://schemas.microsoft.com/office/drawing/2014/main" id="{4AD5560D-2446-7D13-A181-91D94A6D0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431909-BDA9-AA7F-7E1C-4ED33727D831}"/>
              </a:ext>
            </a:extLst>
          </p:cNvPr>
          <p:cNvSpPr>
            <a:spLocks noGrp="1"/>
          </p:cNvSpPr>
          <p:nvPr>
            <p:ph type="sldNum" sz="quarter" idx="12"/>
          </p:nvPr>
        </p:nvSpPr>
        <p:spPr/>
        <p:txBody>
          <a:bodyPr/>
          <a:lstStyle/>
          <a:p>
            <a:fld id="{B99360AB-1794-4AC9-8E60-C9254AD57EC7}" type="slidenum">
              <a:rPr lang="en-US" smtClean="0"/>
              <a:t>‹#›</a:t>
            </a:fld>
            <a:endParaRPr lang="en-US"/>
          </a:p>
        </p:txBody>
      </p:sp>
    </p:spTree>
    <p:extLst>
      <p:ext uri="{BB962C8B-B14F-4D97-AF65-F5344CB8AC3E}">
        <p14:creationId xmlns:p14="http://schemas.microsoft.com/office/powerpoint/2010/main" val="3041446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45891C-F829-DB30-99CC-4E4BDF96E195}"/>
              </a:ext>
            </a:extLst>
          </p:cNvPr>
          <p:cNvSpPr>
            <a:spLocks noGrp="1"/>
          </p:cNvSpPr>
          <p:nvPr>
            <p:ph type="dt" sz="half" idx="10"/>
          </p:nvPr>
        </p:nvSpPr>
        <p:spPr/>
        <p:txBody>
          <a:bodyPr/>
          <a:lstStyle/>
          <a:p>
            <a:fld id="{58EEF238-114B-4F6A-BFDF-1FF8AE284028}" type="datetimeFigureOut">
              <a:rPr lang="en-US" smtClean="0"/>
              <a:t>2/7/2024</a:t>
            </a:fld>
            <a:endParaRPr lang="en-US"/>
          </a:p>
        </p:txBody>
      </p:sp>
      <p:sp>
        <p:nvSpPr>
          <p:cNvPr id="3" name="Footer Placeholder 2">
            <a:extLst>
              <a:ext uri="{FF2B5EF4-FFF2-40B4-BE49-F238E27FC236}">
                <a16:creationId xmlns:a16="http://schemas.microsoft.com/office/drawing/2014/main" id="{FAE8E32E-FA32-7CD2-2112-D9F328DF51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80C600-C280-15FF-0A67-617FFC007D5E}"/>
              </a:ext>
            </a:extLst>
          </p:cNvPr>
          <p:cNvSpPr>
            <a:spLocks noGrp="1"/>
          </p:cNvSpPr>
          <p:nvPr>
            <p:ph type="sldNum" sz="quarter" idx="12"/>
          </p:nvPr>
        </p:nvSpPr>
        <p:spPr/>
        <p:txBody>
          <a:bodyPr/>
          <a:lstStyle/>
          <a:p>
            <a:fld id="{B99360AB-1794-4AC9-8E60-C9254AD57EC7}" type="slidenum">
              <a:rPr lang="en-US" smtClean="0"/>
              <a:t>‹#›</a:t>
            </a:fld>
            <a:endParaRPr lang="en-US"/>
          </a:p>
        </p:txBody>
      </p:sp>
    </p:spTree>
    <p:extLst>
      <p:ext uri="{BB962C8B-B14F-4D97-AF65-F5344CB8AC3E}">
        <p14:creationId xmlns:p14="http://schemas.microsoft.com/office/powerpoint/2010/main" val="3960401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9383-9FAE-B144-DEA5-ACE77068F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72D4A7-F0EA-7060-1167-9234848C1A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A43B35-D932-F461-1F00-E377E7CBE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533B0-F1F5-6138-A1F2-3E6B620CC618}"/>
              </a:ext>
            </a:extLst>
          </p:cNvPr>
          <p:cNvSpPr>
            <a:spLocks noGrp="1"/>
          </p:cNvSpPr>
          <p:nvPr>
            <p:ph type="dt" sz="half" idx="10"/>
          </p:nvPr>
        </p:nvSpPr>
        <p:spPr/>
        <p:txBody>
          <a:bodyPr/>
          <a:lstStyle/>
          <a:p>
            <a:fld id="{58EEF238-114B-4F6A-BFDF-1FF8AE284028}" type="datetimeFigureOut">
              <a:rPr lang="en-US" smtClean="0"/>
              <a:t>2/7/2024</a:t>
            </a:fld>
            <a:endParaRPr lang="en-US"/>
          </a:p>
        </p:txBody>
      </p:sp>
      <p:sp>
        <p:nvSpPr>
          <p:cNvPr id="6" name="Footer Placeholder 5">
            <a:extLst>
              <a:ext uri="{FF2B5EF4-FFF2-40B4-BE49-F238E27FC236}">
                <a16:creationId xmlns:a16="http://schemas.microsoft.com/office/drawing/2014/main" id="{55AA0FB4-491A-6652-ECCB-B7985991CC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7522BF-CEE7-9DEA-D7FF-F779377D1EC4}"/>
              </a:ext>
            </a:extLst>
          </p:cNvPr>
          <p:cNvSpPr>
            <a:spLocks noGrp="1"/>
          </p:cNvSpPr>
          <p:nvPr>
            <p:ph type="sldNum" sz="quarter" idx="12"/>
          </p:nvPr>
        </p:nvSpPr>
        <p:spPr/>
        <p:txBody>
          <a:bodyPr/>
          <a:lstStyle/>
          <a:p>
            <a:fld id="{B99360AB-1794-4AC9-8E60-C9254AD57EC7}" type="slidenum">
              <a:rPr lang="en-US" smtClean="0"/>
              <a:t>‹#›</a:t>
            </a:fld>
            <a:endParaRPr lang="en-US"/>
          </a:p>
        </p:txBody>
      </p:sp>
    </p:spTree>
    <p:extLst>
      <p:ext uri="{BB962C8B-B14F-4D97-AF65-F5344CB8AC3E}">
        <p14:creationId xmlns:p14="http://schemas.microsoft.com/office/powerpoint/2010/main" val="17884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F7B6-7887-BC38-0E9D-97F88F3D7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6B1A08-E21D-BB59-0562-C8DDC16B2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B08FA1-7FCA-30C0-C4E6-B425FF4FC1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D26CBB-7F17-995F-46CD-F9E03980AA97}"/>
              </a:ext>
            </a:extLst>
          </p:cNvPr>
          <p:cNvSpPr>
            <a:spLocks noGrp="1"/>
          </p:cNvSpPr>
          <p:nvPr>
            <p:ph type="dt" sz="half" idx="10"/>
          </p:nvPr>
        </p:nvSpPr>
        <p:spPr/>
        <p:txBody>
          <a:bodyPr/>
          <a:lstStyle/>
          <a:p>
            <a:fld id="{58EEF238-114B-4F6A-BFDF-1FF8AE284028}" type="datetimeFigureOut">
              <a:rPr lang="en-US" smtClean="0"/>
              <a:t>2/7/2024</a:t>
            </a:fld>
            <a:endParaRPr lang="en-US"/>
          </a:p>
        </p:txBody>
      </p:sp>
      <p:sp>
        <p:nvSpPr>
          <p:cNvPr id="6" name="Footer Placeholder 5">
            <a:extLst>
              <a:ext uri="{FF2B5EF4-FFF2-40B4-BE49-F238E27FC236}">
                <a16:creationId xmlns:a16="http://schemas.microsoft.com/office/drawing/2014/main" id="{DFF2D9B9-5D0D-1895-6D3D-2C2939693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4AB1DC-24DB-F1A8-1DBF-1706B94F17A9}"/>
              </a:ext>
            </a:extLst>
          </p:cNvPr>
          <p:cNvSpPr>
            <a:spLocks noGrp="1"/>
          </p:cNvSpPr>
          <p:nvPr>
            <p:ph type="sldNum" sz="quarter" idx="12"/>
          </p:nvPr>
        </p:nvSpPr>
        <p:spPr/>
        <p:txBody>
          <a:bodyPr/>
          <a:lstStyle/>
          <a:p>
            <a:fld id="{B99360AB-1794-4AC9-8E60-C9254AD57EC7}" type="slidenum">
              <a:rPr lang="en-US" smtClean="0"/>
              <a:t>‹#›</a:t>
            </a:fld>
            <a:endParaRPr lang="en-US"/>
          </a:p>
        </p:txBody>
      </p:sp>
    </p:spTree>
    <p:extLst>
      <p:ext uri="{BB962C8B-B14F-4D97-AF65-F5344CB8AC3E}">
        <p14:creationId xmlns:p14="http://schemas.microsoft.com/office/powerpoint/2010/main" val="413185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235E29-3E87-3577-A9DA-EC16E7319D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DE0AA9-E039-D237-3627-A907134EB4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C3B6F-3A35-161F-660F-77FAC826DC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EF238-114B-4F6A-BFDF-1FF8AE284028}" type="datetimeFigureOut">
              <a:rPr lang="en-US" smtClean="0"/>
              <a:t>2/7/2024</a:t>
            </a:fld>
            <a:endParaRPr lang="en-US"/>
          </a:p>
        </p:txBody>
      </p:sp>
      <p:sp>
        <p:nvSpPr>
          <p:cNvPr id="5" name="Footer Placeholder 4">
            <a:extLst>
              <a:ext uri="{FF2B5EF4-FFF2-40B4-BE49-F238E27FC236}">
                <a16:creationId xmlns:a16="http://schemas.microsoft.com/office/drawing/2014/main" id="{46465A14-54A1-9B01-D651-273843D341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A43E6C-88F3-5970-7F81-1B1B5CC2B3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360AB-1794-4AC9-8E60-C9254AD57EC7}" type="slidenum">
              <a:rPr lang="en-US" smtClean="0"/>
              <a:t>‹#›</a:t>
            </a:fld>
            <a:endParaRPr lang="en-US"/>
          </a:p>
        </p:txBody>
      </p:sp>
    </p:spTree>
    <p:extLst>
      <p:ext uri="{BB962C8B-B14F-4D97-AF65-F5344CB8AC3E}">
        <p14:creationId xmlns:p14="http://schemas.microsoft.com/office/powerpoint/2010/main" val="1899829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C247-0013-64A6-16EE-7A8627E587C0}"/>
              </a:ext>
            </a:extLst>
          </p:cNvPr>
          <p:cNvSpPr>
            <a:spLocks noGrp="1"/>
          </p:cNvSpPr>
          <p:nvPr>
            <p:ph type="ctrTitle"/>
          </p:nvPr>
        </p:nvSpPr>
        <p:spPr/>
        <p:txBody>
          <a:bodyPr/>
          <a:lstStyle/>
          <a:p>
            <a:r>
              <a:rPr lang="en-US" dirty="0"/>
              <a:t>Microwave intensity gradient</a:t>
            </a:r>
          </a:p>
        </p:txBody>
      </p:sp>
      <p:sp>
        <p:nvSpPr>
          <p:cNvPr id="3" name="Subtitle 2">
            <a:extLst>
              <a:ext uri="{FF2B5EF4-FFF2-40B4-BE49-F238E27FC236}">
                <a16:creationId xmlns:a16="http://schemas.microsoft.com/office/drawing/2014/main" id="{6FAB32C8-FF1E-4297-D07D-414C2BC25A4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487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41B40E9-2EB1-F512-8766-6850D6EC05A6}"/>
              </a:ext>
            </a:extLst>
          </p:cNvPr>
          <p:cNvPicPr>
            <a:picLocks noChangeAspect="1"/>
          </p:cNvPicPr>
          <p:nvPr/>
        </p:nvPicPr>
        <p:blipFill>
          <a:blip r:embed="rId2"/>
          <a:stretch>
            <a:fillRect/>
          </a:stretch>
        </p:blipFill>
        <p:spPr>
          <a:xfrm>
            <a:off x="3135897" y="3757912"/>
            <a:ext cx="3880723" cy="527927"/>
          </a:xfrm>
          <a:prstGeom prst="rect">
            <a:avLst/>
          </a:prstGeom>
        </p:spPr>
      </p:pic>
      <p:sp>
        <p:nvSpPr>
          <p:cNvPr id="2" name="TextBox 1">
            <a:extLst>
              <a:ext uri="{FF2B5EF4-FFF2-40B4-BE49-F238E27FC236}">
                <a16:creationId xmlns:a16="http://schemas.microsoft.com/office/drawing/2014/main" id="{D30CB61D-CC58-93A7-1CF0-FADEBF92A9D3}"/>
              </a:ext>
            </a:extLst>
          </p:cNvPr>
          <p:cNvSpPr txBox="1"/>
          <p:nvPr/>
        </p:nvSpPr>
        <p:spPr>
          <a:xfrm>
            <a:off x="503852" y="426478"/>
            <a:ext cx="11452549" cy="1754326"/>
          </a:xfrm>
          <a:prstGeom prst="rect">
            <a:avLst/>
          </a:prstGeom>
          <a:noFill/>
        </p:spPr>
        <p:txBody>
          <a:bodyPr wrap="square" rtlCol="0">
            <a:spAutoFit/>
          </a:bodyPr>
          <a:lstStyle/>
          <a:p>
            <a:r>
              <a:rPr lang="en-US" dirty="0"/>
              <a:t>Assume microwave standing wave in MOT chamber (chamber is like a low-Q cavity..). Microwave gradient may cause “decoherence” in measured signal.</a:t>
            </a:r>
          </a:p>
          <a:p>
            <a:endParaRPr lang="en-US" dirty="0"/>
          </a:p>
          <a:p>
            <a:r>
              <a:rPr lang="en-US" dirty="0"/>
              <a:t>Consider the axial direction of ODT cloud, molecules at different position experience different Rabi frequency, which can show up as “decoherence” in the integrated signal. (Ignore the molecule motion along axial direction, since axial ODT trap frequency &lt;&lt; Rabi frequency)</a:t>
            </a:r>
          </a:p>
        </p:txBody>
      </p:sp>
      <p:sp>
        <p:nvSpPr>
          <p:cNvPr id="8" name="TextBox 7">
            <a:extLst>
              <a:ext uri="{FF2B5EF4-FFF2-40B4-BE49-F238E27FC236}">
                <a16:creationId xmlns:a16="http://schemas.microsoft.com/office/drawing/2014/main" id="{FAE311AC-3DB4-D59E-23EA-FED8F14ADE20}"/>
              </a:ext>
            </a:extLst>
          </p:cNvPr>
          <p:cNvSpPr txBox="1"/>
          <p:nvPr/>
        </p:nvSpPr>
        <p:spPr>
          <a:xfrm>
            <a:off x="1034020" y="3775502"/>
            <a:ext cx="1656415" cy="369332"/>
          </a:xfrm>
          <a:prstGeom prst="rect">
            <a:avLst/>
          </a:prstGeom>
          <a:noFill/>
        </p:spPr>
        <p:txBody>
          <a:bodyPr wrap="none" rtlCol="0">
            <a:spAutoFit/>
          </a:bodyPr>
          <a:lstStyle/>
          <a:p>
            <a:r>
              <a:rPr lang="en-US" dirty="0"/>
              <a:t>Rabi frequency:</a:t>
            </a:r>
          </a:p>
        </p:txBody>
      </p:sp>
      <p:sp>
        <p:nvSpPr>
          <p:cNvPr id="13" name="TextBox 12">
            <a:extLst>
              <a:ext uri="{FF2B5EF4-FFF2-40B4-BE49-F238E27FC236}">
                <a16:creationId xmlns:a16="http://schemas.microsoft.com/office/drawing/2014/main" id="{E050A1F0-0E2A-C463-1BD7-908AA1F1C08D}"/>
              </a:ext>
            </a:extLst>
          </p:cNvPr>
          <p:cNvSpPr txBox="1"/>
          <p:nvPr/>
        </p:nvSpPr>
        <p:spPr>
          <a:xfrm>
            <a:off x="827393" y="4384543"/>
            <a:ext cx="2208553" cy="369332"/>
          </a:xfrm>
          <a:prstGeom prst="rect">
            <a:avLst/>
          </a:prstGeom>
          <a:noFill/>
        </p:spPr>
        <p:txBody>
          <a:bodyPr wrap="none" rtlCol="0">
            <a:spAutoFit/>
          </a:bodyPr>
          <a:lstStyle/>
          <a:p>
            <a:r>
              <a:rPr lang="en-US" dirty="0"/>
              <a:t>N=1 state Population:</a:t>
            </a:r>
          </a:p>
        </p:txBody>
      </p:sp>
      <p:pic>
        <p:nvPicPr>
          <p:cNvPr id="15" name="Picture 14">
            <a:extLst>
              <a:ext uri="{FF2B5EF4-FFF2-40B4-BE49-F238E27FC236}">
                <a16:creationId xmlns:a16="http://schemas.microsoft.com/office/drawing/2014/main" id="{AFBC678B-4896-E207-126E-F387FEBD9AEB}"/>
              </a:ext>
            </a:extLst>
          </p:cNvPr>
          <p:cNvPicPr>
            <a:picLocks noChangeAspect="1"/>
          </p:cNvPicPr>
          <p:nvPr/>
        </p:nvPicPr>
        <p:blipFill>
          <a:blip r:embed="rId3"/>
          <a:stretch>
            <a:fillRect/>
          </a:stretch>
        </p:blipFill>
        <p:spPr>
          <a:xfrm>
            <a:off x="3085324" y="4898245"/>
            <a:ext cx="5589567" cy="742851"/>
          </a:xfrm>
          <a:prstGeom prst="rect">
            <a:avLst/>
          </a:prstGeom>
        </p:spPr>
      </p:pic>
      <p:sp>
        <p:nvSpPr>
          <p:cNvPr id="16" name="TextBox 15">
            <a:extLst>
              <a:ext uri="{FF2B5EF4-FFF2-40B4-BE49-F238E27FC236}">
                <a16:creationId xmlns:a16="http://schemas.microsoft.com/office/drawing/2014/main" id="{9AC422ED-BA55-39F1-359A-BA6C4D53AE5E}"/>
              </a:ext>
            </a:extLst>
          </p:cNvPr>
          <p:cNvSpPr txBox="1"/>
          <p:nvPr/>
        </p:nvSpPr>
        <p:spPr>
          <a:xfrm>
            <a:off x="957748" y="5017216"/>
            <a:ext cx="1808957" cy="369332"/>
          </a:xfrm>
          <a:prstGeom prst="rect">
            <a:avLst/>
          </a:prstGeom>
          <a:noFill/>
        </p:spPr>
        <p:txBody>
          <a:bodyPr wrap="none" rtlCol="0">
            <a:spAutoFit/>
          </a:bodyPr>
          <a:lstStyle/>
          <a:p>
            <a:r>
              <a:rPr lang="en-US" dirty="0"/>
              <a:t>Integrated signal:</a:t>
            </a:r>
          </a:p>
        </p:txBody>
      </p:sp>
      <p:cxnSp>
        <p:nvCxnSpPr>
          <p:cNvPr id="18" name="Straight Arrow Connector 17">
            <a:extLst>
              <a:ext uri="{FF2B5EF4-FFF2-40B4-BE49-F238E27FC236}">
                <a16:creationId xmlns:a16="http://schemas.microsoft.com/office/drawing/2014/main" id="{9D06003A-762A-B73A-74F2-741E37F9D4FB}"/>
              </a:ext>
            </a:extLst>
          </p:cNvPr>
          <p:cNvCxnSpPr>
            <a:cxnSpLocks/>
          </p:cNvCxnSpPr>
          <p:nvPr/>
        </p:nvCxnSpPr>
        <p:spPr>
          <a:xfrm flipH="1" flipV="1">
            <a:off x="3941685" y="3353843"/>
            <a:ext cx="230820" cy="46705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528100E-5288-E946-0410-8966EEF1DF15}"/>
              </a:ext>
            </a:extLst>
          </p:cNvPr>
          <p:cNvSpPr txBox="1"/>
          <p:nvPr/>
        </p:nvSpPr>
        <p:spPr>
          <a:xfrm>
            <a:off x="2510007" y="3038934"/>
            <a:ext cx="2560766" cy="307777"/>
          </a:xfrm>
          <a:prstGeom prst="rect">
            <a:avLst/>
          </a:prstGeom>
          <a:noFill/>
        </p:spPr>
        <p:txBody>
          <a:bodyPr wrap="none" rtlCol="0">
            <a:spAutoFit/>
          </a:bodyPr>
          <a:lstStyle/>
          <a:p>
            <a:r>
              <a:rPr lang="en-US" sz="1400" dirty="0"/>
              <a:t>Peak Rabi frequency: 2pi*50 kHz</a:t>
            </a:r>
          </a:p>
        </p:txBody>
      </p:sp>
      <p:sp>
        <p:nvSpPr>
          <p:cNvPr id="21" name="TextBox 20">
            <a:extLst>
              <a:ext uri="{FF2B5EF4-FFF2-40B4-BE49-F238E27FC236}">
                <a16:creationId xmlns:a16="http://schemas.microsoft.com/office/drawing/2014/main" id="{CF5F0475-0218-1F0C-C37A-639371F38643}"/>
              </a:ext>
            </a:extLst>
          </p:cNvPr>
          <p:cNvSpPr txBox="1"/>
          <p:nvPr/>
        </p:nvSpPr>
        <p:spPr>
          <a:xfrm>
            <a:off x="5643055" y="3005546"/>
            <a:ext cx="1786836" cy="307777"/>
          </a:xfrm>
          <a:prstGeom prst="rect">
            <a:avLst/>
          </a:prstGeom>
          <a:noFill/>
        </p:spPr>
        <p:txBody>
          <a:bodyPr wrap="none" rtlCol="0">
            <a:spAutoFit/>
          </a:bodyPr>
          <a:lstStyle/>
          <a:p>
            <a:r>
              <a:rPr lang="en-US" sz="1400" dirty="0"/>
              <a:t>Wavevector: 2pi/2 cm</a:t>
            </a:r>
          </a:p>
        </p:txBody>
      </p:sp>
      <p:cxnSp>
        <p:nvCxnSpPr>
          <p:cNvPr id="22" name="Straight Arrow Connector 21">
            <a:extLst>
              <a:ext uri="{FF2B5EF4-FFF2-40B4-BE49-F238E27FC236}">
                <a16:creationId xmlns:a16="http://schemas.microsoft.com/office/drawing/2014/main" id="{98767A10-10F0-2C87-E091-412D2AC73BEE}"/>
              </a:ext>
            </a:extLst>
          </p:cNvPr>
          <p:cNvCxnSpPr>
            <a:cxnSpLocks/>
          </p:cNvCxnSpPr>
          <p:nvPr/>
        </p:nvCxnSpPr>
        <p:spPr>
          <a:xfrm>
            <a:off x="7016620" y="5469257"/>
            <a:ext cx="467285" cy="37263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26F6ACF-8725-4947-3CB8-03CFCEFDCD1B}"/>
              </a:ext>
            </a:extLst>
          </p:cNvPr>
          <p:cNvSpPr txBox="1"/>
          <p:nvPr/>
        </p:nvSpPr>
        <p:spPr>
          <a:xfrm>
            <a:off x="7429891" y="5679348"/>
            <a:ext cx="2042162" cy="307777"/>
          </a:xfrm>
          <a:prstGeom prst="rect">
            <a:avLst/>
          </a:prstGeom>
          <a:noFill/>
        </p:spPr>
        <p:txBody>
          <a:bodyPr wrap="none" rtlCol="0">
            <a:spAutoFit/>
          </a:bodyPr>
          <a:lstStyle/>
          <a:p>
            <a:r>
              <a:rPr lang="en-US" sz="1400" dirty="0"/>
              <a:t>ODT cloud width: 0.5 mm</a:t>
            </a:r>
          </a:p>
        </p:txBody>
      </p:sp>
      <p:pic>
        <p:nvPicPr>
          <p:cNvPr id="17" name="Picture 16">
            <a:extLst>
              <a:ext uri="{FF2B5EF4-FFF2-40B4-BE49-F238E27FC236}">
                <a16:creationId xmlns:a16="http://schemas.microsoft.com/office/drawing/2014/main" id="{56A8D299-90A0-B9C3-18EE-8F6F208777F1}"/>
              </a:ext>
            </a:extLst>
          </p:cNvPr>
          <p:cNvPicPr>
            <a:picLocks noChangeAspect="1"/>
          </p:cNvPicPr>
          <p:nvPr/>
        </p:nvPicPr>
        <p:blipFill>
          <a:blip r:embed="rId4"/>
          <a:stretch>
            <a:fillRect/>
          </a:stretch>
        </p:blipFill>
        <p:spPr>
          <a:xfrm>
            <a:off x="3085324" y="4325342"/>
            <a:ext cx="3848100" cy="533400"/>
          </a:xfrm>
          <a:prstGeom prst="rect">
            <a:avLst/>
          </a:prstGeom>
        </p:spPr>
      </p:pic>
      <p:cxnSp>
        <p:nvCxnSpPr>
          <p:cNvPr id="25" name="Straight Arrow Connector 24">
            <a:extLst>
              <a:ext uri="{FF2B5EF4-FFF2-40B4-BE49-F238E27FC236}">
                <a16:creationId xmlns:a16="http://schemas.microsoft.com/office/drawing/2014/main" id="{9B49EC51-D30C-49EC-2168-978A063F3AED}"/>
              </a:ext>
            </a:extLst>
          </p:cNvPr>
          <p:cNvCxnSpPr>
            <a:cxnSpLocks/>
          </p:cNvCxnSpPr>
          <p:nvPr/>
        </p:nvCxnSpPr>
        <p:spPr>
          <a:xfrm flipV="1">
            <a:off x="5788241" y="3274457"/>
            <a:ext cx="307759" cy="54644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8C7C0BA-77B5-8581-1E76-3814441DFD3B}"/>
              </a:ext>
            </a:extLst>
          </p:cNvPr>
          <p:cNvCxnSpPr>
            <a:cxnSpLocks/>
          </p:cNvCxnSpPr>
          <p:nvPr/>
        </p:nvCxnSpPr>
        <p:spPr>
          <a:xfrm flipV="1">
            <a:off x="6606107" y="3557116"/>
            <a:ext cx="716943" cy="36861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4E5D5E6-DBC2-0BF1-43C1-B53017E2D302}"/>
              </a:ext>
            </a:extLst>
          </p:cNvPr>
          <p:cNvSpPr txBox="1"/>
          <p:nvPr/>
        </p:nvSpPr>
        <p:spPr>
          <a:xfrm>
            <a:off x="7323050" y="3364975"/>
            <a:ext cx="2850760" cy="523220"/>
          </a:xfrm>
          <a:prstGeom prst="rect">
            <a:avLst/>
          </a:prstGeom>
          <a:noFill/>
        </p:spPr>
        <p:txBody>
          <a:bodyPr wrap="square" rtlCol="0">
            <a:spAutoFit/>
          </a:bodyPr>
          <a:lstStyle/>
          <a:p>
            <a:r>
              <a:rPr lang="en-US" sz="1400" dirty="0"/>
              <a:t>Distance between ODT cloud center and microwave standing wave origin</a:t>
            </a:r>
          </a:p>
        </p:txBody>
      </p:sp>
    </p:spTree>
    <p:extLst>
      <p:ext uri="{BB962C8B-B14F-4D97-AF65-F5344CB8AC3E}">
        <p14:creationId xmlns:p14="http://schemas.microsoft.com/office/powerpoint/2010/main" val="411886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E57D5-B41D-7A8B-F176-17ADFDC601CE}"/>
              </a:ext>
            </a:extLst>
          </p:cNvPr>
          <p:cNvPicPr>
            <a:picLocks noChangeAspect="1"/>
          </p:cNvPicPr>
          <p:nvPr/>
        </p:nvPicPr>
        <p:blipFill>
          <a:blip r:embed="rId2"/>
          <a:stretch>
            <a:fillRect/>
          </a:stretch>
        </p:blipFill>
        <p:spPr>
          <a:xfrm>
            <a:off x="889322" y="0"/>
            <a:ext cx="10413355" cy="6858000"/>
          </a:xfrm>
          <a:prstGeom prst="rect">
            <a:avLst/>
          </a:prstGeom>
        </p:spPr>
      </p:pic>
    </p:spTree>
    <p:extLst>
      <p:ext uri="{BB962C8B-B14F-4D97-AF65-F5344CB8AC3E}">
        <p14:creationId xmlns:p14="http://schemas.microsoft.com/office/powerpoint/2010/main" val="3714121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A17D3-F0AF-99F7-95C2-72530C748350}"/>
              </a:ext>
            </a:extLst>
          </p:cNvPr>
          <p:cNvSpPr txBox="1"/>
          <p:nvPr/>
        </p:nvSpPr>
        <p:spPr>
          <a:xfrm>
            <a:off x="1079654" y="751344"/>
            <a:ext cx="6466001" cy="5355312"/>
          </a:xfrm>
          <a:prstGeom prst="rect">
            <a:avLst/>
          </a:prstGeom>
          <a:noFill/>
        </p:spPr>
        <p:txBody>
          <a:bodyPr wrap="none" rtlCol="0">
            <a:spAutoFit/>
          </a:bodyPr>
          <a:lstStyle/>
          <a:p>
            <a:r>
              <a:rPr lang="en-US" dirty="0"/>
              <a:t>Higher Rabi frequency leads to shorter coherence time</a:t>
            </a:r>
          </a:p>
          <a:p>
            <a:pPr marL="285750" indent="-285750">
              <a:buFont typeface="Arial" panose="020B0604020202020204" pitchFamily="34" charset="0"/>
              <a:buChar char="•"/>
            </a:pPr>
            <a:r>
              <a:rPr lang="en-US" dirty="0"/>
              <a:t>But # of Rabi cycles remain the same within coherence time</a:t>
            </a:r>
          </a:p>
          <a:p>
            <a:endParaRPr lang="en-US" dirty="0"/>
          </a:p>
          <a:p>
            <a:r>
              <a:rPr lang="en-US" dirty="0"/>
              <a:t>Microwave standing wave: </a:t>
            </a:r>
          </a:p>
          <a:p>
            <a:pPr marL="285750" indent="-285750">
              <a:buFont typeface="Arial" panose="020B0604020202020204" pitchFamily="34" charset="0"/>
              <a:buChar char="•"/>
            </a:pPr>
            <a:r>
              <a:rPr lang="en-US" dirty="0"/>
              <a:t>horn orientation</a:t>
            </a:r>
          </a:p>
          <a:p>
            <a:pPr marL="285750" indent="-285750">
              <a:buFont typeface="Arial" panose="020B0604020202020204" pitchFamily="34" charset="0"/>
              <a:buChar char="•"/>
            </a:pPr>
            <a:r>
              <a:rPr lang="en-US" dirty="0"/>
              <a:t>chamber geometry</a:t>
            </a:r>
          </a:p>
          <a:p>
            <a:pPr marL="285750" indent="-285750">
              <a:buFont typeface="Arial" panose="020B0604020202020204" pitchFamily="34" charset="0"/>
              <a:buChar char="•"/>
            </a:pPr>
            <a:r>
              <a:rPr lang="en-US" dirty="0"/>
              <a:t>Try calculation again with microwave standing wave contrast &lt; 1</a:t>
            </a:r>
          </a:p>
          <a:p>
            <a:endParaRPr lang="en-US" dirty="0"/>
          </a:p>
          <a:p>
            <a:r>
              <a:rPr lang="en-US" dirty="0"/>
              <a:t>Gaussian fit to ODT cloud instead of integrated signal:</a:t>
            </a:r>
          </a:p>
          <a:p>
            <a:pPr marL="285750" indent="-285750">
              <a:buFont typeface="Arial" panose="020B0604020202020204" pitchFamily="34" charset="0"/>
              <a:buChar char="•"/>
            </a:pPr>
            <a:r>
              <a:rPr lang="en-US" dirty="0"/>
              <a:t>Signal is also very noisy</a:t>
            </a:r>
          </a:p>
          <a:p>
            <a:endParaRPr lang="en-US" dirty="0"/>
          </a:p>
          <a:p>
            <a:r>
              <a:rPr lang="en-US" dirty="0"/>
              <a:t>Literature for bi-alkali and </a:t>
            </a:r>
            <a:r>
              <a:rPr lang="en-US" dirty="0" err="1"/>
              <a:t>CaF</a:t>
            </a:r>
            <a:r>
              <a:rPr lang="en-US" dirty="0"/>
              <a:t> </a:t>
            </a:r>
            <a:r>
              <a:rPr lang="en-US" dirty="0" err="1"/>
              <a:t>cpherence</a:t>
            </a:r>
            <a:r>
              <a:rPr lang="en-US" dirty="0"/>
              <a:t>: </a:t>
            </a:r>
          </a:p>
          <a:p>
            <a:pPr marL="285750" indent="-285750">
              <a:buFont typeface="Arial" panose="020B0604020202020204" pitchFamily="34" charset="0"/>
              <a:buChar char="•"/>
            </a:pPr>
            <a:r>
              <a:rPr lang="en-US" dirty="0"/>
              <a:t>Stainless chamber or glass cell</a:t>
            </a:r>
          </a:p>
          <a:p>
            <a:pPr marL="285750" indent="-285750">
              <a:buFont typeface="Arial" panose="020B0604020202020204" pitchFamily="34" charset="0"/>
              <a:buChar char="•"/>
            </a:pPr>
            <a:r>
              <a:rPr lang="en-US" dirty="0"/>
              <a:t>Similar short wavelength?</a:t>
            </a:r>
          </a:p>
          <a:p>
            <a:pPr marL="285750" indent="-285750">
              <a:buFont typeface="Arial" panose="020B0604020202020204" pitchFamily="34" charset="0"/>
              <a:buChar char="•"/>
            </a:pPr>
            <a:r>
              <a:rPr lang="en-US" dirty="0"/>
              <a:t>Near field</a:t>
            </a:r>
          </a:p>
          <a:p>
            <a:pPr marL="285750" indent="-285750">
              <a:buFont typeface="Arial" panose="020B0604020202020204" pitchFamily="34" charset="0"/>
              <a:buChar char="•"/>
            </a:pPr>
            <a:r>
              <a:rPr lang="en-US" dirty="0"/>
              <a:t>Crossed dipole trap, tweezer</a:t>
            </a:r>
          </a:p>
          <a:p>
            <a:pPr marL="285750" indent="-285750">
              <a:buFont typeface="Arial" panose="020B0604020202020204" pitchFamily="34" charset="0"/>
              <a:buChar char="•"/>
            </a:pPr>
            <a:endParaRPr lang="en-US" dirty="0"/>
          </a:p>
          <a:p>
            <a:r>
              <a:rPr lang="en-US" dirty="0"/>
              <a:t>Ramsey sequency help?</a:t>
            </a:r>
          </a:p>
          <a:p>
            <a:pPr marL="285750" indent="-285750">
              <a:buFont typeface="Arial" panose="020B0604020202020204" pitchFamily="34" charset="0"/>
              <a:buChar char="•"/>
            </a:pPr>
            <a:r>
              <a:rPr lang="en-US" dirty="0"/>
              <a:t>I don’t think so…?</a:t>
            </a:r>
          </a:p>
        </p:txBody>
      </p:sp>
    </p:spTree>
    <p:extLst>
      <p:ext uri="{BB962C8B-B14F-4D97-AF65-F5344CB8AC3E}">
        <p14:creationId xmlns:p14="http://schemas.microsoft.com/office/powerpoint/2010/main" val="18017009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203</Words>
  <Application>Microsoft Office PowerPoint</Application>
  <PresentationFormat>Widescreen</PresentationFormat>
  <Paragraphs>30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Microwave intensity gradient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Qian Wang</dc:creator>
  <cp:lastModifiedBy>Qian Wang</cp:lastModifiedBy>
  <cp:revision>12</cp:revision>
  <dcterms:created xsi:type="dcterms:W3CDTF">2024-02-07T19:42:01Z</dcterms:created>
  <dcterms:modified xsi:type="dcterms:W3CDTF">2024-02-08T03:32:28Z</dcterms:modified>
</cp:coreProperties>
</file>