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303" r:id="rId4"/>
    <p:sldId id="308" r:id="rId5"/>
    <p:sldId id="309" r:id="rId6"/>
    <p:sldId id="304" r:id="rId7"/>
    <p:sldId id="305" r:id="rId8"/>
    <p:sldId id="314" r:id="rId9"/>
    <p:sldId id="306" r:id="rId10"/>
    <p:sldId id="315" r:id="rId11"/>
    <p:sldId id="278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C3300"/>
    <a:srgbClr val="CC6600"/>
    <a:srgbClr val="FF6699"/>
    <a:srgbClr val="FF9966"/>
    <a:srgbClr val="996600"/>
    <a:srgbClr val="FF9900"/>
    <a:srgbClr val="A82834"/>
    <a:srgbClr val="FFFF66"/>
    <a:srgbClr val="50E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/>
    <p:restoredTop sz="94620"/>
  </p:normalViewPr>
  <p:slideViewPr>
    <p:cSldViewPr showGuides="1"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9"/>
          <p:cNvGrpSpPr/>
          <p:nvPr/>
        </p:nvGrpSpPr>
        <p:grpSpPr>
          <a:xfrm>
            <a:off x="0" y="0"/>
            <a:ext cx="9144000" cy="765175"/>
            <a:chOff x="0" y="119"/>
            <a:chExt cx="5760" cy="499"/>
          </a:xfrm>
        </p:grpSpPr>
        <p:pic>
          <p:nvPicPr>
            <p:cNvPr id="2051" name="Picture 24" descr="201112221042798"/>
            <p:cNvPicPr>
              <a:picLocks noChangeAspect="1"/>
            </p:cNvPicPr>
            <p:nvPr/>
          </p:nvPicPr>
          <p:blipFill>
            <a:blip r:embed="rId2" cstate="print"/>
            <a:srcRect t="19255"/>
            <a:stretch>
              <a:fillRect/>
            </a:stretch>
          </p:blipFill>
          <p:spPr>
            <a:xfrm>
              <a:off x="0" y="119"/>
              <a:ext cx="5760" cy="49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0" y="618"/>
              <a:ext cx="576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69494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5" name="图片 4" descr="dh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9750" y="6408738"/>
            <a:ext cx="225425" cy="266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27088" y="6453188"/>
            <a:ext cx="3457575" cy="2590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上海鼎衡船务有限责任公司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250825" y="1196975"/>
            <a:ext cx="87137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7"/>
          <p:cNvSpPr/>
          <p:nvPr/>
        </p:nvSpPr>
        <p:spPr>
          <a:xfrm>
            <a:off x="8388350" y="765175"/>
            <a:ext cx="298450" cy="307975"/>
          </a:xfrm>
          <a:prstGeom prst="rect">
            <a:avLst/>
          </a:prstGeom>
          <a:gradFill rotWithShape="0">
            <a:gsLst>
              <a:gs pos="0">
                <a:srgbClr val="FFFFFF">
                  <a:alpha val="78999"/>
                </a:srgbClr>
              </a:gs>
              <a:gs pos="100000">
                <a:srgbClr val="3366CC"/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txBody>
          <a:bodyPr wrap="none" lIns="85533" tIns="42766" rIns="85533" bIns="42766" anchor="ctr"/>
          <a:lstStyle/>
          <a:p>
            <a:pPr lvl="0" indent="0" algn="ctr" defTabSz="855980"/>
            <a:fld id="{9A0DB2DC-4C9A-4742-B13C-FB6460FD3503}" type="slidenum">
              <a:rPr lang="zh-CN" altLang="en-US" sz="1200" b="1" dirty="0"/>
            </a:fld>
            <a:endParaRPr lang="zh-CN" altLang="en-US" sz="12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42350" cy="711200"/>
          </a:xfrm>
        </p:spPr>
        <p:txBody>
          <a:bodyPr/>
          <a:lstStyle>
            <a:lvl1pPr algn="l">
              <a:defRPr sz="3600"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38" y="1340768"/>
            <a:ext cx="8642350" cy="49244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32588" y="6381750"/>
            <a:ext cx="1954213" cy="339725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50825" y="836613"/>
            <a:ext cx="8642350" cy="711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50825" y="1600200"/>
            <a:ext cx="8642350" cy="49244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2"/>
          <p:cNvSpPr/>
          <p:nvPr/>
        </p:nvSpPr>
        <p:spPr>
          <a:xfrm>
            <a:off x="0" y="-182880"/>
            <a:ext cx="3098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Rectangle 13"/>
          <p:cNvSpPr/>
          <p:nvPr/>
        </p:nvSpPr>
        <p:spPr>
          <a:xfrm>
            <a:off x="0" y="3246120"/>
            <a:ext cx="3098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标题 7"/>
          <p:cNvSpPr>
            <a:spLocks noGrp="1"/>
          </p:cNvSpPr>
          <p:nvPr>
            <p:ph type="ctrTitle"/>
          </p:nvPr>
        </p:nvSpPr>
        <p:spPr>
          <a:xfrm>
            <a:off x="684213" y="1484313"/>
            <a:ext cx="7772400" cy="12969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26267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上海鼎衡船务有限责任公司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26267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dobe 黑体 Std R" panose="020B0400000000000000" pitchFamily="34" charset="-122"/>
              <a:ea typeface="Adobe 黑体 Std R" panose="020B0400000000000000" pitchFamily="34" charset="-122"/>
              <a:cs typeface="+mj-cs"/>
            </a:endParaRPr>
          </a:p>
        </p:txBody>
      </p:sp>
      <p:sp>
        <p:nvSpPr>
          <p:cNvPr id="5125" name="副标题 8"/>
          <p:cNvSpPr>
            <a:spLocks noGrp="1"/>
          </p:cNvSpPr>
          <p:nvPr>
            <p:ph type="subTitle" idx="1"/>
          </p:nvPr>
        </p:nvSpPr>
        <p:spPr>
          <a:xfrm>
            <a:off x="1371600" y="2565400"/>
            <a:ext cx="6400800" cy="307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262673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个人年终报告</a:t>
            </a:r>
            <a:endParaRPr kumimoji="0" lang="zh-CN" altLang="en-US" sz="6000" b="1" i="0" u="none" strike="noStrike" kern="0" cap="none" spc="0" normalizeH="0" baseline="0" noProof="0" dirty="0" smtClean="0">
              <a:ln>
                <a:noFill/>
              </a:ln>
              <a:solidFill>
                <a:srgbClr val="262673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b="1" dirty="0" smtClean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方媛</a:t>
            </a:r>
            <a:endParaRPr lang="zh-CN" altLang="zh-CN" b="1" dirty="0" smtClean="0">
              <a:solidFill>
                <a:srgbClr val="26267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 smtClean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2017</a:t>
            </a:r>
            <a:r>
              <a:rPr lang="zh-CN" altLang="en-US" b="1" dirty="0" smtClean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b="1" dirty="0" smtClean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rgbClr val="26267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endParaRPr lang="zh-CN" altLang="en-US" b="1" dirty="0" smtClean="0">
              <a:solidFill>
                <a:srgbClr val="26267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03848" y="2786058"/>
            <a:ext cx="3011226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谢谢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！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642350" cy="711200"/>
          </a:xfrm>
        </p:spPr>
        <p:txBody>
          <a:bodyPr vert="horz" wrap="square" lIns="91440" tIns="45720" rIns="91440" bIns="45720" numCol="1" anchor="ctr" anchorCtr="0" compatLnSpc="1"/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cs typeface="+mj-cs"/>
              </a:rPr>
              <a:t>一、</a:t>
            </a:r>
            <a:r>
              <a:rPr lang="zh-CN" altLang="en-US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个人年度目标完成情况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675" y="1488440"/>
            <a:ext cx="6589395" cy="2578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3930" y="4237990"/>
            <a:ext cx="6940550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</a:rPr>
              <a:t>1、以上</a:t>
            </a:r>
            <a:r>
              <a:rPr lang="zh-CN" altLang="en-US" sz="2400" dirty="0" smtClean="0">
                <a:latin typeface="宋体" panose="02010600030101010101" pitchFamily="2" charset="-122"/>
              </a:rPr>
              <a:t>是</a:t>
            </a:r>
            <a:r>
              <a:rPr lang="en-US" altLang="zh-CN" sz="2400" dirty="0" smtClean="0">
                <a:latin typeface="宋体" panose="02010600030101010101" pitchFamily="2" charset="-122"/>
              </a:rPr>
              <a:t>2016</a:t>
            </a:r>
            <a:r>
              <a:rPr lang="zh-CN" altLang="en-US" sz="2400" dirty="0" smtClean="0">
                <a:latin typeface="宋体" panose="02010600030101010101" pitchFamily="2" charset="-122"/>
              </a:rPr>
              <a:t>年我</a:t>
            </a:r>
            <a:r>
              <a:rPr lang="zh-CN" altLang="en-US" sz="2400" dirty="0">
                <a:latin typeface="宋体" panose="02010600030101010101" pitchFamily="2" charset="-122"/>
              </a:rPr>
              <a:t>所负责操作的船舶“鼎衡5、鼎衡9、鼎衡10、鼎衡15、永翔29</a:t>
            </a:r>
            <a:r>
              <a:rPr lang="zh-CN" altLang="en-US" sz="2400" dirty="0" smtClean="0">
                <a:latin typeface="宋体" panose="02010600030101010101" pitchFamily="2" charset="-122"/>
              </a:rPr>
              <a:t>”所完成</a:t>
            </a:r>
            <a:r>
              <a:rPr lang="zh-CN" altLang="en-US" sz="2400" dirty="0">
                <a:latin typeface="宋体" panose="02010600030101010101" pitchFamily="2" charset="-122"/>
              </a:rPr>
              <a:t>的航次，无一发生“无单放货”及运费收不回现象，</a:t>
            </a:r>
            <a:r>
              <a:rPr lang="en-US" altLang="zh-CN" sz="2400" dirty="0"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</a:rPr>
              <a:t>条船舶均基本完成年度制定的TC目标。代管理船舶“永翔29”也顺利完成十三个航次，较</a:t>
            </a:r>
            <a:r>
              <a:rPr lang="en-US" altLang="zh-CN" sz="2400" dirty="0">
                <a:latin typeface="宋体" panose="02010600030101010101" pitchFamily="2" charset="-122"/>
              </a:rPr>
              <a:t>2015</a:t>
            </a:r>
            <a:r>
              <a:rPr lang="zh-CN" altLang="en-US" sz="2400" dirty="0">
                <a:latin typeface="宋体" panose="02010600030101010101" pitchFamily="2" charset="-122"/>
              </a:rPr>
              <a:t>年仅仅执行三个航次有明显增加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215" y="360045"/>
            <a:ext cx="8642350" cy="711200"/>
          </a:xfrm>
        </p:spPr>
        <p:txBody>
          <a:bodyPr/>
          <a:lstStyle/>
          <a:p>
            <a:pPr algn="l">
              <a:defRPr/>
            </a:pPr>
            <a:r>
              <a:rPr lang="zh-CN" altLang="en-US" sz="2800" noProof="0" dirty="0" smtClean="0">
                <a:ln>
                  <a:noFill/>
                </a:ln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sym typeface="+mn-ea"/>
              </a:rPr>
              <a:t>一、个人年度目标完成情况</a:t>
            </a:r>
            <a:endParaRPr lang="zh-CN" altLang="en-US" sz="2800" noProof="0" dirty="0" smtClean="0">
              <a:ln>
                <a:noFill/>
              </a:ln>
              <a:solidFill>
                <a:srgbClr val="19194D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38" y="1340768"/>
            <a:ext cx="8642350" cy="5160066"/>
          </a:xfrm>
        </p:spPr>
        <p:txBody>
          <a:bodyPr/>
          <a:lstStyle/>
          <a:p>
            <a:pPr marL="0" algn="l" defTabSz="914400" eaLnBrk="1" hangingPunct="1">
              <a:buNone/>
            </a:pPr>
            <a:r>
              <a:rPr kumimoji="0" lang="zh-CN" altLang="en-US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2、鼎衡5.9.10轮的航线租家大致为新加坡</a:t>
            </a:r>
            <a:r>
              <a:rPr kumimoji="0" lang="en-US" altLang="zh-CN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-</a:t>
            </a:r>
            <a:r>
              <a:rPr kumimoji="0" lang="zh-CN" altLang="en-US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SHELL、香港中石化、吉化物流、中丝（大连）、中化辽宁等高端客户群体，面对不同的租</a:t>
            </a:r>
            <a:r>
              <a:rPr kumimoji="0" lang="zh-CN" altLang="en-US" sz="2400" i="0" u="none" strike="noStrike" kern="1200" cap="none" spc="0" normalizeH="0" baseline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家我按</a:t>
            </a:r>
            <a:r>
              <a:rPr lang="zh-CN" altLang="en-US" sz="2400" kern="120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其各自的特点及要求，在工作方式上进行调整、配合</a:t>
            </a:r>
            <a:r>
              <a:rPr kumimoji="0" lang="zh-CN" altLang="en-US" sz="2400" i="0" u="none" strike="noStrike" kern="1200" cap="none" spc="0" normalizeH="0" baseline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。</a:t>
            </a:r>
            <a:r>
              <a:rPr kumimoji="0" lang="zh-CN" altLang="en-US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体现出鼎衡“客户至上”的商业之道。</a:t>
            </a:r>
            <a:endParaRPr kumimoji="0" lang="zh-CN" altLang="en-US" sz="2400" i="0" u="none" strike="noStrike" kern="1200" cap="none" spc="0" normalizeH="0" baseline="0" dirty="0"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marL="0" algn="l" defTabSz="914400" eaLnBrk="1" hangingPunct="1">
              <a:buNone/>
            </a:pPr>
            <a:endParaRPr kumimoji="0" lang="zh-CN" altLang="en-US" sz="2400" i="0" u="none" strike="noStrike" kern="1200" cap="none" spc="0" normalizeH="0" baseline="0" dirty="0"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marL="0" algn="l" defTabSz="914400" eaLnBrk="1" hangingPunct="1">
              <a:buNone/>
            </a:pPr>
            <a:r>
              <a:rPr kumimoji="0" lang="zh-CN" altLang="en-US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3、永翔29轮作为是我司代管理船舶，在2016年</a:t>
            </a:r>
            <a:r>
              <a:rPr kumimoji="0" lang="zh-CN" altLang="en-US" sz="2400" i="0" u="none" strike="noStrike" kern="1200" cap="none" spc="0" normalizeH="0" baseline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上半年作为</a:t>
            </a:r>
            <a:r>
              <a:rPr kumimoji="0" lang="zh-CN" altLang="en-US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我司内贸小船的</a:t>
            </a:r>
            <a:r>
              <a:rPr kumimoji="0" lang="en-US" altLang="zh-CN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“</a:t>
            </a:r>
            <a:r>
              <a:rPr kumimoji="0" lang="zh-CN" altLang="en-US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补给船</a:t>
            </a:r>
            <a:r>
              <a:rPr kumimoji="0" lang="en-US" altLang="zh-CN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”</a:t>
            </a:r>
            <a:r>
              <a:rPr kumimoji="0" lang="zh-CN" altLang="en-US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。同样服务璐彩特、中石化华销、惠菱化成等重要客户。虽然永翔</a:t>
            </a:r>
            <a:r>
              <a:rPr kumimoji="0" lang="en-US" altLang="zh-CN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29</a:t>
            </a:r>
            <a:r>
              <a:rPr kumimoji="0" lang="zh-CN" altLang="en-US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不是直属我司船舶，在日常航次的操作工作中，我</a:t>
            </a:r>
            <a:r>
              <a:rPr kumimoji="0" lang="zh-CN" altLang="en-US" sz="2400" i="0" u="none" strike="noStrike" kern="1200" cap="none" spc="0" normalizeH="0" baseline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依旧与其他船舶的操作保持流程一致。</a:t>
            </a:r>
            <a:endParaRPr kumimoji="0" lang="zh-CN" altLang="en-US" sz="2400" i="0" u="none" strike="noStrike" kern="1200" cap="none" spc="0" normalizeH="0" baseline="0" dirty="0"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marL="0" algn="l" defTabSz="914400" eaLnBrk="1" hangingPunct="1">
              <a:buNone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marL="0" algn="l" defTabSz="914400" eaLnBrk="1" hangingPunct="1">
              <a:buNone/>
            </a:pPr>
            <a:r>
              <a:rPr kumimoji="0" lang="en-US" altLang="zh-CN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4</a:t>
            </a:r>
            <a:r>
              <a:rPr kumimoji="0" lang="zh-CN" altLang="en-US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、</a:t>
            </a:r>
            <a:r>
              <a:rPr kumimoji="0" lang="en-US" altLang="zh-CN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2016</a:t>
            </a:r>
            <a:r>
              <a:rPr kumimoji="0" lang="zh-CN" altLang="en-US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年</a:t>
            </a:r>
            <a:r>
              <a:rPr kumimoji="0" lang="en-US" altLang="zh-CN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7</a:t>
            </a:r>
            <a:r>
              <a:rPr kumimoji="0" lang="zh-CN" altLang="en-US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月份我</a:t>
            </a:r>
            <a:r>
              <a:rPr kumimoji="0" lang="zh-CN" altLang="en-US" sz="2400" i="0" u="none" strike="noStrike" kern="1200" cap="none" spc="0" normalizeH="0" baseline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接手鼎</a:t>
            </a:r>
            <a:r>
              <a:rPr kumimoji="0" lang="zh-CN" altLang="en-US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衡</a:t>
            </a:r>
            <a:r>
              <a:rPr kumimoji="0" lang="en-US" altLang="zh-CN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15</a:t>
            </a:r>
            <a:r>
              <a:rPr kumimoji="0" lang="zh-CN" altLang="en-US" sz="2400" i="0" u="none" strike="noStrike" kern="1200" cap="none" spc="0" normalizeH="0" baseline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轮。</a:t>
            </a:r>
            <a:r>
              <a:rPr kumimoji="0" lang="zh-CN" altLang="en-US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该轮的</a:t>
            </a:r>
            <a:r>
              <a:rPr kumimoji="0" lang="zh-CN" altLang="en-US" sz="2400" i="0" u="none" strike="noStrike" kern="1200" cap="none" spc="0" normalizeH="0" baseline="0" dirty="0" smtClean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航线相对比较</a:t>
            </a:r>
            <a:r>
              <a:rPr kumimoji="0" lang="zh-CN" altLang="en-US" sz="2400" i="0" u="none" strike="noStrike" kern="1200" cap="none" spc="0" normalizeH="0" baseline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单一，主要港口：宁波、漕泾、南通、南京。平均一个月完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215" y="333375"/>
            <a:ext cx="8642350" cy="749935"/>
          </a:xfrm>
        </p:spPr>
        <p:txBody>
          <a:bodyPr/>
          <a:lstStyle/>
          <a:p>
            <a:pPr algn="l">
              <a:defRPr/>
            </a:pPr>
            <a:r>
              <a:rPr lang="zh-CN" altLang="en-US" sz="2800" noProof="0" dirty="0" smtClean="0">
                <a:ln>
                  <a:noFill/>
                </a:ln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dobe 黑体 Std R" panose="020B0400000000000000" pitchFamily="34" charset="-122"/>
                <a:ea typeface="Adobe 黑体 Std R" panose="020B0400000000000000" pitchFamily="34" charset="-122"/>
                <a:sym typeface="+mn-ea"/>
              </a:rPr>
              <a:t>一、个人年度目标完成情况</a:t>
            </a:r>
            <a:endParaRPr lang="zh-CN" altLang="en-US" sz="2800" noProof="0" dirty="0" smtClean="0">
              <a:ln>
                <a:noFill/>
              </a:ln>
              <a:solidFill>
                <a:srgbClr val="19194D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成</a:t>
            </a:r>
            <a:r>
              <a:rPr lang="en-US" altLang="zh-CN" sz="2400" dirty="0"/>
              <a:t>5-6</a:t>
            </a:r>
            <a:r>
              <a:rPr lang="zh-CN" altLang="en-US" sz="2400" dirty="0"/>
              <a:t>个航次，为提高船舶效益、股东收益最大化。我提前了解每个港口码头拥堵情况、租家备货时间、安排合适的洗舱地点。尽可能做到船舶到港直靠的理想状态。若有发生码头拥堵情况，也会尽早与小杨、秦总汇报，想尽一切的方法减少等泊时间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作为一名船舶操作</a:t>
            </a:r>
            <a:r>
              <a:rPr lang="zh-CN" altLang="en-US" sz="2400" dirty="0"/>
              <a:t>主管，每天的工作既琐碎但又很重要</a:t>
            </a:r>
            <a:r>
              <a:rPr lang="zh-CN" altLang="en-US" sz="2400" dirty="0" smtClean="0"/>
              <a:t>。从</a:t>
            </a:r>
            <a:r>
              <a:rPr lang="zh-CN" altLang="en-US" sz="2400" dirty="0"/>
              <a:t>船舶接收洗舱水、航次命令、卸货通知等；到协助公司其他部门进行换船员、供应物料、安排访船手续、港使费对账清算等事宜。遇到节假日，我将提前提醒租家、broker、代理，进行提单、保函的预先签发事宜。</a:t>
            </a:r>
            <a:r>
              <a:rPr lang="en-US" altLang="zh-CN" sz="2400" dirty="0"/>
              <a:t>2016</a:t>
            </a:r>
            <a:r>
              <a:rPr lang="zh-CN" altLang="en-US" sz="2400" dirty="0"/>
              <a:t>年未发生由于船东原因提单、卸货指示延期原因影响靠泊事件</a:t>
            </a:r>
            <a:r>
              <a:rPr lang="zh-CN" altLang="en-US" sz="2400" dirty="0" smtClean="0"/>
              <a:t>。每当有竞争船、潮水、夜航限制，我将多次提醒船长特别注意，</a:t>
            </a:r>
            <a:r>
              <a:rPr lang="en-US" altLang="zh-CN" sz="2400" dirty="0" smtClean="0"/>
              <a:t>2016</a:t>
            </a:r>
            <a:r>
              <a:rPr lang="zh-CN" altLang="en-US" sz="2400" dirty="0" smtClean="0"/>
              <a:t>年成功早靠泊了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次。</a:t>
            </a:r>
            <a:endParaRPr lang="zh-CN" altLang="en-US" sz="2400" noProof="0" dirty="0" smtClean="0">
              <a:ln>
                <a:noFill/>
              </a:ln>
              <a:solidFill>
                <a:srgbClr val="19194D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二、存在的问题和不足</a:t>
            </a:r>
            <a:endParaRPr lang="zh-CN" altLang="en-US" sz="2800" dirty="0" smtClean="0">
              <a:solidFill>
                <a:srgbClr val="1919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945" y="1340485"/>
            <a:ext cx="8642350" cy="50158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、遇到一些船舶突发情况，处理问题的思绪</a:t>
            </a:r>
            <a:r>
              <a:rPr lang="zh-CN" altLang="en-US" sz="2400" dirty="0" smtClean="0"/>
              <a:t>不够完善、</a:t>
            </a:r>
            <a:r>
              <a:rPr lang="zh-CN" altLang="en-US" sz="2400" dirty="0"/>
              <a:t>冷静。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、对于船舶运输货物的特殊性了解不够深入，面对不同货物之间换舱的难易程度把握不足。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 smtClean="0"/>
              <a:t>、面对小部分的租家、代理、船员的沟通技巧</a:t>
            </a:r>
            <a:r>
              <a:rPr lang="zh-CN" altLang="en-US" sz="2400" dirty="0"/>
              <a:t>、</a:t>
            </a:r>
            <a:r>
              <a:rPr lang="zh-CN" altLang="en-US" sz="2400" dirty="0" smtClean="0"/>
              <a:t>方法不够完美还</a:t>
            </a:r>
            <a:r>
              <a:rPr lang="zh-CN" altLang="en-US" sz="2400" dirty="0"/>
              <a:t>需要调整改善。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zh-CN" altLang="en-US" sz="2400" dirty="0">
                <a:sym typeface="+mn-ea"/>
              </a:rPr>
              <a:t>较少访船，到现场与船长、大副等船员沟通，依赖于微信、电话、邮件的形式。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5</a:t>
            </a:r>
            <a:r>
              <a:rPr lang="zh-CN" altLang="en-US" sz="2400" dirty="0">
                <a:sym typeface="+mn-ea"/>
              </a:rPr>
              <a:t>、商务英文邮件书写不够专业、完善。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三、</a:t>
            </a:r>
            <a:r>
              <a:rPr lang="en-US" altLang="zh-CN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2017</a:t>
            </a:r>
            <a:r>
              <a:rPr lang="zh-CN" altLang="en-US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年改进措施</a:t>
            </a:r>
            <a:endParaRPr lang="zh-CN" altLang="en-US" sz="2800" dirty="0" smtClean="0">
              <a:solidFill>
                <a:srgbClr val="1919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、当船舶出现突发的情况，我应该仔细的从船舶、代理、租家多方面的了解情况。若我能力以外的事件，将第一时间汇报部门领导，请求帮助并总结经验。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、在工作之外的时间，多多学习、阅读</a:t>
            </a:r>
            <a:r>
              <a:rPr lang="en-US" altLang="zh-CN" sz="2400" dirty="0" smtClean="0"/>
              <a:t>MSDS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IBC</a:t>
            </a:r>
            <a:r>
              <a:rPr lang="zh-CN" altLang="en-US" sz="2400" dirty="0" smtClean="0"/>
              <a:t>规则及</a:t>
            </a:r>
            <a:r>
              <a:rPr lang="zh-CN" altLang="en-US" sz="2400" dirty="0"/>
              <a:t>阅读海务船长给与船舶的洗舱指导。也可通过网络等多种方式查询相关信息。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、多阅读有关职场上沟通技巧提升书籍，从</a:t>
            </a:r>
            <a:r>
              <a:rPr lang="zh-CN" altLang="en-US" sz="2400" dirty="0" smtClean="0"/>
              <a:t>领导、同事的日常</a:t>
            </a:r>
            <a:r>
              <a:rPr lang="zh-CN" altLang="en-US" sz="2400" dirty="0"/>
              <a:t>谈吐、邮件中学习其</a:t>
            </a:r>
            <a:r>
              <a:rPr lang="en-US" altLang="zh-CN" sz="2400" dirty="0"/>
              <a:t>“</a:t>
            </a:r>
            <a:r>
              <a:rPr lang="zh-CN" altLang="en-US" sz="2400" dirty="0"/>
              <a:t>精华部分</a:t>
            </a:r>
            <a:r>
              <a:rPr lang="en-US" altLang="zh-CN" sz="2400" dirty="0"/>
              <a:t>”</a:t>
            </a:r>
            <a:r>
              <a:rPr lang="zh-CN" altLang="en-US" sz="2400" dirty="0"/>
              <a:t>。英语方面在于积累与总结，多读、多听、多看。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215" y="306705"/>
            <a:ext cx="8642350" cy="776605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  <a:sym typeface="+mn-ea"/>
              </a:rPr>
              <a:t>三、</a:t>
            </a:r>
            <a:r>
              <a:rPr lang="en-US" altLang="zh-CN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  <a:sym typeface="+mn-ea"/>
              </a:rPr>
              <a:t>2017</a:t>
            </a:r>
            <a:r>
              <a:rPr lang="zh-CN" altLang="en-US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  <a:sym typeface="+mn-ea"/>
              </a:rPr>
              <a:t>年改进措施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、在机会合适情况下，尽量走到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第一现场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，与船员、代理、租家进行面对面交流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，从而改善自己工作中的不足，提升本人的亲和力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。了解其性格特点，为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今后工作提供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便利。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、遇到工作上的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难题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、困惑，正确进行自我心态的调整。多一份从容，少一份焦躁。俗话说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赠人玫瑰，手有余香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为人处世，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多为对方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提供便利。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8642350" cy="711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四、</a:t>
            </a:r>
            <a:r>
              <a:rPr lang="en-US" altLang="zh-CN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2017</a:t>
            </a:r>
            <a:r>
              <a:rPr lang="zh-CN" altLang="en-US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年目标和计划</a:t>
            </a:r>
            <a:endParaRPr lang="zh-CN" altLang="en-US" sz="2800" dirty="0" smtClean="0">
              <a:solidFill>
                <a:srgbClr val="1919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、继续做好本职工作，以船舶营运效率最大化为目标，配合公司各部门的工作，协调好各方的关系，尽心尽力的完成领导交办的各项工作任务。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、不断精进自身的素质，培养统筹、规划以及处理危机的应变能力、待人处事的沟通协商能力、进一步提升自身的适应力，以便应对不断变化的环境，为公司的发展贡献自己的一份绵薄之力。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、在原有的工作经验中继续积累与提升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，改善日常工作中的不足，从细节处开始。将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自己向全能型的员工发展与努力。使自己成为一个有内涵的人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四、</a:t>
            </a:r>
            <a:r>
              <a:rPr lang="en-US" altLang="zh-CN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2017</a:t>
            </a:r>
            <a:r>
              <a:rPr lang="zh-CN" altLang="en-US" sz="2800" dirty="0" smtClean="0">
                <a:solidFill>
                  <a:srgbClr val="1919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年目标和计划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、阅读卡耐基的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人性的弱点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《</a:t>
            </a:r>
            <a:r>
              <a:rPr lang="zh-CN" altLang="en-US" sz="2400" dirty="0" smtClean="0">
                <a:latin typeface="+mn-ea"/>
              </a:rPr>
              <a:t>海商法</a:t>
            </a:r>
            <a:r>
              <a:rPr lang="en-US" altLang="zh-CN" sz="2400" dirty="0" smtClean="0">
                <a:latin typeface="+mn-ea"/>
              </a:rPr>
              <a:t>》</a:t>
            </a:r>
            <a:r>
              <a:rPr lang="zh-CN" altLang="en-US" sz="2400" dirty="0" smtClean="0">
                <a:latin typeface="+mn-ea"/>
              </a:rPr>
              <a:t>等相关书籍，从中提升自我工作能力与专业素养。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en-US" altLang="zh-CN" sz="2400" dirty="0" smtClean="0">
                <a:latin typeface="+mn-ea"/>
              </a:rPr>
              <a:t>5</a:t>
            </a:r>
            <a:r>
              <a:rPr lang="zh-CN" altLang="en-US" sz="2400" dirty="0" smtClean="0">
                <a:latin typeface="+mn-ea"/>
              </a:rPr>
              <a:t>、深入学习李董多次强调的“两个认知”的精神方针。</a:t>
            </a:r>
            <a:endParaRPr lang="en-US" altLang="zh-CN" sz="2400" dirty="0" smtClean="0">
              <a:latin typeface="+mn-ea"/>
            </a:endParaRPr>
          </a:p>
          <a:p>
            <a:pPr>
              <a:buNone/>
            </a:pPr>
            <a:r>
              <a:rPr lang="zh-CN" altLang="en-US" dirty="0" smtClean="0"/>
              <a:t>                  </a:t>
            </a:r>
            <a:endParaRPr lang="en-US" altLang="zh-CN" dirty="0" smtClean="0"/>
          </a:p>
          <a:p>
            <a:pPr>
              <a:buNone/>
            </a:pPr>
            <a:r>
              <a:rPr lang="en-US" altLang="zh-CN" b="1" dirty="0" smtClean="0"/>
              <a:t>                       </a:t>
            </a:r>
            <a:r>
              <a:rPr lang="zh-CN" altLang="en-US" b="1" dirty="0" smtClean="0"/>
              <a:t>管理认知、方法认知。</a:t>
            </a:r>
            <a:endParaRPr lang="zh-CN" altLang="en-US" b="1" dirty="0"/>
          </a:p>
        </p:txBody>
      </p:sp>
      <p:sp>
        <p:nvSpPr>
          <p:cNvPr id="4" name="右箭头 3"/>
          <p:cNvSpPr/>
          <p:nvPr/>
        </p:nvSpPr>
        <p:spPr>
          <a:xfrm>
            <a:off x="1285852" y="3786190"/>
            <a:ext cx="92869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1675</Words>
  <Application>WPS 演示</Application>
  <PresentationFormat>全屏显示(4:3)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Adobe 黑体 Std R</vt:lpstr>
      <vt:lpstr>华文隶书</vt:lpstr>
      <vt:lpstr>华文行楷</vt:lpstr>
      <vt:lpstr>黑体</vt:lpstr>
      <vt:lpstr>微软雅黑</vt:lpstr>
      <vt:lpstr>Calibri</vt:lpstr>
      <vt:lpstr>默认设计模板</vt:lpstr>
      <vt:lpstr>上海鼎衡船务有限责任公司</vt:lpstr>
      <vt:lpstr>一、个人年度目标完成情况</vt:lpstr>
      <vt:lpstr>一、个人年度目标完成情况</vt:lpstr>
      <vt:lpstr>一、个人年度目标完成情况</vt:lpstr>
      <vt:lpstr>二、存在的问题和不足</vt:lpstr>
      <vt:lpstr>三、2017年改进措施</vt:lpstr>
      <vt:lpstr>三、2017年改进措施</vt:lpstr>
      <vt:lpstr>四、2017年目标和计划</vt:lpstr>
      <vt:lpstr>四、2017年目标和计划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月度会议报告      行政人事部</dc:title>
  <dc:creator>微软用户</dc:creator>
  <cp:lastModifiedBy>Administrator</cp:lastModifiedBy>
  <cp:revision>891</cp:revision>
  <dcterms:created xsi:type="dcterms:W3CDTF">2013-11-21T02:14:00Z</dcterms:created>
  <dcterms:modified xsi:type="dcterms:W3CDTF">2017-01-21T14:38:58Z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