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303" r:id="rId4"/>
    <p:sldId id="310" r:id="rId5"/>
    <p:sldId id="309" r:id="rId6"/>
    <p:sldId id="307" r:id="rId7"/>
    <p:sldId id="304" r:id="rId9"/>
    <p:sldId id="305" r:id="rId10"/>
    <p:sldId id="306" r:id="rId11"/>
    <p:sldId id="278" r:id="rId12"/>
  </p:sldIdLst>
  <p:sldSz cx="9144000" cy="6858000" type="screen4x3"/>
  <p:notesSz cx="6805295" cy="993902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C3300"/>
    <a:srgbClr val="CC6600"/>
    <a:srgbClr val="FF6699"/>
    <a:srgbClr val="FF9966"/>
    <a:srgbClr val="996600"/>
    <a:srgbClr val="FF9900"/>
    <a:srgbClr val="A82834"/>
    <a:srgbClr val="FFFF66"/>
    <a:srgbClr val="50E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912" autoAdjust="0"/>
    <p:restoredTop sz="94620" autoAdjust="0"/>
  </p:normalViewPr>
  <p:slideViewPr>
    <p:cSldViewPr showGuides="1">
      <p:cViewPr varScale="1">
        <p:scale>
          <a:sx n="66" d="100"/>
          <a:sy n="66" d="100"/>
        </p:scale>
        <p:origin x="-90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8225630345827"/>
          <c:y val="0.0563874930764373"/>
          <c:w val="0.582628157599326"/>
          <c:h val="0.94206261325229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总航次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Sheet1!$A$2:$A$3</c:f>
              <c:strCache>
                <c:ptCount val="2"/>
                <c:pt idx="0">
                  <c:v>2015年</c:v>
                </c:pt>
                <c:pt idx="1">
                  <c:v>2016年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86</c:v>
                </c:pt>
                <c:pt idx="1">
                  <c:v>73</c:v>
                </c:pt>
              </c:numCache>
            </c:numRef>
          </c:val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COA合同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dLbls>
            <c:dLbl>
              <c:idx val="0"/>
              <c:layout>
                <c:manualLayout>
                  <c:x val="0.0150658079235236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120526463388189"/>
                  <c:y val="-0.022222066687197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Sheet1!$A$2:$A$3</c:f>
              <c:strCache>
                <c:ptCount val="2"/>
                <c:pt idx="0">
                  <c:v>2015年</c:v>
                </c:pt>
                <c:pt idx="1">
                  <c:v>2016年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122</c:v>
                </c:pt>
                <c:pt idx="1">
                  <c:v>129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6820352"/>
        <c:axId val="66830336"/>
      </c:barChart>
      <c:catAx>
        <c:axId val="66820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6830336"/>
        <c:crosses val="autoZero"/>
        <c:auto val="1"/>
        <c:lblAlgn val="ctr"/>
        <c:lblOffset val="100"/>
        <c:noMultiLvlLbl val="0"/>
      </c:catAx>
      <c:valAx>
        <c:axId val="6683033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/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6820352"/>
        <c:crossesAt val="1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1"/>
        <c:delete val="1"/>
      </c:legendEntry>
      <c:layout>
        <c:manualLayout>
          <c:xMode val="edge"/>
          <c:yMode val="edge"/>
          <c:x val="0.734871562991421"/>
          <c:y val="0.624312340771018"/>
          <c:w val="0.242239081045076"/>
          <c:h val="0.312290902600857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lang="zh-CN" sz="1800"/>
      </a:pPr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A164C3-0650-48C2-AFB8-EC45870C1192}" type="doc">
      <dgm:prSet loTypeId="urn:microsoft.com/office/officeart/2005/8/layout/vList2" loCatId="list" qsTypeId="urn:microsoft.com/office/officeart/2005/8/quickstyle/3d4" qsCatId="3D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84A2A88F-9C56-42BF-A744-FB26EBB6B79B}">
      <dgm:prSet phldrT="[文本]" custT="1"/>
      <dgm:spPr/>
      <dgm:t>
        <a:bodyPr/>
        <a:lstStyle/>
        <a:p>
          <a:r>
            <a:rPr lang="zh-CN" altLang="en-US" sz="1800" dirty="0" smtClean="0"/>
            <a:t>自读完</a:t>
          </a:r>
          <a:r>
            <a:rPr lang="en-US" altLang="zh-CN" sz="1800" dirty="0" smtClean="0"/>
            <a:t>《</a:t>
          </a:r>
          <a:r>
            <a:rPr lang="zh-CN" altLang="en-US" sz="1800" dirty="0" smtClean="0"/>
            <a:t>海商法</a:t>
          </a:r>
          <a:r>
            <a:rPr lang="en-US" altLang="zh-CN" sz="1800" dirty="0" smtClean="0"/>
            <a:t>》</a:t>
          </a:r>
          <a:r>
            <a:rPr lang="zh-CN" altLang="en-US" sz="1800" dirty="0" smtClean="0"/>
            <a:t>基础理论；</a:t>
          </a:r>
          <a:endParaRPr lang="zh-CN" altLang="en-US" sz="1800" dirty="0"/>
        </a:p>
      </dgm:t>
    </dgm:pt>
    <dgm:pt modelId="{4018C024-8F06-42A6-BCAA-F4AFD43F7E9B}" cxnId="{C240F48F-EF25-410A-AA78-E1685E3753D8}" type="parTrans">
      <dgm:prSet/>
      <dgm:spPr/>
      <dgm:t>
        <a:bodyPr/>
        <a:lstStyle/>
        <a:p>
          <a:endParaRPr lang="zh-CN" altLang="en-US"/>
        </a:p>
      </dgm:t>
    </dgm:pt>
    <dgm:pt modelId="{D4E3919E-83A5-44FE-AF37-49734D9AE67B}" cxnId="{C240F48F-EF25-410A-AA78-E1685E3753D8}" type="sibTrans">
      <dgm:prSet/>
      <dgm:spPr/>
      <dgm:t>
        <a:bodyPr/>
        <a:lstStyle/>
        <a:p>
          <a:endParaRPr lang="zh-CN" altLang="en-US"/>
        </a:p>
      </dgm:t>
    </dgm:pt>
    <dgm:pt modelId="{EAFA33ED-8DFD-4C47-BCC5-A12B3D4301D0}">
      <dgm:prSet phldrT="[文本]" custT="1"/>
      <dgm:spPr/>
      <dgm:t>
        <a:bodyPr/>
        <a:lstStyle/>
        <a:p>
          <a:r>
            <a:rPr lang="zh-CN" altLang="en-US" sz="1800" dirty="0" smtClean="0"/>
            <a:t>多读书，多看报，争取每季度看一本关于人际交往、商务谈判的书，提高沟通能力；</a:t>
          </a:r>
          <a:endParaRPr lang="zh-CN" altLang="en-US" sz="1800" dirty="0"/>
        </a:p>
      </dgm:t>
    </dgm:pt>
    <dgm:pt modelId="{4880BA20-99D4-4F39-9E0B-08645771187B}" cxnId="{AA8CE9AB-9B33-41D4-AC11-4773DD9A0AC8}" type="parTrans">
      <dgm:prSet/>
      <dgm:spPr/>
      <dgm:t>
        <a:bodyPr/>
        <a:lstStyle/>
        <a:p>
          <a:endParaRPr lang="zh-CN" altLang="en-US"/>
        </a:p>
      </dgm:t>
    </dgm:pt>
    <dgm:pt modelId="{8A4F88C8-B14D-42DB-B4C9-FDD6397C7C85}" cxnId="{AA8CE9AB-9B33-41D4-AC11-4773DD9A0AC8}" type="sibTrans">
      <dgm:prSet/>
      <dgm:spPr/>
      <dgm:t>
        <a:bodyPr/>
        <a:lstStyle/>
        <a:p>
          <a:endParaRPr lang="zh-CN" altLang="en-US"/>
        </a:p>
      </dgm:t>
    </dgm:pt>
    <dgm:pt modelId="{B1175AB0-EDB0-47B9-97C5-7056B72D4C15}">
      <dgm:prSet phldrT="[文本]" custT="1"/>
      <dgm:spPr/>
      <dgm:t>
        <a:bodyPr/>
        <a:lstStyle/>
        <a:p>
          <a:r>
            <a:rPr lang="zh-CN" altLang="en-US" sz="1800" smtClean="0"/>
            <a:t>有机会多访船，与船员多沟通，增进感情；</a:t>
          </a:r>
          <a:endParaRPr lang="zh-CN" altLang="en-US" sz="1800" dirty="0"/>
        </a:p>
      </dgm:t>
    </dgm:pt>
    <dgm:pt modelId="{1FDD4A6A-463C-4597-8316-F124CD5E1736}" cxnId="{99C3CDBD-AB85-4914-A351-458F0137495C}" type="parTrans">
      <dgm:prSet/>
      <dgm:spPr/>
      <dgm:t>
        <a:bodyPr/>
        <a:lstStyle/>
        <a:p>
          <a:endParaRPr lang="zh-CN" altLang="en-US"/>
        </a:p>
      </dgm:t>
    </dgm:pt>
    <dgm:pt modelId="{9FBA6719-97F6-4D3D-96A7-61D3F21D748D}" cxnId="{99C3CDBD-AB85-4914-A351-458F0137495C}" type="sibTrans">
      <dgm:prSet/>
      <dgm:spPr/>
      <dgm:t>
        <a:bodyPr/>
        <a:lstStyle/>
        <a:p>
          <a:endParaRPr lang="zh-CN" altLang="en-US"/>
        </a:p>
      </dgm:t>
    </dgm:pt>
    <dgm:pt modelId="{3D6C2ED3-0871-4C02-8008-A73E6C5C2975}">
      <dgm:prSet phldrT="[文本]" custT="1"/>
      <dgm:spPr/>
      <dgm:t>
        <a:bodyPr/>
        <a:lstStyle/>
        <a:p>
          <a:r>
            <a:rPr lang="zh-CN" altLang="en-US" sz="1800" dirty="0" smtClean="0"/>
            <a:t>学习</a:t>
          </a:r>
          <a:r>
            <a:rPr lang="en-US" altLang="zh-CN" sz="1800" dirty="0" smtClean="0"/>
            <a:t>office</a:t>
          </a:r>
          <a:r>
            <a:rPr lang="zh-CN" altLang="en-US" sz="1800" dirty="0" smtClean="0"/>
            <a:t>等专业技能，并用于航次管理中，对每个航次进行统计管理，一方面提高管理效率，一方面便于总结；</a:t>
          </a:r>
          <a:endParaRPr lang="zh-CN" altLang="en-US" sz="1800" dirty="0"/>
        </a:p>
      </dgm:t>
    </dgm:pt>
    <dgm:pt modelId="{C2C1830F-9B3E-4FF4-91E4-04E6990041B1}" cxnId="{9DEAAF26-AC4C-4036-9BBF-3D899A8F793D}" type="parTrans">
      <dgm:prSet/>
      <dgm:spPr/>
      <dgm:t>
        <a:bodyPr/>
        <a:lstStyle/>
        <a:p>
          <a:endParaRPr lang="zh-CN" altLang="en-US"/>
        </a:p>
      </dgm:t>
    </dgm:pt>
    <dgm:pt modelId="{1B663553-A278-433C-B5A3-794A36E72E1B}" cxnId="{9DEAAF26-AC4C-4036-9BBF-3D899A8F793D}" type="sibTrans">
      <dgm:prSet/>
      <dgm:spPr/>
      <dgm:t>
        <a:bodyPr/>
        <a:lstStyle/>
        <a:p>
          <a:endParaRPr lang="zh-CN" altLang="en-US"/>
        </a:p>
      </dgm:t>
    </dgm:pt>
    <dgm:pt modelId="{79BF8370-F582-4380-B4A2-69D4F8984E58}">
      <dgm:prSet phldrT="[文本]" custT="1"/>
      <dgm:spPr/>
      <dgm:t>
        <a:bodyPr/>
        <a:lstStyle/>
        <a:p>
          <a:r>
            <a:rPr lang="zh-CN" altLang="en-US" sz="1800" dirty="0" smtClean="0"/>
            <a:t>制定</a:t>
          </a:r>
          <a:r>
            <a:rPr lang="en-US" altLang="zh-CN" sz="1800" dirty="0" smtClean="0"/>
            <a:t>checklist</a:t>
          </a:r>
          <a:r>
            <a:rPr lang="zh-CN" altLang="en-US" sz="1800" dirty="0" smtClean="0"/>
            <a:t>，监督任务完成情况；</a:t>
          </a:r>
          <a:endParaRPr lang="zh-CN" altLang="en-US" sz="1800" dirty="0"/>
        </a:p>
      </dgm:t>
    </dgm:pt>
    <dgm:pt modelId="{12A9B448-E1DD-430B-A997-CB6979510B3C}" cxnId="{4BC7EF9A-9279-43C3-B2BA-738A08285203}" type="parTrans">
      <dgm:prSet/>
      <dgm:spPr/>
      <dgm:t>
        <a:bodyPr/>
        <a:lstStyle/>
        <a:p>
          <a:endParaRPr lang="zh-CN" altLang="en-US"/>
        </a:p>
      </dgm:t>
    </dgm:pt>
    <dgm:pt modelId="{C35CC234-6267-409E-9FA6-E2B2A35E787E}" cxnId="{4BC7EF9A-9279-43C3-B2BA-738A08285203}" type="sibTrans">
      <dgm:prSet/>
      <dgm:spPr/>
      <dgm:t>
        <a:bodyPr/>
        <a:lstStyle/>
        <a:p>
          <a:endParaRPr lang="zh-CN" altLang="en-US"/>
        </a:p>
      </dgm:t>
    </dgm:pt>
    <dgm:pt modelId="{2971D5D5-5478-4D51-BFFB-82BCA79C5BBD}">
      <dgm:prSet phldrT="[文本]" custT="1"/>
      <dgm:spPr/>
      <dgm:t>
        <a:bodyPr/>
        <a:lstStyle/>
        <a:p>
          <a:r>
            <a:rPr lang="zh-CN" altLang="en-US" sz="1800" dirty="0" smtClean="0"/>
            <a:t>积极参加各种培训，提高自身技能和管理水平；</a:t>
          </a:r>
          <a:endParaRPr lang="zh-CN" altLang="en-US" sz="1800" dirty="0"/>
        </a:p>
      </dgm:t>
    </dgm:pt>
    <dgm:pt modelId="{CE8B4665-BDC7-4AB5-B975-A6A089001A1B}" cxnId="{E6E6A718-8C4B-4C93-A8B2-584C14425684}" type="parTrans">
      <dgm:prSet/>
      <dgm:spPr/>
      <dgm:t>
        <a:bodyPr/>
        <a:lstStyle/>
        <a:p>
          <a:endParaRPr lang="zh-CN" altLang="en-US"/>
        </a:p>
      </dgm:t>
    </dgm:pt>
    <dgm:pt modelId="{CF69B11F-B87F-477A-8BB4-4206D8C351FF}" cxnId="{E6E6A718-8C4B-4C93-A8B2-584C14425684}" type="sibTrans">
      <dgm:prSet/>
      <dgm:spPr/>
      <dgm:t>
        <a:bodyPr/>
        <a:lstStyle/>
        <a:p>
          <a:endParaRPr lang="zh-CN" altLang="en-US"/>
        </a:p>
      </dgm:t>
    </dgm:pt>
    <dgm:pt modelId="{725A92A7-A6D0-47E2-AEBF-C2681B3D9C7F}">
      <dgm:prSet custT="1"/>
      <dgm:spPr/>
      <dgm:t>
        <a:bodyPr/>
        <a:lstStyle/>
        <a:p>
          <a:r>
            <a:rPr lang="zh-CN" altLang="en-US" sz="1800" dirty="0" smtClean="0"/>
            <a:t>注意总结与分享，对于特殊航次可以做“攻略”</a:t>
          </a:r>
          <a:r>
            <a:rPr lang="en-US" altLang="zh-CN" sz="1800" dirty="0" smtClean="0"/>
            <a:t>/</a:t>
          </a:r>
          <a:r>
            <a:rPr lang="zh-CN" altLang="en-US" sz="1800" dirty="0" smtClean="0"/>
            <a:t>“操作指引” 给大家分享，既有助于新员工很快上手，也有助于大家总结经验，提高工作效率。</a:t>
          </a:r>
          <a:endParaRPr lang="zh-CN" altLang="en-US" sz="1800" dirty="0"/>
        </a:p>
      </dgm:t>
    </dgm:pt>
    <dgm:pt modelId="{77401EF2-25BA-4FCF-B039-BD51811AC143}" cxnId="{F8A88A20-8B9E-4220-A596-4B7110F23351}" type="parTrans">
      <dgm:prSet/>
      <dgm:spPr/>
      <dgm:t>
        <a:bodyPr/>
        <a:lstStyle/>
        <a:p>
          <a:endParaRPr lang="zh-CN" altLang="en-US"/>
        </a:p>
      </dgm:t>
    </dgm:pt>
    <dgm:pt modelId="{D298FC92-B414-4AFD-8042-61FF7719029F}" cxnId="{F8A88A20-8B9E-4220-A596-4B7110F23351}" type="sibTrans">
      <dgm:prSet/>
      <dgm:spPr/>
      <dgm:t>
        <a:bodyPr/>
        <a:lstStyle/>
        <a:p>
          <a:endParaRPr lang="zh-CN" altLang="en-US"/>
        </a:p>
      </dgm:t>
    </dgm:pt>
    <dgm:pt modelId="{330EF464-7FAF-47B2-9BA7-90CA3AFC7D41}" type="pres">
      <dgm:prSet presAssocID="{B6A164C3-0650-48C2-AFB8-EC45870C119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9B54291-130D-4A0D-AF9B-A142C66A3DB0}" type="pres">
      <dgm:prSet presAssocID="{84A2A88F-9C56-42BF-A744-FB26EBB6B79B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A5D6A8-7F1A-477C-8F11-AC759F9B3189}" type="pres">
      <dgm:prSet presAssocID="{D4E3919E-83A5-44FE-AF37-49734D9AE67B}" presName="spacer" presStyleCnt="0"/>
      <dgm:spPr/>
    </dgm:pt>
    <dgm:pt modelId="{352399BB-BB4A-4D19-828E-E32E1225911C}" type="pres">
      <dgm:prSet presAssocID="{EAFA33ED-8DFD-4C47-BCC5-A12B3D4301D0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A2C972-E2B4-4A8C-96FE-DB548811AFC2}" type="pres">
      <dgm:prSet presAssocID="{8A4F88C8-B14D-42DB-B4C9-FDD6397C7C85}" presName="spacer" presStyleCnt="0"/>
      <dgm:spPr/>
    </dgm:pt>
    <dgm:pt modelId="{77CD3F8C-7BB1-497F-BD5D-281D77E9710A}" type="pres">
      <dgm:prSet presAssocID="{B1175AB0-EDB0-47B9-97C5-7056B72D4C15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78DB86-38A6-4975-8FE0-7699F7324230}" type="pres">
      <dgm:prSet presAssocID="{9FBA6719-97F6-4D3D-96A7-61D3F21D748D}" presName="spacer" presStyleCnt="0"/>
      <dgm:spPr/>
    </dgm:pt>
    <dgm:pt modelId="{3621C610-9586-4163-90AC-7145BED44D3F}" type="pres">
      <dgm:prSet presAssocID="{3D6C2ED3-0871-4C02-8008-A73E6C5C2975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7652AF-FE19-4816-AFB5-9162C0781872}" type="pres">
      <dgm:prSet presAssocID="{1B663553-A278-433C-B5A3-794A36E72E1B}" presName="spacer" presStyleCnt="0"/>
      <dgm:spPr/>
    </dgm:pt>
    <dgm:pt modelId="{CBA39C2B-9AE1-4908-A9FE-04C098BB48FE}" type="pres">
      <dgm:prSet presAssocID="{79BF8370-F582-4380-B4A2-69D4F8984E58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CDD418-B9F8-4F96-B7FD-380839CCA414}" type="pres">
      <dgm:prSet presAssocID="{C35CC234-6267-409E-9FA6-E2B2A35E787E}" presName="spacer" presStyleCnt="0"/>
      <dgm:spPr/>
    </dgm:pt>
    <dgm:pt modelId="{652E056E-25D3-47A1-AD4B-1F66E8859925}" type="pres">
      <dgm:prSet presAssocID="{2971D5D5-5478-4D51-BFFB-82BCA79C5BBD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BC8431-8881-4EC1-B805-92DAF68C7279}" type="pres">
      <dgm:prSet presAssocID="{CF69B11F-B87F-477A-8BB4-4206D8C351FF}" presName="spacer" presStyleCnt="0"/>
      <dgm:spPr/>
    </dgm:pt>
    <dgm:pt modelId="{BD4E4332-6B7F-4B9C-BA76-674258575B72}" type="pres">
      <dgm:prSet presAssocID="{725A92A7-A6D0-47E2-AEBF-C2681B3D9C7F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2D853D6-6233-4F21-BF6E-2CCDAA5F9ACE}" type="presOf" srcId="{B1175AB0-EDB0-47B9-97C5-7056B72D4C15}" destId="{77CD3F8C-7BB1-497F-BD5D-281D77E9710A}" srcOrd="0" destOrd="0" presId="urn:microsoft.com/office/officeart/2005/8/layout/vList2"/>
    <dgm:cxn modelId="{2A897EC3-B3C1-4ABB-A8F7-6E6D518F1BD3}" type="presOf" srcId="{725A92A7-A6D0-47E2-AEBF-C2681B3D9C7F}" destId="{BD4E4332-6B7F-4B9C-BA76-674258575B72}" srcOrd="0" destOrd="0" presId="urn:microsoft.com/office/officeart/2005/8/layout/vList2"/>
    <dgm:cxn modelId="{E6E6A718-8C4B-4C93-A8B2-584C14425684}" srcId="{B6A164C3-0650-48C2-AFB8-EC45870C1192}" destId="{2971D5D5-5478-4D51-BFFB-82BCA79C5BBD}" srcOrd="5" destOrd="0" parTransId="{CE8B4665-BDC7-4AB5-B975-A6A089001A1B}" sibTransId="{CF69B11F-B87F-477A-8BB4-4206D8C351FF}"/>
    <dgm:cxn modelId="{228A63DD-0769-4AFD-B2FD-77E237B45EAD}" type="presOf" srcId="{EAFA33ED-8DFD-4C47-BCC5-A12B3D4301D0}" destId="{352399BB-BB4A-4D19-828E-E32E1225911C}" srcOrd="0" destOrd="0" presId="urn:microsoft.com/office/officeart/2005/8/layout/vList2"/>
    <dgm:cxn modelId="{3C79758D-351A-4FDD-AA11-81885536A37C}" type="presOf" srcId="{84A2A88F-9C56-42BF-A744-FB26EBB6B79B}" destId="{B9B54291-130D-4A0D-AF9B-A142C66A3DB0}" srcOrd="0" destOrd="0" presId="urn:microsoft.com/office/officeart/2005/8/layout/vList2"/>
    <dgm:cxn modelId="{30CB68DA-14B5-4C0F-BFD9-E4BB389FA23B}" type="presOf" srcId="{79BF8370-F582-4380-B4A2-69D4F8984E58}" destId="{CBA39C2B-9AE1-4908-A9FE-04C098BB48FE}" srcOrd="0" destOrd="0" presId="urn:microsoft.com/office/officeart/2005/8/layout/vList2"/>
    <dgm:cxn modelId="{122887A7-72EB-4C56-9105-54F36276536A}" type="presOf" srcId="{B6A164C3-0650-48C2-AFB8-EC45870C1192}" destId="{330EF464-7FAF-47B2-9BA7-90CA3AFC7D41}" srcOrd="0" destOrd="0" presId="urn:microsoft.com/office/officeart/2005/8/layout/vList2"/>
    <dgm:cxn modelId="{88241704-CF57-4FF8-B3F9-780D22D53057}" type="presOf" srcId="{2971D5D5-5478-4D51-BFFB-82BCA79C5BBD}" destId="{652E056E-25D3-47A1-AD4B-1F66E8859925}" srcOrd="0" destOrd="0" presId="urn:microsoft.com/office/officeart/2005/8/layout/vList2"/>
    <dgm:cxn modelId="{9DEAAF26-AC4C-4036-9BBF-3D899A8F793D}" srcId="{B6A164C3-0650-48C2-AFB8-EC45870C1192}" destId="{3D6C2ED3-0871-4C02-8008-A73E6C5C2975}" srcOrd="3" destOrd="0" parTransId="{C2C1830F-9B3E-4FF4-91E4-04E6990041B1}" sibTransId="{1B663553-A278-433C-B5A3-794A36E72E1B}"/>
    <dgm:cxn modelId="{3B814506-BD4A-4B2B-9668-EE650A473A82}" type="presOf" srcId="{3D6C2ED3-0871-4C02-8008-A73E6C5C2975}" destId="{3621C610-9586-4163-90AC-7145BED44D3F}" srcOrd="0" destOrd="0" presId="urn:microsoft.com/office/officeart/2005/8/layout/vList2"/>
    <dgm:cxn modelId="{4BC7EF9A-9279-43C3-B2BA-738A08285203}" srcId="{B6A164C3-0650-48C2-AFB8-EC45870C1192}" destId="{79BF8370-F582-4380-B4A2-69D4F8984E58}" srcOrd="4" destOrd="0" parTransId="{12A9B448-E1DD-430B-A997-CB6979510B3C}" sibTransId="{C35CC234-6267-409E-9FA6-E2B2A35E787E}"/>
    <dgm:cxn modelId="{AA8CE9AB-9B33-41D4-AC11-4773DD9A0AC8}" srcId="{B6A164C3-0650-48C2-AFB8-EC45870C1192}" destId="{EAFA33ED-8DFD-4C47-BCC5-A12B3D4301D0}" srcOrd="1" destOrd="0" parTransId="{4880BA20-99D4-4F39-9E0B-08645771187B}" sibTransId="{8A4F88C8-B14D-42DB-B4C9-FDD6397C7C85}"/>
    <dgm:cxn modelId="{C240F48F-EF25-410A-AA78-E1685E3753D8}" srcId="{B6A164C3-0650-48C2-AFB8-EC45870C1192}" destId="{84A2A88F-9C56-42BF-A744-FB26EBB6B79B}" srcOrd="0" destOrd="0" parTransId="{4018C024-8F06-42A6-BCAA-F4AFD43F7E9B}" sibTransId="{D4E3919E-83A5-44FE-AF37-49734D9AE67B}"/>
    <dgm:cxn modelId="{99C3CDBD-AB85-4914-A351-458F0137495C}" srcId="{B6A164C3-0650-48C2-AFB8-EC45870C1192}" destId="{B1175AB0-EDB0-47B9-97C5-7056B72D4C15}" srcOrd="2" destOrd="0" parTransId="{1FDD4A6A-463C-4597-8316-F124CD5E1736}" sibTransId="{9FBA6719-97F6-4D3D-96A7-61D3F21D748D}"/>
    <dgm:cxn modelId="{F8A88A20-8B9E-4220-A596-4B7110F23351}" srcId="{B6A164C3-0650-48C2-AFB8-EC45870C1192}" destId="{725A92A7-A6D0-47E2-AEBF-C2681B3D9C7F}" srcOrd="6" destOrd="0" parTransId="{77401EF2-25BA-4FCF-B039-BD51811AC143}" sibTransId="{D298FC92-B414-4AFD-8042-61FF7719029F}"/>
    <dgm:cxn modelId="{9B4E1988-8C85-440D-81B8-C042C36D636F}" type="presParOf" srcId="{330EF464-7FAF-47B2-9BA7-90CA3AFC7D41}" destId="{B9B54291-130D-4A0D-AF9B-A142C66A3DB0}" srcOrd="0" destOrd="0" presId="urn:microsoft.com/office/officeart/2005/8/layout/vList2"/>
    <dgm:cxn modelId="{7B3F4E90-4899-4E59-B2C3-A20446A5F016}" type="presParOf" srcId="{330EF464-7FAF-47B2-9BA7-90CA3AFC7D41}" destId="{35A5D6A8-7F1A-477C-8F11-AC759F9B3189}" srcOrd="1" destOrd="0" presId="urn:microsoft.com/office/officeart/2005/8/layout/vList2"/>
    <dgm:cxn modelId="{B54B60BE-F8EB-42C0-9B12-888BD7B2C693}" type="presParOf" srcId="{330EF464-7FAF-47B2-9BA7-90CA3AFC7D41}" destId="{352399BB-BB4A-4D19-828E-E32E1225911C}" srcOrd="2" destOrd="0" presId="urn:microsoft.com/office/officeart/2005/8/layout/vList2"/>
    <dgm:cxn modelId="{EEC686C9-4A42-4940-854A-6E1202A2FEC2}" type="presParOf" srcId="{330EF464-7FAF-47B2-9BA7-90CA3AFC7D41}" destId="{92A2C972-E2B4-4A8C-96FE-DB548811AFC2}" srcOrd="3" destOrd="0" presId="urn:microsoft.com/office/officeart/2005/8/layout/vList2"/>
    <dgm:cxn modelId="{63F1D33D-5590-4E56-9899-A4DAB6B2D463}" type="presParOf" srcId="{330EF464-7FAF-47B2-9BA7-90CA3AFC7D41}" destId="{77CD3F8C-7BB1-497F-BD5D-281D77E9710A}" srcOrd="4" destOrd="0" presId="urn:microsoft.com/office/officeart/2005/8/layout/vList2"/>
    <dgm:cxn modelId="{B9756EAA-76BF-4A7B-9B7E-DABF66D326AF}" type="presParOf" srcId="{330EF464-7FAF-47B2-9BA7-90CA3AFC7D41}" destId="{CD78DB86-38A6-4975-8FE0-7699F7324230}" srcOrd="5" destOrd="0" presId="urn:microsoft.com/office/officeart/2005/8/layout/vList2"/>
    <dgm:cxn modelId="{90903902-85B7-469F-97FC-11F5A0DB0FFA}" type="presParOf" srcId="{330EF464-7FAF-47B2-9BA7-90CA3AFC7D41}" destId="{3621C610-9586-4163-90AC-7145BED44D3F}" srcOrd="6" destOrd="0" presId="urn:microsoft.com/office/officeart/2005/8/layout/vList2"/>
    <dgm:cxn modelId="{04E95F32-9A17-4C71-8F84-1707BD702539}" type="presParOf" srcId="{330EF464-7FAF-47B2-9BA7-90CA3AFC7D41}" destId="{DE7652AF-FE19-4816-AFB5-9162C0781872}" srcOrd="7" destOrd="0" presId="urn:microsoft.com/office/officeart/2005/8/layout/vList2"/>
    <dgm:cxn modelId="{82A6C5AE-37DC-4CBD-97BF-5B07E3E209A9}" type="presParOf" srcId="{330EF464-7FAF-47B2-9BA7-90CA3AFC7D41}" destId="{CBA39C2B-9AE1-4908-A9FE-04C098BB48FE}" srcOrd="8" destOrd="0" presId="urn:microsoft.com/office/officeart/2005/8/layout/vList2"/>
    <dgm:cxn modelId="{A22E098F-FC12-4E3A-A40B-27D8B4D329CF}" type="presParOf" srcId="{330EF464-7FAF-47B2-9BA7-90CA3AFC7D41}" destId="{5ACDD418-B9F8-4F96-B7FD-380839CCA414}" srcOrd="9" destOrd="0" presId="urn:microsoft.com/office/officeart/2005/8/layout/vList2"/>
    <dgm:cxn modelId="{087D8519-C706-4E92-914C-747BB5F81435}" type="presParOf" srcId="{330EF464-7FAF-47B2-9BA7-90CA3AFC7D41}" destId="{652E056E-25D3-47A1-AD4B-1F66E8859925}" srcOrd="10" destOrd="0" presId="urn:microsoft.com/office/officeart/2005/8/layout/vList2"/>
    <dgm:cxn modelId="{F88DE46D-88ED-4683-87F1-D1AB124A2EFD}" type="presParOf" srcId="{330EF464-7FAF-47B2-9BA7-90CA3AFC7D41}" destId="{A4BC8431-8881-4EC1-B805-92DAF68C7279}" srcOrd="11" destOrd="0" presId="urn:microsoft.com/office/officeart/2005/8/layout/vList2"/>
    <dgm:cxn modelId="{0340B2AB-F3F9-473B-AABA-A4C03419D18B}" type="presParOf" srcId="{330EF464-7FAF-47B2-9BA7-90CA3AFC7D41}" destId="{BD4E4332-6B7F-4B9C-BA76-674258575B7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4CE56E-9A4D-41C4-8503-9651ABB2599E}" type="doc">
      <dgm:prSet loTypeId="urn:microsoft.com/office/officeart/2005/8/layout/chevron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393CE1E-9DB6-4A4A-A83A-04B1E5F1A14F}">
      <dgm:prSet phldrT="[文本]" custT="1"/>
      <dgm:spPr/>
      <dgm:t>
        <a:bodyPr/>
        <a:lstStyle/>
        <a:p>
          <a:r>
            <a:rPr lang="zh-CN" altLang="en-US" sz="3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</a:rPr>
            <a:t>精</a:t>
          </a:r>
          <a:endParaRPr lang="zh-CN" altLang="en-US" sz="3200" dirty="0">
            <a:solidFill>
              <a:schemeClr val="tx1"/>
            </a:solidFill>
            <a:latin typeface="华文新魏" pitchFamily="2" charset="-122"/>
            <a:ea typeface="华文新魏" pitchFamily="2" charset="-122"/>
          </a:endParaRPr>
        </a:p>
      </dgm:t>
    </dgm:pt>
    <dgm:pt modelId="{6D596C6E-72B3-4D9B-B1C5-673ABC96FE23}" cxnId="{39F389F9-97FD-44F0-A12A-60F6D843087C}" type="parTrans">
      <dgm:prSet/>
      <dgm:spPr/>
      <dgm:t>
        <a:bodyPr/>
        <a:lstStyle/>
        <a:p>
          <a:endParaRPr lang="zh-CN" altLang="en-US"/>
        </a:p>
      </dgm:t>
    </dgm:pt>
    <dgm:pt modelId="{78BFEFA1-D2C5-40E9-AE70-74DB2E8EECDC}" cxnId="{39F389F9-97FD-44F0-A12A-60F6D843087C}" type="sibTrans">
      <dgm:prSet/>
      <dgm:spPr/>
      <dgm:t>
        <a:bodyPr/>
        <a:lstStyle/>
        <a:p>
          <a:endParaRPr lang="zh-CN" altLang="en-US"/>
        </a:p>
      </dgm:t>
    </dgm:pt>
    <dgm:pt modelId="{E5DF15C1-C47D-43C7-897B-082983C57544}">
      <dgm:prSet phldrT="[文本]"/>
      <dgm:spPr/>
      <dgm:t>
        <a:bodyPr/>
        <a:lstStyle/>
        <a:p>
          <a:r>
            <a:rPr lang="zh-CN" altLang="en-US" dirty="0" smtClean="0"/>
            <a:t>认真完成本职工作，并争取有所创新，提高工作效率，</a:t>
          </a:r>
          <a:r>
            <a:rPr lang="zh-CN" altLang="en-US" dirty="0" smtClean="0"/>
            <a:t>收集更多</a:t>
          </a:r>
          <a:r>
            <a:rPr lang="zh-CN" altLang="en-US" dirty="0" smtClean="0"/>
            <a:t>数据，用大数据说话；</a:t>
          </a:r>
          <a:endParaRPr lang="zh-CN" altLang="en-US" dirty="0"/>
        </a:p>
      </dgm:t>
    </dgm:pt>
    <dgm:pt modelId="{F82F71C1-D0EF-4DE7-8A6A-4EE387871801}" cxnId="{FF66A645-15CE-426E-BEF3-60BB3D8EBB3A}" type="parTrans">
      <dgm:prSet/>
      <dgm:spPr/>
      <dgm:t>
        <a:bodyPr/>
        <a:lstStyle/>
        <a:p>
          <a:endParaRPr lang="zh-CN" altLang="en-US"/>
        </a:p>
      </dgm:t>
    </dgm:pt>
    <dgm:pt modelId="{339F2689-17BB-49CA-97BB-62BFE30D12E0}" cxnId="{FF66A645-15CE-426E-BEF3-60BB3D8EBB3A}" type="sibTrans">
      <dgm:prSet/>
      <dgm:spPr/>
      <dgm:t>
        <a:bodyPr/>
        <a:lstStyle/>
        <a:p>
          <a:endParaRPr lang="zh-CN" altLang="en-US"/>
        </a:p>
      </dgm:t>
    </dgm:pt>
    <dgm:pt modelId="{5602EC32-F004-45F0-B96C-7E61CA3CA04F}">
      <dgm:prSet phldrT="[文本]" custT="1"/>
      <dgm:spPr/>
      <dgm:t>
        <a:bodyPr/>
        <a:lstStyle/>
        <a:p>
          <a:r>
            <a:rPr lang="zh-CN" altLang="en-US" sz="3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</a:rPr>
            <a:t>细</a:t>
          </a:r>
        </a:p>
      </dgm:t>
    </dgm:pt>
    <dgm:pt modelId="{A7CF6ED3-3BB1-47A9-AD0D-D5561FC43D7C}" cxnId="{CC3E3724-1981-4BC5-9FE7-4F6B401E3477}" type="parTrans">
      <dgm:prSet/>
      <dgm:spPr/>
      <dgm:t>
        <a:bodyPr/>
        <a:lstStyle/>
        <a:p>
          <a:endParaRPr lang="zh-CN" altLang="en-US"/>
        </a:p>
      </dgm:t>
    </dgm:pt>
    <dgm:pt modelId="{F9178CCB-83F5-4B29-832A-2EB61B45EDE3}" cxnId="{CC3E3724-1981-4BC5-9FE7-4F6B401E3477}" type="sibTrans">
      <dgm:prSet/>
      <dgm:spPr/>
      <dgm:t>
        <a:bodyPr/>
        <a:lstStyle/>
        <a:p>
          <a:endParaRPr lang="zh-CN" altLang="en-US"/>
        </a:p>
      </dgm:t>
    </dgm:pt>
    <dgm:pt modelId="{F17739A4-4266-4016-AB17-42A4275EDFEE}">
      <dgm:prSet phldrT="[文本]"/>
      <dgm:spPr/>
      <dgm:t>
        <a:bodyPr/>
        <a:lstStyle/>
        <a:p>
          <a:r>
            <a:rPr lang="zh-CN" altLang="en-US" dirty="0" smtClean="0"/>
            <a:t>想尽办法提高船舶的航次执行效率；</a:t>
          </a:r>
          <a:endParaRPr lang="zh-CN" altLang="en-US" dirty="0"/>
        </a:p>
      </dgm:t>
    </dgm:pt>
    <dgm:pt modelId="{170BB9A4-9BB7-4BAE-B0F2-1773BFC2A2DC}" cxnId="{FBB7F209-6134-40CC-B27A-C1BE66CD2E32}" type="parTrans">
      <dgm:prSet/>
      <dgm:spPr/>
      <dgm:t>
        <a:bodyPr/>
        <a:lstStyle/>
        <a:p>
          <a:endParaRPr lang="zh-CN" altLang="en-US"/>
        </a:p>
      </dgm:t>
    </dgm:pt>
    <dgm:pt modelId="{B13B0654-99ED-4687-AA9F-6D93ADBF2FBE}" cxnId="{FBB7F209-6134-40CC-B27A-C1BE66CD2E32}" type="sibTrans">
      <dgm:prSet/>
      <dgm:spPr/>
      <dgm:t>
        <a:bodyPr/>
        <a:lstStyle/>
        <a:p>
          <a:endParaRPr lang="zh-CN" altLang="en-US"/>
        </a:p>
      </dgm:t>
    </dgm:pt>
    <dgm:pt modelId="{0566815A-4D8D-4027-A0E5-1A296A389192}">
      <dgm:prSet phldrT="[文本]"/>
      <dgm:spPr/>
      <dgm:t>
        <a:bodyPr/>
        <a:lstStyle/>
        <a:p>
          <a:r>
            <a:rPr lang="zh-CN" altLang="en-US" dirty="0" smtClean="0"/>
            <a:t>把握机会，争取在工作中学习更多新知识，新理念，新方法；</a:t>
          </a:r>
          <a:endParaRPr lang="zh-CN" altLang="en-US" dirty="0"/>
        </a:p>
      </dgm:t>
    </dgm:pt>
    <dgm:pt modelId="{D02C32B9-380E-48D2-A5AC-1BBE1B5C8919}" cxnId="{9153C26A-ADA3-43C3-A438-40919B7C5B8F}" type="parTrans">
      <dgm:prSet/>
      <dgm:spPr/>
      <dgm:t>
        <a:bodyPr/>
        <a:lstStyle/>
        <a:p>
          <a:endParaRPr lang="zh-CN" altLang="en-US"/>
        </a:p>
      </dgm:t>
    </dgm:pt>
    <dgm:pt modelId="{D9EF6DD6-9E40-4C36-9B32-C0CD8E9BDD26}" cxnId="{9153C26A-ADA3-43C3-A438-40919B7C5B8F}" type="sibTrans">
      <dgm:prSet/>
      <dgm:spPr/>
      <dgm:t>
        <a:bodyPr/>
        <a:lstStyle/>
        <a:p>
          <a:endParaRPr lang="zh-CN" altLang="en-US"/>
        </a:p>
      </dgm:t>
    </dgm:pt>
    <dgm:pt modelId="{C9C8FF37-A06A-4CAF-B098-E2978D8D3E32}">
      <dgm:prSet phldrT="[文本]" custT="1"/>
      <dgm:spPr/>
      <dgm:t>
        <a:bodyPr/>
        <a:lstStyle/>
        <a:p>
          <a:r>
            <a:rPr lang="zh-CN" altLang="en-US" sz="3200" dirty="0" smtClean="0">
              <a:solidFill>
                <a:schemeClr val="bg1"/>
              </a:solidFill>
              <a:latin typeface="华文新魏" pitchFamily="2" charset="-122"/>
              <a:ea typeface="华文新魏" pitchFamily="2" charset="-122"/>
            </a:rPr>
            <a:t>准</a:t>
          </a:r>
        </a:p>
      </dgm:t>
    </dgm:pt>
    <dgm:pt modelId="{F76B85A1-18B1-4428-9736-E3545416A2EC}" cxnId="{1F7C6894-3F45-49B7-9430-C2FA0F7D87D4}" type="parTrans">
      <dgm:prSet/>
      <dgm:spPr/>
      <dgm:t>
        <a:bodyPr/>
        <a:lstStyle/>
        <a:p>
          <a:endParaRPr lang="zh-CN" altLang="en-US"/>
        </a:p>
      </dgm:t>
    </dgm:pt>
    <dgm:pt modelId="{CFA4D77D-F9AD-4170-8B15-6858CA4D0DF4}" cxnId="{1F7C6894-3F45-49B7-9430-C2FA0F7D87D4}" type="sibTrans">
      <dgm:prSet/>
      <dgm:spPr/>
      <dgm:t>
        <a:bodyPr/>
        <a:lstStyle/>
        <a:p>
          <a:endParaRPr lang="zh-CN" altLang="en-US"/>
        </a:p>
      </dgm:t>
    </dgm:pt>
    <dgm:pt modelId="{5A65E249-650C-4C4F-BE3E-3C044DDDAF3E}">
      <dgm:prSet phldrT="[文本]" custT="1"/>
      <dgm:spPr/>
      <dgm:t>
        <a:bodyPr/>
        <a:lstStyle/>
        <a:p>
          <a:r>
            <a:rPr lang="zh-CN" altLang="en-US" sz="3200" dirty="0" smtClean="0">
              <a:solidFill>
                <a:schemeClr val="tx1"/>
              </a:solidFill>
              <a:latin typeface="华文新魏" pitchFamily="2" charset="-122"/>
              <a:ea typeface="华文新魏" pitchFamily="2" charset="-122"/>
            </a:rPr>
            <a:t>新</a:t>
          </a:r>
        </a:p>
      </dgm:t>
    </dgm:pt>
    <dgm:pt modelId="{1B08294A-792D-448B-9D10-6A7563F2441A}" cxnId="{7022BDCB-8714-4B8C-B1DA-16043F9B76CF}" type="parTrans">
      <dgm:prSet/>
      <dgm:spPr/>
      <dgm:t>
        <a:bodyPr/>
        <a:lstStyle/>
        <a:p>
          <a:endParaRPr lang="zh-CN" altLang="en-US"/>
        </a:p>
      </dgm:t>
    </dgm:pt>
    <dgm:pt modelId="{D642B96D-043F-400D-96B1-81BA35DA3593}" cxnId="{7022BDCB-8714-4B8C-B1DA-16043F9B76CF}" type="sibTrans">
      <dgm:prSet/>
      <dgm:spPr/>
      <dgm:t>
        <a:bodyPr/>
        <a:lstStyle/>
        <a:p>
          <a:endParaRPr lang="zh-CN" altLang="en-US"/>
        </a:p>
      </dgm:t>
    </dgm:pt>
    <dgm:pt modelId="{C5CD0669-F312-44E0-9B43-437A7A0B32A7}">
      <dgm:prSet/>
      <dgm:spPr/>
      <dgm:t>
        <a:bodyPr/>
        <a:lstStyle/>
        <a:p>
          <a:r>
            <a:rPr lang="zh-CN" altLang="en-US" dirty="0" smtClean="0"/>
            <a:t>目标量化，制定年计划，月计划，周计划，并认真按照</a:t>
          </a:r>
          <a:r>
            <a:rPr lang="en-US" altLang="zh-CN" dirty="0" smtClean="0"/>
            <a:t>checklist</a:t>
          </a:r>
          <a:r>
            <a:rPr lang="zh-CN" altLang="en-US" dirty="0" smtClean="0"/>
            <a:t>执行；</a:t>
          </a:r>
          <a:endParaRPr lang="zh-CN" altLang="en-US" dirty="0"/>
        </a:p>
      </dgm:t>
    </dgm:pt>
    <dgm:pt modelId="{032DC441-AB4F-4A74-95E9-CEF91DDF9752}" cxnId="{206CADEC-BF3B-400D-BBF4-FF58F6894456}" type="parTrans">
      <dgm:prSet/>
      <dgm:spPr/>
      <dgm:t>
        <a:bodyPr/>
        <a:lstStyle/>
        <a:p>
          <a:endParaRPr lang="zh-CN" altLang="en-US"/>
        </a:p>
      </dgm:t>
    </dgm:pt>
    <dgm:pt modelId="{ACC6A18C-8C22-4DA7-A6A7-B96A52B74F03}" cxnId="{206CADEC-BF3B-400D-BBF4-FF58F6894456}" type="sibTrans">
      <dgm:prSet/>
      <dgm:spPr/>
      <dgm:t>
        <a:bodyPr/>
        <a:lstStyle/>
        <a:p>
          <a:endParaRPr lang="zh-CN" altLang="en-US"/>
        </a:p>
      </dgm:t>
    </dgm:pt>
    <dgm:pt modelId="{B9D711FB-5D1C-47A7-ACBE-8F3089500E9D}" type="pres">
      <dgm:prSet presAssocID="{1E4CE56E-9A4D-41C4-8503-9651ABB2599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7C936A3-044C-496D-A04E-A4DFEBC69BEE}" type="pres">
      <dgm:prSet presAssocID="{9393CE1E-9DB6-4A4A-A83A-04B1E5F1A14F}" presName="composite" presStyleCnt="0"/>
      <dgm:spPr/>
    </dgm:pt>
    <dgm:pt modelId="{94CC7DC7-5C44-49C8-8933-A6948C7939AF}" type="pres">
      <dgm:prSet presAssocID="{9393CE1E-9DB6-4A4A-A83A-04B1E5F1A14F}" presName="parentText" presStyleLbl="alignNode1" presStyleIdx="0" presStyleCnt="4" custLinFactNeighborX="-7711" custLinFactNeighborY="-5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F19D72-B963-4199-81A7-AD48E0A49508}" type="pres">
      <dgm:prSet presAssocID="{9393CE1E-9DB6-4A4A-A83A-04B1E5F1A14F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FB329E-EAEF-49EB-959C-BA27EE92CCCC}" type="pres">
      <dgm:prSet presAssocID="{78BFEFA1-D2C5-40E9-AE70-74DB2E8EECDC}" presName="sp" presStyleCnt="0"/>
      <dgm:spPr/>
    </dgm:pt>
    <dgm:pt modelId="{04F75687-768B-41BC-A4E4-96877302E8E9}" type="pres">
      <dgm:prSet presAssocID="{5602EC32-F004-45F0-B96C-7E61CA3CA04F}" presName="composite" presStyleCnt="0"/>
      <dgm:spPr/>
    </dgm:pt>
    <dgm:pt modelId="{93368127-21F5-4F7B-90BE-A0287799DBAB}" type="pres">
      <dgm:prSet presAssocID="{5602EC32-F004-45F0-B96C-7E61CA3CA04F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ADA304-FFC9-4A81-93F8-8C7F519D10B8}" type="pres">
      <dgm:prSet presAssocID="{5602EC32-F004-45F0-B96C-7E61CA3CA04F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354AC8-32D4-4065-B610-877827D62EC4}" type="pres">
      <dgm:prSet presAssocID="{F9178CCB-83F5-4B29-832A-2EB61B45EDE3}" presName="sp" presStyleCnt="0"/>
      <dgm:spPr/>
    </dgm:pt>
    <dgm:pt modelId="{85E04BC7-25C8-4591-B56D-58942526FDE2}" type="pres">
      <dgm:prSet presAssocID="{5A65E249-650C-4C4F-BE3E-3C044DDDAF3E}" presName="composite" presStyleCnt="0"/>
      <dgm:spPr/>
    </dgm:pt>
    <dgm:pt modelId="{34510AE1-B276-4F51-95C7-8E43131C5A8F}" type="pres">
      <dgm:prSet presAssocID="{5A65E249-650C-4C4F-BE3E-3C044DDDAF3E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CE48DE-8928-4CB9-8796-0C9A30623687}" type="pres">
      <dgm:prSet presAssocID="{5A65E249-650C-4C4F-BE3E-3C044DDDAF3E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C7D7D1-A860-4285-BC64-10CE9FA46685}" type="pres">
      <dgm:prSet presAssocID="{D642B96D-043F-400D-96B1-81BA35DA3593}" presName="sp" presStyleCnt="0"/>
      <dgm:spPr/>
    </dgm:pt>
    <dgm:pt modelId="{A76C9BCC-DC4A-4676-8BCE-1EF3B08A1F4A}" type="pres">
      <dgm:prSet presAssocID="{C9C8FF37-A06A-4CAF-B098-E2978D8D3E32}" presName="composite" presStyleCnt="0"/>
      <dgm:spPr/>
    </dgm:pt>
    <dgm:pt modelId="{C8A5658B-3604-476B-A942-F1E69C099136}" type="pres">
      <dgm:prSet presAssocID="{C9C8FF37-A06A-4CAF-B098-E2978D8D3E32}" presName="parentText" presStyleLbl="alignNode1" presStyleIdx="3" presStyleCnt="4" custLinFactNeighborX="0" custLinFactNeighborY="298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35AC2AB-5BBC-4353-B1A5-D5CBEF9E6E84}" type="pres">
      <dgm:prSet presAssocID="{C9C8FF37-A06A-4CAF-B098-E2978D8D3E32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C3E3724-1981-4BC5-9FE7-4F6B401E3477}" srcId="{1E4CE56E-9A4D-41C4-8503-9651ABB2599E}" destId="{5602EC32-F004-45F0-B96C-7E61CA3CA04F}" srcOrd="1" destOrd="0" parTransId="{A7CF6ED3-3BB1-47A9-AD0D-D5561FC43D7C}" sibTransId="{F9178CCB-83F5-4B29-832A-2EB61B45EDE3}"/>
    <dgm:cxn modelId="{A73CD359-145B-4DE7-9001-38953394CC87}" type="presOf" srcId="{0566815A-4D8D-4027-A0E5-1A296A389192}" destId="{83CE48DE-8928-4CB9-8796-0C9A30623687}" srcOrd="0" destOrd="0" presId="urn:microsoft.com/office/officeart/2005/8/layout/chevron2"/>
    <dgm:cxn modelId="{6E8F9D82-71F4-4F0A-9D1C-F7383A85FB2A}" type="presOf" srcId="{1E4CE56E-9A4D-41C4-8503-9651ABB2599E}" destId="{B9D711FB-5D1C-47A7-ACBE-8F3089500E9D}" srcOrd="0" destOrd="0" presId="urn:microsoft.com/office/officeart/2005/8/layout/chevron2"/>
    <dgm:cxn modelId="{9412CE0C-8022-4862-BFC8-BA3F4FFFA23A}" type="presOf" srcId="{9393CE1E-9DB6-4A4A-A83A-04B1E5F1A14F}" destId="{94CC7DC7-5C44-49C8-8933-A6948C7939AF}" srcOrd="0" destOrd="0" presId="urn:microsoft.com/office/officeart/2005/8/layout/chevron2"/>
    <dgm:cxn modelId="{2FDCABBB-140E-4AAB-8DEB-8DEB1785F038}" type="presOf" srcId="{C5CD0669-F312-44E0-9B43-437A7A0B32A7}" destId="{E35AC2AB-5BBC-4353-B1A5-D5CBEF9E6E84}" srcOrd="0" destOrd="0" presId="urn:microsoft.com/office/officeart/2005/8/layout/chevron2"/>
    <dgm:cxn modelId="{57E1773C-A984-45B2-B2A7-B96F20032974}" type="presOf" srcId="{5602EC32-F004-45F0-B96C-7E61CA3CA04F}" destId="{93368127-21F5-4F7B-90BE-A0287799DBAB}" srcOrd="0" destOrd="0" presId="urn:microsoft.com/office/officeart/2005/8/layout/chevron2"/>
    <dgm:cxn modelId="{BF800377-4637-4196-9CA9-EB51D392B181}" type="presOf" srcId="{E5DF15C1-C47D-43C7-897B-082983C57544}" destId="{54F19D72-B963-4199-81A7-AD48E0A49508}" srcOrd="0" destOrd="0" presId="urn:microsoft.com/office/officeart/2005/8/layout/chevron2"/>
    <dgm:cxn modelId="{39F389F9-97FD-44F0-A12A-60F6D843087C}" srcId="{1E4CE56E-9A4D-41C4-8503-9651ABB2599E}" destId="{9393CE1E-9DB6-4A4A-A83A-04B1E5F1A14F}" srcOrd="0" destOrd="0" parTransId="{6D596C6E-72B3-4D9B-B1C5-673ABC96FE23}" sibTransId="{78BFEFA1-D2C5-40E9-AE70-74DB2E8EECDC}"/>
    <dgm:cxn modelId="{FF66A645-15CE-426E-BEF3-60BB3D8EBB3A}" srcId="{9393CE1E-9DB6-4A4A-A83A-04B1E5F1A14F}" destId="{E5DF15C1-C47D-43C7-897B-082983C57544}" srcOrd="0" destOrd="0" parTransId="{F82F71C1-D0EF-4DE7-8A6A-4EE387871801}" sibTransId="{339F2689-17BB-49CA-97BB-62BFE30D12E0}"/>
    <dgm:cxn modelId="{5E83425B-8496-4321-94D0-11B18AD6CE00}" type="presOf" srcId="{5A65E249-650C-4C4F-BE3E-3C044DDDAF3E}" destId="{34510AE1-B276-4F51-95C7-8E43131C5A8F}" srcOrd="0" destOrd="0" presId="urn:microsoft.com/office/officeart/2005/8/layout/chevron2"/>
    <dgm:cxn modelId="{1F7C6894-3F45-49B7-9430-C2FA0F7D87D4}" srcId="{1E4CE56E-9A4D-41C4-8503-9651ABB2599E}" destId="{C9C8FF37-A06A-4CAF-B098-E2978D8D3E32}" srcOrd="3" destOrd="0" parTransId="{F76B85A1-18B1-4428-9736-E3545416A2EC}" sibTransId="{CFA4D77D-F9AD-4170-8B15-6858CA4D0DF4}"/>
    <dgm:cxn modelId="{FBB7F209-6134-40CC-B27A-C1BE66CD2E32}" srcId="{5602EC32-F004-45F0-B96C-7E61CA3CA04F}" destId="{F17739A4-4266-4016-AB17-42A4275EDFEE}" srcOrd="0" destOrd="0" parTransId="{170BB9A4-9BB7-4BAE-B0F2-1773BFC2A2DC}" sibTransId="{B13B0654-99ED-4687-AA9F-6D93ADBF2FBE}"/>
    <dgm:cxn modelId="{7022BDCB-8714-4B8C-B1DA-16043F9B76CF}" srcId="{1E4CE56E-9A4D-41C4-8503-9651ABB2599E}" destId="{5A65E249-650C-4C4F-BE3E-3C044DDDAF3E}" srcOrd="2" destOrd="0" parTransId="{1B08294A-792D-448B-9D10-6A7563F2441A}" sibTransId="{D642B96D-043F-400D-96B1-81BA35DA3593}"/>
    <dgm:cxn modelId="{3147C2D3-909E-40D4-B367-AE82C74A0128}" type="presOf" srcId="{F17739A4-4266-4016-AB17-42A4275EDFEE}" destId="{C1ADA304-FFC9-4A81-93F8-8C7F519D10B8}" srcOrd="0" destOrd="0" presId="urn:microsoft.com/office/officeart/2005/8/layout/chevron2"/>
    <dgm:cxn modelId="{49BA1E61-EDE0-46ED-85C9-C0A8DB6CB67D}" type="presOf" srcId="{C9C8FF37-A06A-4CAF-B098-E2978D8D3E32}" destId="{C8A5658B-3604-476B-A942-F1E69C099136}" srcOrd="0" destOrd="0" presId="urn:microsoft.com/office/officeart/2005/8/layout/chevron2"/>
    <dgm:cxn modelId="{206CADEC-BF3B-400D-BBF4-FF58F6894456}" srcId="{C9C8FF37-A06A-4CAF-B098-E2978D8D3E32}" destId="{C5CD0669-F312-44E0-9B43-437A7A0B32A7}" srcOrd="0" destOrd="0" parTransId="{032DC441-AB4F-4A74-95E9-CEF91DDF9752}" sibTransId="{ACC6A18C-8C22-4DA7-A6A7-B96A52B74F03}"/>
    <dgm:cxn modelId="{9153C26A-ADA3-43C3-A438-40919B7C5B8F}" srcId="{5A65E249-650C-4C4F-BE3E-3C044DDDAF3E}" destId="{0566815A-4D8D-4027-A0E5-1A296A389192}" srcOrd="0" destOrd="0" parTransId="{D02C32B9-380E-48D2-A5AC-1BBE1B5C8919}" sibTransId="{D9EF6DD6-9E40-4C36-9B32-C0CD8E9BDD26}"/>
    <dgm:cxn modelId="{6A323AEE-B74A-4022-B77A-195756775E99}" type="presParOf" srcId="{B9D711FB-5D1C-47A7-ACBE-8F3089500E9D}" destId="{17C936A3-044C-496D-A04E-A4DFEBC69BEE}" srcOrd="0" destOrd="0" presId="urn:microsoft.com/office/officeart/2005/8/layout/chevron2"/>
    <dgm:cxn modelId="{8AC6E5B8-9183-40A7-972C-F7012B367BFB}" type="presParOf" srcId="{17C936A3-044C-496D-A04E-A4DFEBC69BEE}" destId="{94CC7DC7-5C44-49C8-8933-A6948C7939AF}" srcOrd="0" destOrd="0" presId="urn:microsoft.com/office/officeart/2005/8/layout/chevron2"/>
    <dgm:cxn modelId="{CADC1082-4EED-492A-83EC-AA6952BD13E3}" type="presParOf" srcId="{17C936A3-044C-496D-A04E-A4DFEBC69BEE}" destId="{54F19D72-B963-4199-81A7-AD48E0A49508}" srcOrd="1" destOrd="0" presId="urn:microsoft.com/office/officeart/2005/8/layout/chevron2"/>
    <dgm:cxn modelId="{1E991CF0-357F-41EB-8689-29D0E313FD0B}" type="presParOf" srcId="{B9D711FB-5D1C-47A7-ACBE-8F3089500E9D}" destId="{C2FB329E-EAEF-49EB-959C-BA27EE92CCCC}" srcOrd="1" destOrd="0" presId="urn:microsoft.com/office/officeart/2005/8/layout/chevron2"/>
    <dgm:cxn modelId="{361DD470-C572-4737-AE2B-3FE31C774C20}" type="presParOf" srcId="{B9D711FB-5D1C-47A7-ACBE-8F3089500E9D}" destId="{04F75687-768B-41BC-A4E4-96877302E8E9}" srcOrd="2" destOrd="0" presId="urn:microsoft.com/office/officeart/2005/8/layout/chevron2"/>
    <dgm:cxn modelId="{DA52ECF4-3249-45A0-B476-21C6A9552600}" type="presParOf" srcId="{04F75687-768B-41BC-A4E4-96877302E8E9}" destId="{93368127-21F5-4F7B-90BE-A0287799DBAB}" srcOrd="0" destOrd="0" presId="urn:microsoft.com/office/officeart/2005/8/layout/chevron2"/>
    <dgm:cxn modelId="{BB5D5440-0C8E-4D10-9AD9-F4A4BBEFDCB2}" type="presParOf" srcId="{04F75687-768B-41BC-A4E4-96877302E8E9}" destId="{C1ADA304-FFC9-4A81-93F8-8C7F519D10B8}" srcOrd="1" destOrd="0" presId="urn:microsoft.com/office/officeart/2005/8/layout/chevron2"/>
    <dgm:cxn modelId="{CCD066A4-DFB9-4978-AE56-3341348522C3}" type="presParOf" srcId="{B9D711FB-5D1C-47A7-ACBE-8F3089500E9D}" destId="{71354AC8-32D4-4065-B610-877827D62EC4}" srcOrd="3" destOrd="0" presId="urn:microsoft.com/office/officeart/2005/8/layout/chevron2"/>
    <dgm:cxn modelId="{1DEE5704-DBF1-4DCB-8406-A2FD4A678AC1}" type="presParOf" srcId="{B9D711FB-5D1C-47A7-ACBE-8F3089500E9D}" destId="{85E04BC7-25C8-4591-B56D-58942526FDE2}" srcOrd="4" destOrd="0" presId="urn:microsoft.com/office/officeart/2005/8/layout/chevron2"/>
    <dgm:cxn modelId="{200BC1B2-BEE0-4E6E-B23F-EF0D446EC219}" type="presParOf" srcId="{85E04BC7-25C8-4591-B56D-58942526FDE2}" destId="{34510AE1-B276-4F51-95C7-8E43131C5A8F}" srcOrd="0" destOrd="0" presId="urn:microsoft.com/office/officeart/2005/8/layout/chevron2"/>
    <dgm:cxn modelId="{F714D723-57D8-4D96-BCB9-EFCF80D2F499}" type="presParOf" srcId="{85E04BC7-25C8-4591-B56D-58942526FDE2}" destId="{83CE48DE-8928-4CB9-8796-0C9A30623687}" srcOrd="1" destOrd="0" presId="urn:microsoft.com/office/officeart/2005/8/layout/chevron2"/>
    <dgm:cxn modelId="{3FAECFCD-B8D0-491A-9E87-F47D160A3CD9}" type="presParOf" srcId="{B9D711FB-5D1C-47A7-ACBE-8F3089500E9D}" destId="{A4C7D7D1-A860-4285-BC64-10CE9FA46685}" srcOrd="5" destOrd="0" presId="urn:microsoft.com/office/officeart/2005/8/layout/chevron2"/>
    <dgm:cxn modelId="{D8348359-A171-4AA9-BF85-4C897E5DEE54}" type="presParOf" srcId="{B9D711FB-5D1C-47A7-ACBE-8F3089500E9D}" destId="{A76C9BCC-DC4A-4676-8BCE-1EF3B08A1F4A}" srcOrd="6" destOrd="0" presId="urn:microsoft.com/office/officeart/2005/8/layout/chevron2"/>
    <dgm:cxn modelId="{486D0C21-FF0C-4F36-AA3F-5BA3BED243BB}" type="presParOf" srcId="{A76C9BCC-DC4A-4676-8BCE-1EF3B08A1F4A}" destId="{C8A5658B-3604-476B-A942-F1E69C099136}" srcOrd="0" destOrd="0" presId="urn:microsoft.com/office/officeart/2005/8/layout/chevron2"/>
    <dgm:cxn modelId="{AE47FC48-28A4-44ED-B7EE-EE1CA89737AB}" type="presParOf" srcId="{A76C9BCC-DC4A-4676-8BCE-1EF3B08A1F4A}" destId="{E35AC2AB-5BBC-4353-B1A5-D5CBEF9E6E8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还有超</a:t>
            </a:r>
            <a:r>
              <a:rPr lang="en-US" altLang="zh-CN" dirty="0" smtClean="0"/>
              <a:t>62</a:t>
            </a:r>
            <a:r>
              <a:rPr lang="zh-CN" altLang="en-US" dirty="0" smtClean="0"/>
              <a:t>小时待泊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9"/>
          <p:cNvGrpSpPr/>
          <p:nvPr/>
        </p:nvGrpSpPr>
        <p:grpSpPr>
          <a:xfrm>
            <a:off x="0" y="0"/>
            <a:ext cx="9144000" cy="765175"/>
            <a:chOff x="0" y="119"/>
            <a:chExt cx="5760" cy="499"/>
          </a:xfrm>
        </p:grpSpPr>
        <p:pic>
          <p:nvPicPr>
            <p:cNvPr id="2051" name="Picture 24" descr="201112221042798"/>
            <p:cNvPicPr>
              <a:picLocks noChangeAspect="1"/>
            </p:cNvPicPr>
            <p:nvPr/>
          </p:nvPicPr>
          <p:blipFill>
            <a:blip r:embed="rId2" cstate="print"/>
            <a:srcRect t="19255"/>
            <a:stretch>
              <a:fillRect/>
            </a:stretch>
          </p:blipFill>
          <p:spPr>
            <a:xfrm>
              <a:off x="0" y="119"/>
              <a:ext cx="5760" cy="49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0" y="618"/>
              <a:ext cx="576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69494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075" name="图片 4" descr="dh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9750" y="6408738"/>
            <a:ext cx="225425" cy="266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827088" y="6453188"/>
            <a:ext cx="3457575" cy="2590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上海鼎衡船务有限责任公司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250825" y="1196975"/>
            <a:ext cx="87137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7"/>
          <p:cNvSpPr/>
          <p:nvPr/>
        </p:nvSpPr>
        <p:spPr>
          <a:xfrm>
            <a:off x="8388350" y="765175"/>
            <a:ext cx="298450" cy="307975"/>
          </a:xfrm>
          <a:prstGeom prst="rect">
            <a:avLst/>
          </a:prstGeom>
          <a:gradFill rotWithShape="0">
            <a:gsLst>
              <a:gs pos="0">
                <a:srgbClr val="FFFFFF">
                  <a:alpha val="78999"/>
                </a:srgbClr>
              </a:gs>
              <a:gs pos="100000">
                <a:srgbClr val="3366CC"/>
              </a:gs>
            </a:gsLst>
            <a:path path="shape">
              <a:fillToRect l="50000" t="50000" r="50000" b="50000"/>
            </a:path>
            <a:tileRect/>
          </a:gradFill>
          <a:ln w="12700">
            <a:noFill/>
          </a:ln>
        </p:spPr>
        <p:txBody>
          <a:bodyPr wrap="none" lIns="85533" tIns="42766" rIns="85533" bIns="42766" anchor="ctr"/>
          <a:lstStyle/>
          <a:p>
            <a:pPr lvl="0" indent="0" algn="ctr" defTabSz="855980"/>
            <a:fld id="{9A0DB2DC-4C9A-4742-B13C-FB6460FD3503}" type="slidenum">
              <a:rPr lang="zh-CN" altLang="en-US" sz="1200" b="1" dirty="0"/>
            </a:fld>
            <a:endParaRPr lang="zh-CN" altLang="en-US" sz="12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42350" cy="711200"/>
          </a:xfrm>
        </p:spPr>
        <p:txBody>
          <a:bodyPr/>
          <a:lstStyle>
            <a:lvl1pPr algn="l">
              <a:defRPr sz="3600" b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138" y="1340768"/>
            <a:ext cx="8642350" cy="49244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732588" y="6381750"/>
            <a:ext cx="1954213" cy="339725"/>
          </a:xfrm>
          <a:prstGeom prst="rect">
            <a:avLst/>
          </a:prstGeo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250825" y="836613"/>
            <a:ext cx="8642350" cy="711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250825" y="1600200"/>
            <a:ext cx="8642350" cy="49244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1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2"/>
          <p:cNvSpPr/>
          <p:nvPr/>
        </p:nvSpPr>
        <p:spPr>
          <a:xfrm>
            <a:off x="0" y="-182880"/>
            <a:ext cx="30988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6" name="Rectangle 13"/>
          <p:cNvSpPr/>
          <p:nvPr/>
        </p:nvSpPr>
        <p:spPr>
          <a:xfrm>
            <a:off x="0" y="3246120"/>
            <a:ext cx="30988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标题 7"/>
          <p:cNvSpPr>
            <a:spLocks noGrp="1"/>
          </p:cNvSpPr>
          <p:nvPr>
            <p:ph type="ctrTitle"/>
          </p:nvPr>
        </p:nvSpPr>
        <p:spPr>
          <a:xfrm>
            <a:off x="684213" y="1484313"/>
            <a:ext cx="7772400" cy="129698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26267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  <a:cs typeface="+mj-cs"/>
              </a:rPr>
              <a:t>上海鼎衡船务有限责任公司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26267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dobe 黑体 Std R" panose="020B0400000000000000" pitchFamily="34" charset="-122"/>
              <a:ea typeface="Adobe 黑体 Std R" panose="020B0400000000000000" pitchFamily="34" charset="-122"/>
              <a:cs typeface="+mj-cs"/>
            </a:endParaRPr>
          </a:p>
        </p:txBody>
      </p:sp>
      <p:sp>
        <p:nvSpPr>
          <p:cNvPr id="5125" name="副标题 8"/>
          <p:cNvSpPr>
            <a:spLocks noGrp="1"/>
          </p:cNvSpPr>
          <p:nvPr>
            <p:ph type="subTitle" idx="1"/>
          </p:nvPr>
        </p:nvSpPr>
        <p:spPr>
          <a:xfrm>
            <a:off x="1371600" y="2565400"/>
            <a:ext cx="6400800" cy="3073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0" cap="none" spc="0" normalizeH="0" baseline="0" noProof="0" dirty="0" smtClean="0">
                <a:ln>
                  <a:noFill/>
                </a:ln>
                <a:solidFill>
                  <a:srgbClr val="262673"/>
                </a:solidFill>
                <a:effectLst/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个人年终报告</a:t>
            </a:r>
            <a:endParaRPr kumimoji="0" lang="zh-CN" altLang="en-US" sz="6000" b="1" i="0" u="none" strike="noStrike" kern="0" cap="none" spc="0" normalizeH="0" baseline="0" noProof="0" dirty="0" smtClean="0">
              <a:ln>
                <a:noFill/>
              </a:ln>
              <a:solidFill>
                <a:srgbClr val="262673"/>
              </a:solidFill>
              <a:effectLst/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2400" b="1" dirty="0" smtClean="0">
              <a:solidFill>
                <a:schemeClr val="tx2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dobe 黑体 Std R" panose="020B0400000000000000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2400" b="1" dirty="0" smtClean="0">
              <a:solidFill>
                <a:schemeClr val="tx2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dobe 黑体 Std R" panose="020B0400000000000000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2400" b="1" dirty="0" smtClean="0">
              <a:solidFill>
                <a:schemeClr val="tx2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dobe 黑体 Std R" panose="020B0400000000000000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 smtClean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dobe 黑体 Std R" panose="020B0400000000000000" pitchFamily="34" charset="-122"/>
              </a:rPr>
              <a:t>业务一部 谢晔洳</a:t>
            </a:r>
            <a:endParaRPr lang="en-US" altLang="zh-CN" sz="2400" b="1" dirty="0" smtClean="0">
              <a:solidFill>
                <a:schemeClr val="tx2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dobe 黑体 Std R" panose="020B0400000000000000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dobe 黑体 Std R" panose="020B0400000000000000" pitchFamily="34" charset="-122"/>
              </a:rPr>
              <a:t>2017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dobe 黑体 Std R" panose="020B0400000000000000" pitchFamily="34" charset="-122"/>
              </a:rPr>
              <a:t>年</a:t>
            </a:r>
            <a:r>
              <a:rPr lang="en-US" altLang="zh-CN" sz="2400" b="1" dirty="0" smtClean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dobe 黑体 Std R" panose="020B0400000000000000" pitchFamily="34" charset="-122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dobe 黑体 Std R" panose="020B0400000000000000" pitchFamily="34" charset="-122"/>
              </a:rPr>
              <a:t>月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dobe 黑体 Std R" panose="020B0400000000000000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642350" cy="711200"/>
          </a:xfrm>
        </p:spPr>
        <p:txBody>
          <a:bodyPr vert="horz" wrap="square" lIns="91440" tIns="45720" rIns="91440" bIns="45720" numCol="1" anchor="ctr" anchorCtr="0" compatLnSpc="1"/>
          <a:lstStyle/>
          <a:p>
            <a:pPr lvl="0"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  <a:cs typeface="+mj-cs"/>
              </a:rPr>
              <a:t>一、</a:t>
            </a:r>
            <a:r>
              <a:rPr lang="zh-CN" altLang="en-US" sz="2800" dirty="0" smtClean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个人年度目标完成情况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28596" y="2000241"/>
          <a:ext cx="8072495" cy="21431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41862"/>
                <a:gridCol w="1429972"/>
                <a:gridCol w="1500198"/>
                <a:gridCol w="1143008"/>
                <a:gridCol w="1214446"/>
                <a:gridCol w="1143009"/>
              </a:tblGrid>
              <a:tr h="71438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船名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111190" marR="11119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鼎衡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（万年青）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11190" marR="1111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鼎衡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（常春藤）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11190" marR="1111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鼎衡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11190" marR="1111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建兴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11190" marR="1111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合计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11190" marR="111190" anchor="ctr"/>
                </a:tc>
              </a:tr>
              <a:tr h="71438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航次数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111190" marR="111190"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11190" marR="111190" anchor="ctr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11190" marR="1111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11190" marR="1111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11190" marR="1111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202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111190" marR="111190" anchor="ctr"/>
                </a:tc>
              </a:tr>
              <a:tr h="71438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航次频率（天）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111190" marR="11119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8.57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11190" marR="1111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8.02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11190" marR="1111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5.94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11190" marR="1111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6.02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11190" marR="11119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1190" marR="111190"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5720" y="1500174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、航次执行情况：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4429132"/>
            <a:ext cx="8429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单航次执行流程：阅读合同→航次命令→代理委托→提供资料→汇报船期→代理预付→靠离泊情况跟踪协调→装卸货情况跟踪→签发提单</a:t>
            </a:r>
            <a:r>
              <a:rPr lang="en-US" altLang="zh-CN" sz="2000" dirty="0" smtClean="0"/>
              <a:t>&amp;</a:t>
            </a:r>
            <a:r>
              <a:rPr lang="zh-CN" altLang="en-US" sz="2000" dirty="0" smtClean="0"/>
              <a:t>保函→制作发票→收集船上装卸货文件及港口财务报表→账单请款→航次总结</a:t>
            </a:r>
            <a:endParaRPr lang="zh-CN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14282" y="5857892"/>
            <a:ext cx="7286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*航次频率已扣除</a:t>
            </a:r>
            <a:r>
              <a:rPr lang="en-US" altLang="zh-CN" sz="1600" dirty="0" smtClean="0"/>
              <a:t>off-hire</a:t>
            </a:r>
            <a:r>
              <a:rPr lang="zh-CN" altLang="en-US" sz="1600" dirty="0" smtClean="0"/>
              <a:t>和计划性修理时间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642350" cy="711200"/>
          </a:xfrm>
        </p:spPr>
        <p:txBody>
          <a:bodyPr vert="horz" wrap="square" lIns="91440" tIns="45720" rIns="91440" bIns="45720" numCol="1" anchor="ctr" anchorCtr="0" compatLnSpc="1"/>
          <a:lstStyle/>
          <a:p>
            <a:pPr lvl="0"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  <a:cs typeface="+mj-cs"/>
              </a:rPr>
              <a:t>一、</a:t>
            </a:r>
            <a:r>
              <a:rPr lang="zh-CN" altLang="en-US" sz="2800" dirty="0" smtClean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个人年度目标完成情况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1500174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、航次执行情况：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3714752"/>
            <a:ext cx="8429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 smtClean="0"/>
          </a:p>
          <a:p>
            <a:r>
              <a:rPr lang="zh-CN" altLang="en-US" sz="2400" dirty="0" smtClean="0"/>
              <a:t>全年共靠港</a:t>
            </a:r>
            <a:r>
              <a:rPr lang="en-US" altLang="zh-CN" sz="2400" dirty="0" smtClean="0"/>
              <a:t>408</a:t>
            </a:r>
            <a:r>
              <a:rPr lang="zh-CN" altLang="en-US" sz="2400" dirty="0" smtClean="0"/>
              <a:t>次，其中直靠</a:t>
            </a:r>
            <a:r>
              <a:rPr lang="en-US" altLang="zh-CN" sz="2400" dirty="0" smtClean="0"/>
              <a:t>131</a:t>
            </a:r>
            <a:r>
              <a:rPr lang="zh-CN" altLang="en-US" sz="2400" dirty="0" smtClean="0"/>
              <a:t>次，占比</a:t>
            </a:r>
            <a:r>
              <a:rPr lang="en-US" altLang="zh-CN" sz="2400" dirty="0" smtClean="0"/>
              <a:t>32%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graphicFrame>
        <p:nvGraphicFramePr>
          <p:cNvPr id="10" name="图表 9"/>
          <p:cNvGraphicFramePr/>
          <p:nvPr/>
        </p:nvGraphicFramePr>
        <p:xfrm>
          <a:off x="5143504" y="1571612"/>
          <a:ext cx="3786214" cy="2286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3" name="矩形 12"/>
          <p:cNvSpPr/>
          <p:nvPr/>
        </p:nvSpPr>
        <p:spPr>
          <a:xfrm>
            <a:off x="214282" y="4714884"/>
            <a:ext cx="85011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多次提醒船上关于竞争船和潮水夜航的时间点，经过协调成功早靠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次，共节省</a:t>
            </a:r>
            <a:r>
              <a:rPr lang="en-US" altLang="zh-CN" sz="2400" dirty="0" smtClean="0"/>
              <a:t>428</a:t>
            </a:r>
            <a:r>
              <a:rPr lang="zh-CN" altLang="en-US" sz="2400" dirty="0" smtClean="0"/>
              <a:t>小时；</a:t>
            </a:r>
            <a:endParaRPr lang="en-US" altLang="zh-CN" sz="2400" dirty="0" smtClean="0"/>
          </a:p>
        </p:txBody>
      </p:sp>
      <p:sp>
        <p:nvSpPr>
          <p:cNvPr id="14" name="矩形 13"/>
          <p:cNvSpPr/>
          <p:nvPr/>
        </p:nvSpPr>
        <p:spPr>
          <a:xfrm>
            <a:off x="214282" y="5429264"/>
            <a:ext cx="835824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lang="zh-CN" altLang="en-US" sz="2400" dirty="0" smtClean="0"/>
              <a:t>所管船舶收到客户投诉共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次，比去年减少</a:t>
            </a:r>
            <a:r>
              <a:rPr lang="en-US" altLang="zh-CN" sz="2400" dirty="0" smtClean="0"/>
              <a:t>4</a:t>
            </a:r>
            <a:r>
              <a:rPr lang="zh-CN" altLang="en-US" sz="2400" smtClean="0"/>
              <a:t>次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428596" y="2000240"/>
          <a:ext cx="4643440" cy="1643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860"/>
                <a:gridCol w="1160860"/>
                <a:gridCol w="1160860"/>
                <a:gridCol w="1160860"/>
              </a:tblGrid>
              <a:tr h="54769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总航次数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COA</a:t>
                      </a:r>
                      <a:r>
                        <a:rPr lang="zh-CN" altLang="en-US" dirty="0" smtClean="0"/>
                        <a:t>航次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占比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476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2015</a:t>
                      </a:r>
                      <a:r>
                        <a:rPr lang="zh-CN" altLang="en-US" dirty="0" smtClean="0"/>
                        <a:t>年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208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59%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476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2016</a:t>
                      </a:r>
                      <a:r>
                        <a:rPr lang="zh-CN" altLang="en-US" dirty="0" smtClean="0"/>
                        <a:t>年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64%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10" grpId="0">
        <p:bldAsOne/>
      </p:bldGraphic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642350" cy="711200"/>
          </a:xfrm>
        </p:spPr>
        <p:txBody>
          <a:bodyPr vert="horz" wrap="square" lIns="91440" tIns="45720" rIns="91440" bIns="45720" numCol="1" anchor="ctr" anchorCtr="0" compatLnSpc="1"/>
          <a:lstStyle/>
          <a:p>
            <a:pPr lvl="0"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  <a:cs typeface="+mj-cs"/>
              </a:rPr>
              <a:t>一、</a:t>
            </a:r>
            <a:r>
              <a:rPr lang="zh-CN" altLang="en-US" sz="2800" dirty="0" smtClean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个人年度目标完成情况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1500174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、日常工作：</a:t>
            </a:r>
            <a:endParaRPr lang="zh-CN" altLang="en-US" sz="2800" dirty="0"/>
          </a:p>
        </p:txBody>
      </p:sp>
      <p:sp>
        <p:nvSpPr>
          <p:cNvPr id="24" name="爆炸形 1 23"/>
          <p:cNvSpPr/>
          <p:nvPr/>
        </p:nvSpPr>
        <p:spPr>
          <a:xfrm>
            <a:off x="3143240" y="3286124"/>
            <a:ext cx="2500330" cy="1857388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FF0000"/>
                </a:solidFill>
              </a:rPr>
              <a:t>协调窗口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25" name="流程图: 联系 24"/>
          <p:cNvSpPr/>
          <p:nvPr/>
        </p:nvSpPr>
        <p:spPr>
          <a:xfrm>
            <a:off x="5643570" y="3929066"/>
            <a:ext cx="1357322" cy="928694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船员部</a:t>
            </a:r>
            <a:endParaRPr lang="zh-CN" altLang="en-US" dirty="0"/>
          </a:p>
        </p:txBody>
      </p:sp>
      <p:sp>
        <p:nvSpPr>
          <p:cNvPr id="26" name="流程图: 联系 25"/>
          <p:cNvSpPr/>
          <p:nvPr/>
        </p:nvSpPr>
        <p:spPr>
          <a:xfrm>
            <a:off x="4000496" y="2214554"/>
            <a:ext cx="1357322" cy="928694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租家</a:t>
            </a:r>
            <a:endParaRPr lang="zh-CN" altLang="en-US" dirty="0"/>
          </a:p>
        </p:txBody>
      </p:sp>
      <p:sp>
        <p:nvSpPr>
          <p:cNvPr id="27" name="流程图: 联系 26"/>
          <p:cNvSpPr/>
          <p:nvPr/>
        </p:nvSpPr>
        <p:spPr>
          <a:xfrm>
            <a:off x="2071670" y="2500306"/>
            <a:ext cx="1714512" cy="928694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代理</a:t>
            </a:r>
            <a:r>
              <a:rPr lang="en-US" altLang="zh-CN" dirty="0" smtClean="0"/>
              <a:t>/</a:t>
            </a:r>
            <a:r>
              <a:rPr lang="zh-CN" altLang="en-US" dirty="0" smtClean="0"/>
              <a:t>外勤</a:t>
            </a:r>
            <a:endParaRPr lang="zh-CN" altLang="en-US" dirty="0"/>
          </a:p>
        </p:txBody>
      </p:sp>
      <p:sp>
        <p:nvSpPr>
          <p:cNvPr id="28" name="流程图: 联系 27"/>
          <p:cNvSpPr/>
          <p:nvPr/>
        </p:nvSpPr>
        <p:spPr>
          <a:xfrm>
            <a:off x="1643042" y="3429000"/>
            <a:ext cx="1357322" cy="928694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机务部</a:t>
            </a:r>
            <a:endParaRPr lang="zh-CN" altLang="en-US" dirty="0"/>
          </a:p>
        </p:txBody>
      </p:sp>
      <p:sp>
        <p:nvSpPr>
          <p:cNvPr id="29" name="流程图: 联系 28"/>
          <p:cNvSpPr/>
          <p:nvPr/>
        </p:nvSpPr>
        <p:spPr>
          <a:xfrm>
            <a:off x="1714480" y="4357694"/>
            <a:ext cx="1357322" cy="928694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海务部</a:t>
            </a:r>
            <a:endParaRPr lang="zh-CN" altLang="en-US" dirty="0"/>
          </a:p>
        </p:txBody>
      </p:sp>
      <p:sp>
        <p:nvSpPr>
          <p:cNvPr id="30" name="流程图: 联系 29"/>
          <p:cNvSpPr/>
          <p:nvPr/>
        </p:nvSpPr>
        <p:spPr>
          <a:xfrm>
            <a:off x="6715140" y="5643578"/>
            <a:ext cx="1357322" cy="928694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企管部</a:t>
            </a:r>
            <a:endParaRPr lang="zh-CN" altLang="en-US" dirty="0"/>
          </a:p>
        </p:txBody>
      </p:sp>
      <p:sp>
        <p:nvSpPr>
          <p:cNvPr id="31" name="流程图: 联系 30"/>
          <p:cNvSpPr/>
          <p:nvPr/>
        </p:nvSpPr>
        <p:spPr>
          <a:xfrm>
            <a:off x="500034" y="2786058"/>
            <a:ext cx="1357322" cy="928694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行政人事部</a:t>
            </a:r>
            <a:endParaRPr lang="zh-CN" altLang="en-US" dirty="0"/>
          </a:p>
        </p:txBody>
      </p:sp>
      <p:sp>
        <p:nvSpPr>
          <p:cNvPr id="32" name="流程图: 联系 31"/>
          <p:cNvSpPr/>
          <p:nvPr/>
        </p:nvSpPr>
        <p:spPr>
          <a:xfrm>
            <a:off x="1142976" y="5286388"/>
            <a:ext cx="1357322" cy="928694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法务部</a:t>
            </a:r>
            <a:endParaRPr lang="zh-CN" altLang="en-US" dirty="0"/>
          </a:p>
        </p:txBody>
      </p:sp>
      <p:sp>
        <p:nvSpPr>
          <p:cNvPr id="33" name="流程图: 联系 32"/>
          <p:cNvSpPr/>
          <p:nvPr/>
        </p:nvSpPr>
        <p:spPr>
          <a:xfrm>
            <a:off x="4357686" y="5143512"/>
            <a:ext cx="1357322" cy="928694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租船领导</a:t>
            </a:r>
            <a:endParaRPr lang="zh-CN" altLang="en-US" dirty="0"/>
          </a:p>
        </p:txBody>
      </p:sp>
      <p:sp>
        <p:nvSpPr>
          <p:cNvPr id="34" name="流程图: 联系 33"/>
          <p:cNvSpPr/>
          <p:nvPr/>
        </p:nvSpPr>
        <p:spPr>
          <a:xfrm>
            <a:off x="5214942" y="2857496"/>
            <a:ext cx="1357322" cy="928694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broker</a:t>
            </a:r>
            <a:endParaRPr lang="zh-CN" altLang="en-US" dirty="0"/>
          </a:p>
        </p:txBody>
      </p:sp>
      <p:sp>
        <p:nvSpPr>
          <p:cNvPr id="35" name="流程图: 联系 34"/>
          <p:cNvSpPr/>
          <p:nvPr/>
        </p:nvSpPr>
        <p:spPr>
          <a:xfrm>
            <a:off x="5643570" y="1928802"/>
            <a:ext cx="1357322" cy="928694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收发货人</a:t>
            </a:r>
            <a:endParaRPr lang="zh-CN" altLang="en-US" dirty="0"/>
          </a:p>
        </p:txBody>
      </p:sp>
      <p:sp>
        <p:nvSpPr>
          <p:cNvPr id="36" name="流程图: 联系 35"/>
          <p:cNvSpPr/>
          <p:nvPr/>
        </p:nvSpPr>
        <p:spPr>
          <a:xfrm>
            <a:off x="2857488" y="5000636"/>
            <a:ext cx="1357322" cy="928694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燃料采购部</a:t>
            </a:r>
            <a:endParaRPr lang="zh-CN" altLang="en-US" dirty="0"/>
          </a:p>
        </p:txBody>
      </p:sp>
      <p:sp>
        <p:nvSpPr>
          <p:cNvPr id="37" name="流程图: 联系 36"/>
          <p:cNvSpPr/>
          <p:nvPr/>
        </p:nvSpPr>
        <p:spPr>
          <a:xfrm>
            <a:off x="7072330" y="4429132"/>
            <a:ext cx="1357322" cy="928694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物资部</a:t>
            </a:r>
            <a:endParaRPr lang="zh-CN" altLang="en-US" dirty="0"/>
          </a:p>
        </p:txBody>
      </p:sp>
      <p:sp>
        <p:nvSpPr>
          <p:cNvPr id="38" name="流程图: 联系 37"/>
          <p:cNvSpPr/>
          <p:nvPr/>
        </p:nvSpPr>
        <p:spPr>
          <a:xfrm>
            <a:off x="6643702" y="3143248"/>
            <a:ext cx="1357322" cy="928694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财务部</a:t>
            </a:r>
            <a:endParaRPr lang="zh-CN" altLang="en-US" dirty="0"/>
          </a:p>
        </p:txBody>
      </p:sp>
      <p:sp>
        <p:nvSpPr>
          <p:cNvPr id="19" name="流程图: 联系 18"/>
          <p:cNvSpPr/>
          <p:nvPr/>
        </p:nvSpPr>
        <p:spPr>
          <a:xfrm>
            <a:off x="5715008" y="4857760"/>
            <a:ext cx="1357322" cy="928694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船长</a:t>
            </a:r>
            <a:endParaRPr lang="zh-CN" altLang="en-US" dirty="0"/>
          </a:p>
        </p:txBody>
      </p:sp>
      <p:sp>
        <p:nvSpPr>
          <p:cNvPr id="20" name="流程图: 联系 19"/>
          <p:cNvSpPr/>
          <p:nvPr/>
        </p:nvSpPr>
        <p:spPr>
          <a:xfrm>
            <a:off x="428596" y="3929066"/>
            <a:ext cx="1357322" cy="928694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三副</a:t>
            </a:r>
            <a:endParaRPr lang="zh-CN" altLang="en-US" dirty="0"/>
          </a:p>
        </p:txBody>
      </p:sp>
      <p:sp>
        <p:nvSpPr>
          <p:cNvPr id="21" name="流程图: 联系 20"/>
          <p:cNvSpPr/>
          <p:nvPr/>
        </p:nvSpPr>
        <p:spPr>
          <a:xfrm>
            <a:off x="2857488" y="1643050"/>
            <a:ext cx="1357322" cy="928694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大副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428604"/>
            <a:ext cx="8642350" cy="711200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一、个人年度目标完成情况</a:t>
            </a:r>
            <a:endParaRPr lang="zh-CN" altLang="en-US" sz="2800" dirty="0" smtClean="0">
              <a:solidFill>
                <a:srgbClr val="1919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28596" y="3000372"/>
            <a:ext cx="7786742" cy="508996"/>
            <a:chOff x="857224" y="2428868"/>
            <a:chExt cx="7215238" cy="428628"/>
          </a:xfrm>
        </p:grpSpPr>
        <p:sp>
          <p:nvSpPr>
            <p:cNvPr id="13" name="折角形 12"/>
            <p:cNvSpPr/>
            <p:nvPr/>
          </p:nvSpPr>
          <p:spPr>
            <a:xfrm>
              <a:off x="1312534" y="2428868"/>
              <a:ext cx="6759928" cy="428628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每周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统计到期运费，并协助业务经理催收应付运费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流程图: 联系 24"/>
            <p:cNvSpPr/>
            <p:nvPr/>
          </p:nvSpPr>
          <p:spPr>
            <a:xfrm>
              <a:off x="857224" y="2500306"/>
              <a:ext cx="26337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14282" y="2214554"/>
            <a:ext cx="7786742" cy="508996"/>
            <a:chOff x="857224" y="3429000"/>
            <a:chExt cx="7215238" cy="428628"/>
          </a:xfrm>
        </p:grpSpPr>
        <p:sp>
          <p:nvSpPr>
            <p:cNvPr id="11" name="折角形 10"/>
            <p:cNvSpPr/>
            <p:nvPr/>
          </p:nvSpPr>
          <p:spPr>
            <a:xfrm>
              <a:off x="1312534" y="3429000"/>
              <a:ext cx="6759928" cy="428628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每天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完成日常工作以及领导交办的其他任务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流程图: 联系 26"/>
            <p:cNvSpPr/>
            <p:nvPr/>
          </p:nvSpPr>
          <p:spPr>
            <a:xfrm>
              <a:off x="857224" y="3571876"/>
              <a:ext cx="26337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42910" y="3741541"/>
            <a:ext cx="7786742" cy="508996"/>
            <a:chOff x="857224" y="2428868"/>
            <a:chExt cx="7215238" cy="428628"/>
          </a:xfrm>
        </p:grpSpPr>
        <p:sp>
          <p:nvSpPr>
            <p:cNvPr id="36" name="折角形 35"/>
            <p:cNvSpPr/>
            <p:nvPr/>
          </p:nvSpPr>
          <p:spPr>
            <a:xfrm>
              <a:off x="1312534" y="2428868"/>
              <a:ext cx="6759928" cy="428628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每月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统计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COA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租家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KPI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，船东航次信息，台海直航以及停航时间表等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流程图: 联系 36"/>
            <p:cNvSpPr/>
            <p:nvPr/>
          </p:nvSpPr>
          <p:spPr>
            <a:xfrm>
              <a:off x="857224" y="2500306"/>
              <a:ext cx="26337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57224" y="4420202"/>
            <a:ext cx="7786742" cy="508996"/>
            <a:chOff x="1071538" y="4420202"/>
            <a:chExt cx="7786742" cy="508996"/>
          </a:xfrm>
        </p:grpSpPr>
        <p:sp>
          <p:nvSpPr>
            <p:cNvPr id="39" name="折角形 38"/>
            <p:cNvSpPr/>
            <p:nvPr/>
          </p:nvSpPr>
          <p:spPr>
            <a:xfrm>
              <a:off x="1562912" y="4420202"/>
              <a:ext cx="7295368" cy="50899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每双月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完成市场分析，鼎衡月报投稿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流程图: 联系 39"/>
            <p:cNvSpPr/>
            <p:nvPr/>
          </p:nvSpPr>
          <p:spPr>
            <a:xfrm>
              <a:off x="1071538" y="4505035"/>
              <a:ext cx="284235" cy="25449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142976" y="5143512"/>
            <a:ext cx="7786742" cy="508996"/>
            <a:chOff x="1071538" y="5143512"/>
            <a:chExt cx="7786742" cy="508996"/>
          </a:xfrm>
        </p:grpSpPr>
        <p:sp>
          <p:nvSpPr>
            <p:cNvPr id="17" name="流程图: 联系 16"/>
            <p:cNvSpPr/>
            <p:nvPr/>
          </p:nvSpPr>
          <p:spPr>
            <a:xfrm>
              <a:off x="1071538" y="5286387"/>
              <a:ext cx="284235" cy="25449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折角形 17"/>
            <p:cNvSpPr/>
            <p:nvPr/>
          </p:nvSpPr>
          <p:spPr>
            <a:xfrm>
              <a:off x="1562912" y="5143512"/>
              <a:ext cx="7295368" cy="50899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每季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/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华文行楷" pitchFamily="2" charset="-122"/>
                  <a:ea typeface="华文行楷" pitchFamily="2" charset="-122"/>
                </a:rPr>
                <a:t>年度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+mj-ea"/>
                  <a:ea typeface="+mj-ea"/>
                </a:rPr>
                <a:t>按照体系要求完成相应记录</a:t>
              </a:r>
              <a:endParaRPr lang="zh-CN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85720" y="1500174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、日常工作：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857364"/>
            <a:ext cx="8642350" cy="2143140"/>
          </a:xfrm>
        </p:spPr>
        <p:txBody>
          <a:bodyPr/>
          <a:lstStyle/>
          <a:p>
            <a:pPr>
              <a:buNone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、专业知识和技能有待加强</a:t>
            </a:r>
            <a:endParaRPr lang="en-US" altLang="zh-CN" dirty="0" smtClean="0"/>
          </a:p>
          <a:p>
            <a:pPr>
              <a:buNone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、管理和监督意识缺乏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、思考能力弱，领悟能力较差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4</a:t>
            </a:r>
            <a:r>
              <a:rPr lang="zh-CN" altLang="en-US" sz="2800" dirty="0" smtClean="0"/>
              <a:t>、沟通能力与服务意识有待加强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   </a:t>
            </a:r>
            <a:endParaRPr lang="en-US" altLang="zh-CN" sz="28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642350" cy="711200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二、存在的问题和不足</a:t>
            </a:r>
            <a:endParaRPr lang="zh-CN" altLang="en-US" sz="2800" dirty="0" smtClean="0">
              <a:solidFill>
                <a:srgbClr val="1919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5" name="对角圆角矩形 4"/>
          <p:cNvSpPr/>
          <p:nvPr/>
        </p:nvSpPr>
        <p:spPr>
          <a:xfrm>
            <a:off x="285720" y="1357298"/>
            <a:ext cx="1928826" cy="500066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800" dirty="0" smtClean="0"/>
              <a:t> 个人：</a:t>
            </a:r>
            <a:endParaRPr lang="zh-CN" alt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4857760"/>
            <a:ext cx="7358114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rtl="0" eaLnBrk="0" hangingPunct="0">
              <a:spcBef>
                <a:spcPct val="20000"/>
              </a:spcBef>
            </a:pPr>
            <a:r>
              <a:rPr lang="en-US" altLang="zh-CN" sz="2800" dirty="0" smtClean="0">
                <a:latin typeface="+mn-lt"/>
                <a:ea typeface="+mn-ea"/>
                <a:cs typeface="+mn-cs"/>
              </a:rPr>
              <a:t>1</a:t>
            </a:r>
            <a:r>
              <a:rPr lang="zh-CN" altLang="en-US" sz="2800" dirty="0" smtClean="0">
                <a:latin typeface="+mn-lt"/>
                <a:ea typeface="+mn-ea"/>
                <a:cs typeface="+mn-cs"/>
              </a:rPr>
              <a:t>、没有做好航次总结和归纳</a:t>
            </a:r>
            <a:endParaRPr lang="en-US" altLang="zh-CN" sz="2800" dirty="0" smtClean="0">
              <a:latin typeface="+mn-lt"/>
              <a:ea typeface="+mn-ea"/>
              <a:cs typeface="+mn-cs"/>
            </a:endParaRPr>
          </a:p>
          <a:p>
            <a:pPr marL="342900" indent="-342900" rtl="0" eaLnBrk="0" hangingPunct="0">
              <a:spcBef>
                <a:spcPct val="20000"/>
              </a:spcBef>
            </a:pPr>
            <a:r>
              <a:rPr lang="en-US" altLang="zh-CN" sz="2800" dirty="0" smtClean="0">
                <a:latin typeface="+mn-lt"/>
                <a:ea typeface="+mn-ea"/>
                <a:cs typeface="+mn-cs"/>
              </a:rPr>
              <a:t>2</a:t>
            </a:r>
            <a:r>
              <a:rPr lang="zh-CN" altLang="en-US" sz="2800" dirty="0" smtClean="0">
                <a:latin typeface="+mn-lt"/>
                <a:ea typeface="+mn-ea"/>
                <a:cs typeface="+mn-cs"/>
              </a:rPr>
              <a:t>、交接工作重复和遗漏</a:t>
            </a:r>
            <a:endParaRPr lang="en-US" altLang="zh-CN" sz="2800" dirty="0" smtClean="0">
              <a:latin typeface="+mn-lt"/>
              <a:ea typeface="+mn-ea"/>
              <a:cs typeface="+mn-cs"/>
            </a:endParaRPr>
          </a:p>
        </p:txBody>
      </p:sp>
      <p:sp>
        <p:nvSpPr>
          <p:cNvPr id="9" name="对角圆角矩形 8"/>
          <p:cNvSpPr/>
          <p:nvPr/>
        </p:nvSpPr>
        <p:spPr>
          <a:xfrm>
            <a:off x="285720" y="4214818"/>
            <a:ext cx="2571768" cy="500066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800" dirty="0" smtClean="0"/>
              <a:t> 个人工作：</a:t>
            </a:r>
            <a:endParaRPr lang="zh-CN" alt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8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642350" cy="711200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三、</a:t>
            </a:r>
            <a:r>
              <a:rPr lang="en-US" altLang="zh-CN" sz="2800" dirty="0" smtClean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2017</a:t>
            </a:r>
            <a:r>
              <a:rPr lang="zh-CN" altLang="en-US" sz="2800" dirty="0" smtClean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年改进措施</a:t>
            </a:r>
            <a:endParaRPr lang="zh-CN" altLang="en-US" sz="2800" dirty="0" smtClean="0">
              <a:solidFill>
                <a:srgbClr val="1919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0" y="1214422"/>
          <a:ext cx="9144000" cy="5143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642350" cy="711200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四、</a:t>
            </a:r>
            <a:r>
              <a:rPr lang="en-US" altLang="zh-CN" sz="2800" dirty="0" smtClean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2017</a:t>
            </a:r>
            <a:r>
              <a:rPr lang="zh-CN" altLang="en-US" sz="2800" dirty="0" smtClean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年目标和计划</a:t>
            </a:r>
            <a:endParaRPr lang="zh-CN" altLang="en-US" sz="2800" dirty="0" smtClean="0">
              <a:solidFill>
                <a:srgbClr val="1919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285720" y="1357298"/>
          <a:ext cx="8643998" cy="4857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4CC7DC7-5C44-49C8-8933-A6948C7939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94CC7DC7-5C44-49C8-8933-A6948C7939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graphicEl>
                                              <a:dgm id="{94CC7DC7-5C44-49C8-8933-A6948C7939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graphicEl>
                                              <a:dgm id="{94CC7DC7-5C44-49C8-8933-A6948C7939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3368127-21F5-4F7B-90BE-A0287799DB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dgm id="{93368127-21F5-4F7B-90BE-A0287799DB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graphicEl>
                                              <a:dgm id="{93368127-21F5-4F7B-90BE-A0287799DB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graphicEl>
                                              <a:dgm id="{93368127-21F5-4F7B-90BE-A0287799DB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4510AE1-B276-4F51-95C7-8E43131C5A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graphicEl>
                                              <a:dgm id="{34510AE1-B276-4F51-95C7-8E43131C5A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graphicEl>
                                              <a:dgm id="{34510AE1-B276-4F51-95C7-8E43131C5A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graphicEl>
                                              <a:dgm id="{34510AE1-B276-4F51-95C7-8E43131C5A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8A5658B-3604-476B-A942-F1E69C0991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graphicEl>
                                              <a:dgm id="{C8A5658B-3604-476B-A942-F1E69C0991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graphicEl>
                                              <a:dgm id="{C8A5658B-3604-476B-A942-F1E69C0991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graphicEl>
                                              <a:dgm id="{C8A5658B-3604-476B-A942-F1E69C0991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4F19D72-B963-4199-81A7-AD48E0A495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1000"/>
                                        <p:tgtEl>
                                          <p:spTgt spid="6">
                                            <p:graphicEl>
                                              <a:dgm id="{54F19D72-B963-4199-81A7-AD48E0A495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1ADA304-FFC9-4A81-93F8-8C7F519D10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graphicEl>
                                              <a:dgm id="{C1ADA304-FFC9-4A81-93F8-8C7F519D10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graphicEl>
                                              <a:dgm id="{C1ADA304-FFC9-4A81-93F8-8C7F519D10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graphicEl>
                                              <a:dgm id="{C1ADA304-FFC9-4A81-93F8-8C7F519D10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3CE48DE-8928-4CB9-8796-0C9A306236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>
                                            <p:graphicEl>
                                              <a:dgm id="{83CE48DE-8928-4CB9-8796-0C9A306236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graphicEl>
                                              <a:dgm id="{83CE48DE-8928-4CB9-8796-0C9A306236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graphicEl>
                                              <a:dgm id="{83CE48DE-8928-4CB9-8796-0C9A306236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5AC2AB-5BBC-4353-B1A5-D5CBEF9E6E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>
                                            <p:graphicEl>
                                              <a:dgm id="{E35AC2AB-5BBC-4353-B1A5-D5CBEF9E6E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graphicEl>
                                              <a:dgm id="{E35AC2AB-5BBC-4353-B1A5-D5CBEF9E6E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graphicEl>
                                              <a:dgm id="{E35AC2AB-5BBC-4353-B1A5-D5CBEF9E6E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lvlAtOnc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203848" y="3068960"/>
            <a:ext cx="266700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itchFamily="2" charset="-122"/>
                <a:cs typeface="+mn-cs"/>
              </a:rPr>
              <a:t>谢谢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！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722</Words>
  <Application>WPS 演示</Application>
  <PresentationFormat>全屏显示(4:3)</PresentationFormat>
  <Paragraphs>163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Adobe 黑体 Std R</vt:lpstr>
      <vt:lpstr>华文隶书</vt:lpstr>
      <vt:lpstr>微软雅黑</vt:lpstr>
      <vt:lpstr>华文行楷</vt:lpstr>
      <vt:lpstr>华文新魏</vt:lpstr>
      <vt:lpstr>黑体</vt:lpstr>
      <vt:lpstr>Arial Unicode MS</vt:lpstr>
      <vt:lpstr>Calibri</vt:lpstr>
      <vt:lpstr>默认设计模板</vt:lpstr>
      <vt:lpstr>上海鼎衡船务有限责任公司</vt:lpstr>
      <vt:lpstr>一、个人年度目标完成情况</vt:lpstr>
      <vt:lpstr>一、个人年度目标完成情况</vt:lpstr>
      <vt:lpstr>一、个人年度目标完成情况</vt:lpstr>
      <vt:lpstr>一、个人年度目标完成情况</vt:lpstr>
      <vt:lpstr>二、存在的问题和不足</vt:lpstr>
      <vt:lpstr>三、2017年改进措施</vt:lpstr>
      <vt:lpstr>四、2017年目标和计划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月度会议报告      行政人事部</dc:title>
  <dc:creator>微软用户</dc:creator>
  <cp:lastModifiedBy> L.贤王</cp:lastModifiedBy>
  <cp:revision>1003</cp:revision>
  <dcterms:created xsi:type="dcterms:W3CDTF">2013-11-21T02:14:00Z</dcterms:created>
  <dcterms:modified xsi:type="dcterms:W3CDTF">2018-01-07T04:41:28Z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  <property fmtid="{D5CDD505-2E9C-101B-9397-08002B2CF9AE}" pid="3" name="KSORubyTemplateID">
    <vt:lpwstr>2</vt:lpwstr>
  </property>
</Properties>
</file>