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03" r:id="rId3"/>
    <p:sldId id="308" r:id="rId4"/>
    <p:sldId id="309" r:id="rId5"/>
    <p:sldId id="304" r:id="rId6"/>
    <p:sldId id="305" r:id="rId7"/>
    <p:sldId id="314" r:id="rId8"/>
    <p:sldId id="306" r:id="rId9"/>
    <p:sldId id="315" r:id="rId10"/>
    <p:sldId id="278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3300"/>
    <a:srgbClr val="CC6600"/>
    <a:srgbClr val="FF6699"/>
    <a:srgbClr val="FF9966"/>
    <a:srgbClr val="996600"/>
    <a:srgbClr val="FF9900"/>
    <a:srgbClr val="A82834"/>
    <a:srgbClr val="FFFF66"/>
    <a:srgbClr val="50E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/>
    <p:restoredTop sz="94620"/>
  </p:normalViewPr>
  <p:slideViewPr>
    <p:cSldViewPr showGuides="1">
      <p:cViewPr>
        <p:scale>
          <a:sx n="66" d="100"/>
          <a:sy n="66" d="100"/>
        </p:scale>
        <p:origin x="1858" y="2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9"/>
          <p:cNvGrpSpPr/>
          <p:nvPr/>
        </p:nvGrpSpPr>
        <p:grpSpPr>
          <a:xfrm>
            <a:off x="0" y="0"/>
            <a:ext cx="9144000" cy="765175"/>
            <a:chOff x="0" y="119"/>
            <a:chExt cx="5760" cy="499"/>
          </a:xfrm>
        </p:grpSpPr>
        <p:pic>
          <p:nvPicPr>
            <p:cNvPr id="2051" name="Picture 24" descr="201112221042798"/>
            <p:cNvPicPr>
              <a:picLocks noChangeAspect="1"/>
            </p:cNvPicPr>
            <p:nvPr/>
          </p:nvPicPr>
          <p:blipFill>
            <a:blip r:embed="rId2" cstate="print"/>
            <a:srcRect t="19255"/>
            <a:stretch>
              <a:fillRect/>
            </a:stretch>
          </p:blipFill>
          <p:spPr>
            <a:xfrm>
              <a:off x="0" y="119"/>
              <a:ext cx="5760" cy="49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0" y="618"/>
              <a:ext cx="57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9494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75" name="图片 4" descr="dh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9750" y="6408738"/>
            <a:ext cx="225425" cy="266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27088" y="6453188"/>
            <a:ext cx="3457575" cy="2590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上海鼎衡船务有限责任公司</a:t>
            </a: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250825" y="1196975"/>
            <a:ext cx="87137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7"/>
          <p:cNvSpPr/>
          <p:nvPr/>
        </p:nvSpPr>
        <p:spPr>
          <a:xfrm>
            <a:off x="8388350" y="765175"/>
            <a:ext cx="298450" cy="307975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100000">
                <a:srgbClr val="3366CC"/>
              </a:gs>
            </a:gsLst>
            <a:path path="shape">
              <a:fillToRect l="50000" t="50000" r="50000" b="50000"/>
            </a:path>
            <a:tileRect/>
          </a:gradFill>
          <a:ln w="12700">
            <a:noFill/>
          </a:ln>
        </p:spPr>
        <p:txBody>
          <a:bodyPr wrap="none" lIns="85533" tIns="42766" rIns="85533" bIns="42766" anchor="ctr"/>
          <a:lstStyle/>
          <a:p>
            <a:pPr lvl="0" indent="0" algn="ctr" defTabSz="855980"/>
            <a:fld id="{9A0DB2DC-4C9A-4742-B13C-FB6460FD3503}" type="slidenum">
              <a:rPr lang="zh-CN" altLang="en-US" sz="1200" b="1" dirty="0"/>
              <a:t>‹#›</a:t>
            </a:fld>
            <a:endParaRPr lang="zh-CN" altLang="en-US" sz="12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42350" cy="711200"/>
          </a:xfrm>
        </p:spPr>
        <p:txBody>
          <a:bodyPr/>
          <a:lstStyle>
            <a:lvl1pPr algn="l">
              <a:defRPr sz="3600" b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138" y="1340768"/>
            <a:ext cx="8642350" cy="49244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32588" y="6381750"/>
            <a:ext cx="1954213" cy="339725"/>
          </a:xfrm>
          <a:prstGeom prst="rect">
            <a:avLst/>
          </a:prstGeo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250825" y="836613"/>
            <a:ext cx="8642350" cy="711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250825" y="1600200"/>
            <a:ext cx="8642350" cy="49244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2"/>
          <p:cNvSpPr/>
          <p:nvPr/>
        </p:nvSpPr>
        <p:spPr>
          <a:xfrm>
            <a:off x="0" y="-182880"/>
            <a:ext cx="3098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" name="Rectangle 13"/>
          <p:cNvSpPr/>
          <p:nvPr/>
        </p:nvSpPr>
        <p:spPr>
          <a:xfrm>
            <a:off x="0" y="3246120"/>
            <a:ext cx="3098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标题 7"/>
          <p:cNvSpPr>
            <a:spLocks noGrp="1"/>
          </p:cNvSpPr>
          <p:nvPr>
            <p:ph type="ctrTitle"/>
          </p:nvPr>
        </p:nvSpPr>
        <p:spPr>
          <a:xfrm>
            <a:off x="684213" y="1484313"/>
            <a:ext cx="7772400" cy="12969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26267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上海鼎衡船务有限责任公司</a:t>
            </a:r>
          </a:p>
        </p:txBody>
      </p:sp>
      <p:sp>
        <p:nvSpPr>
          <p:cNvPr id="5125" name="副标题 8"/>
          <p:cNvSpPr>
            <a:spLocks noGrp="1"/>
          </p:cNvSpPr>
          <p:nvPr>
            <p:ph type="subTitle" idx="1"/>
          </p:nvPr>
        </p:nvSpPr>
        <p:spPr>
          <a:xfrm>
            <a:off x="1371600" y="2565400"/>
            <a:ext cx="6400800" cy="3073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262673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个人年终报告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26267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曹颜海</a:t>
            </a:r>
            <a:endParaRPr lang="en-US" altLang="zh-CN" b="1" dirty="0">
              <a:solidFill>
                <a:srgbClr val="26267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rgbClr val="26267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2018</a:t>
            </a:r>
            <a:r>
              <a:rPr lang="zh-CN" altLang="en-US" b="1" dirty="0">
                <a:solidFill>
                  <a:srgbClr val="26267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b="1" dirty="0">
                <a:solidFill>
                  <a:srgbClr val="26267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26267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203848" y="2786058"/>
            <a:ext cx="3011226" cy="7694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谢谢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642350" cy="711200"/>
          </a:xfrm>
        </p:spPr>
        <p:txBody>
          <a:bodyPr vert="horz" wrap="square" lIns="91440" tIns="45720" rIns="91440" bIns="45720" numCol="1" anchor="ctr" anchorCtr="0" compatLnSpc="1"/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一、</a:t>
            </a:r>
            <a:r>
              <a:rPr lang="zh-CN" altLang="en-US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个人年度主要成绩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15A129-6836-49CB-B87C-B4CFC2A3B910}"/>
              </a:ext>
            </a:extLst>
          </p:cNvPr>
          <p:cNvSpPr/>
          <p:nvPr/>
        </p:nvSpPr>
        <p:spPr>
          <a:xfrm>
            <a:off x="847013" y="1412776"/>
            <a:ext cx="70567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</a:rPr>
              <a:t>1.</a:t>
            </a:r>
            <a:r>
              <a:rPr lang="zh-CN" altLang="en-US" sz="2400" dirty="0">
                <a:latin typeface="宋体" panose="02010600030101010101" pitchFamily="2" charset="-122"/>
              </a:rPr>
              <a:t>在用友系统帮助各操作制作付款申请书，资金预付审批单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</a:rPr>
              <a:t>2.</a:t>
            </a:r>
            <a:r>
              <a:rPr lang="zh-CN" altLang="en-US" sz="2400" dirty="0">
                <a:latin typeface="宋体" panose="02010600030101010101" pitchFamily="2" charset="-122"/>
              </a:rPr>
              <a:t>在</a:t>
            </a:r>
            <a:r>
              <a:rPr lang="en-US" altLang="zh-CN" sz="2400" dirty="0" err="1">
                <a:latin typeface="宋体" panose="02010600030101010101" pitchFamily="2" charset="-122"/>
              </a:rPr>
              <a:t>dataloy</a:t>
            </a:r>
            <a:r>
              <a:rPr lang="zh-CN" altLang="en-US" sz="2400" dirty="0">
                <a:latin typeface="宋体" panose="02010600030101010101" pitchFamily="2" charset="-122"/>
              </a:rPr>
              <a:t>系统内统计各船舶各航次信息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</a:rPr>
              <a:t>3.</a:t>
            </a:r>
            <a:r>
              <a:rPr lang="zh-CN" altLang="en-US" sz="2400" dirty="0">
                <a:latin typeface="宋体" panose="02010600030101010101" pitchFamily="2" charset="-122"/>
              </a:rPr>
              <a:t>每天修改整理船舶动态表，在鼎衡大家庭群内发布船舶动态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</a:rPr>
              <a:t>4.</a:t>
            </a:r>
            <a:r>
              <a:rPr lang="zh-CN" altLang="en-US" sz="2400" dirty="0">
                <a:latin typeface="宋体" panose="02010600030101010101" pitchFamily="2" charset="-122"/>
              </a:rPr>
              <a:t>编写</a:t>
            </a:r>
            <a:r>
              <a:rPr lang="en-US" altLang="zh-CN" sz="2400" dirty="0">
                <a:latin typeface="宋体" panose="02010600030101010101" pitchFamily="2" charset="-122"/>
              </a:rPr>
              <a:t>VBA</a:t>
            </a:r>
            <a:r>
              <a:rPr lang="zh-CN" altLang="en-US" sz="2400" dirty="0">
                <a:latin typeface="宋体" panose="02010600030101010101" pitchFamily="2" charset="-122"/>
              </a:rPr>
              <a:t>协助张诗怡完成船舶能效管理数据报表和燃润料航次统计表。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</a:rPr>
              <a:t>5.</a:t>
            </a:r>
            <a:r>
              <a:rPr lang="zh-CN" altLang="en-US" sz="2400" dirty="0">
                <a:latin typeface="宋体" panose="02010600030101010101" pitchFamily="2" charset="-122"/>
              </a:rPr>
              <a:t>收集整理有关航运市场的信息和数据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C673BCB7-F75B-42F9-9E7D-9E5D8350E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20" y="428604"/>
            <a:ext cx="8642350" cy="711200"/>
          </a:xfrm>
        </p:spPr>
        <p:txBody>
          <a:bodyPr vert="horz" wrap="square" lIns="91440" tIns="45720" rIns="91440" bIns="45720" numCol="1" anchor="ctr" anchorCtr="0" compatLnSpc="1"/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一、</a:t>
            </a:r>
            <a:r>
              <a:rPr lang="zh-CN" altLang="en-US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个人年度主要成绩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ACE7482F-FE8C-4062-8D52-364A7399D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302EB60C-9092-4C83-BD89-29196F83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20" y="428604"/>
            <a:ext cx="8642350" cy="711200"/>
          </a:xfrm>
        </p:spPr>
        <p:txBody>
          <a:bodyPr vert="horz" wrap="square" lIns="91440" tIns="45720" rIns="91440" bIns="45720" numCol="1" anchor="ctr" anchorCtr="0" compatLnSpc="1"/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一、</a:t>
            </a:r>
            <a:r>
              <a:rPr lang="zh-CN" altLang="en-US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个人年度主要成绩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8664F239-FCC9-4FB0-948C-5CC93A59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945" y="1340485"/>
            <a:ext cx="8642350" cy="50158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、面对新问题的处理效率底下，考虑不够周全。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、沟通能力有待提升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、数据收集不够全面具体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、商务英文邮件书写不够专业、完善。</a:t>
            </a:r>
            <a:endParaRPr lang="zh-CN" altLang="en-US" sz="24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5824D9F-42F4-426F-A3D0-544BA382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20" y="428604"/>
            <a:ext cx="8642350" cy="711200"/>
          </a:xfrm>
        </p:spPr>
        <p:txBody>
          <a:bodyPr vert="horz" wrap="square" lIns="91440" tIns="45720" rIns="91440" bIns="45720" numCol="1" anchor="ctr" anchorCtr="0" compatLnSpc="1"/>
          <a:lstStyle/>
          <a:p>
            <a:pPr lvl="0">
              <a:defRPr/>
            </a:pPr>
            <a:r>
              <a:rPr lang="zh-CN" altLang="en-US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dobe 黑体 Std R" panose="020B0400000000000000" pitchFamily="34" charset="-122"/>
              </a:rPr>
              <a:t>二、存在的问题和不足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、当船舶出现突发的情况，我应该仔细的从船舶、代理、租家多方面的了解情况。若我能力以外的事件，将第一时间汇报部门领导，请求帮助并总结经验。</a:t>
            </a: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、在工作之外的时间，多多学习、阅读</a:t>
            </a:r>
            <a:r>
              <a:rPr lang="en-US" altLang="zh-CN" sz="2400" dirty="0"/>
              <a:t>MSDS</a:t>
            </a:r>
            <a:r>
              <a:rPr lang="zh-CN" altLang="en-US" sz="2400" dirty="0"/>
              <a:t>、</a:t>
            </a:r>
            <a:r>
              <a:rPr lang="en-US" altLang="zh-CN" sz="2400" dirty="0"/>
              <a:t>IBC</a:t>
            </a:r>
            <a:r>
              <a:rPr lang="zh-CN" altLang="en-US" sz="2400" dirty="0"/>
              <a:t>规则及阅读海务船长给与船舶的洗舱指导。也可通过网络等多种方式查询相关信息。</a:t>
            </a: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、多阅读有关职场上沟通技巧提升书籍，从领导、同事的日常谈吐、邮件中学习其</a:t>
            </a:r>
            <a:r>
              <a:rPr lang="en-US" altLang="zh-CN" sz="2400" dirty="0"/>
              <a:t>“</a:t>
            </a:r>
            <a:r>
              <a:rPr lang="zh-CN" altLang="en-US" sz="2400" dirty="0"/>
              <a:t>精华部分</a:t>
            </a:r>
            <a:r>
              <a:rPr lang="en-US" altLang="zh-CN" sz="2400" dirty="0"/>
              <a:t>”</a:t>
            </a:r>
            <a:r>
              <a:rPr lang="zh-CN" altLang="en-US" sz="2400" dirty="0"/>
              <a:t>。英语方面在于积累与总结，多读、多听、多看。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EBF638C-C81C-4B01-8294-C2EFA4E45EB6}"/>
              </a:ext>
            </a:extLst>
          </p:cNvPr>
          <p:cNvSpPr txBox="1">
            <a:spLocks/>
          </p:cNvSpPr>
          <p:nvPr/>
        </p:nvSpPr>
        <p:spPr>
          <a:xfrm>
            <a:off x="285720" y="428604"/>
            <a:ext cx="8642350" cy="711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dobe 黑体 Std R" panose="020B0400000000000000" pitchFamily="34" charset="-122"/>
              </a:rPr>
              <a:t>三、</a:t>
            </a:r>
            <a:r>
              <a:rPr lang="en-US" altLang="zh-CN" sz="2800" kern="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dobe 黑体 Std R" panose="020B0400000000000000" pitchFamily="34" charset="-122"/>
              </a:rPr>
              <a:t>2018</a:t>
            </a:r>
            <a:r>
              <a:rPr lang="zh-CN" altLang="en-US" sz="2800" kern="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dobe 黑体 Std R" panose="020B0400000000000000" pitchFamily="34" charset="-122"/>
              </a:rPr>
              <a:t>年改进措施</a:t>
            </a:r>
            <a:endParaRPr lang="zh-CN" altLang="en-US" sz="2800" kern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、在机会合适情况下，尽量走到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第一现场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，与船员、代理、租家进行面对面交流，从而改善自己工作中的不足，提升本人的亲和力。了解其性格特点，为今后工作提供便利。</a:t>
            </a:r>
          </a:p>
          <a:p>
            <a:pPr marL="0" indent="0"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、遇到工作上的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难题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、困惑，正确进行自我心态的调整。多一份从容，少一份焦躁。俗话说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赠人玫瑰，手有余香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为人处世，多为对方提供便利。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48F79D7-DFDC-4DAB-9090-55836799F956}"/>
              </a:ext>
            </a:extLst>
          </p:cNvPr>
          <p:cNvSpPr txBox="1">
            <a:spLocks/>
          </p:cNvSpPr>
          <p:nvPr/>
        </p:nvSpPr>
        <p:spPr>
          <a:xfrm>
            <a:off x="285720" y="428604"/>
            <a:ext cx="8642350" cy="711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dobe 黑体 Std R" panose="020B0400000000000000" pitchFamily="34" charset="-122"/>
              </a:rPr>
              <a:t>三、</a:t>
            </a:r>
            <a:r>
              <a:rPr lang="en-US" altLang="zh-CN" sz="2800" kern="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dobe 黑体 Std R" panose="020B0400000000000000" pitchFamily="34" charset="-122"/>
              </a:rPr>
              <a:t>2018</a:t>
            </a:r>
            <a:r>
              <a:rPr lang="zh-CN" altLang="en-US" sz="2800" kern="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dobe 黑体 Std R" panose="020B0400000000000000" pitchFamily="34" charset="-122"/>
              </a:rPr>
              <a:t>年改进措施</a:t>
            </a:r>
            <a:endParaRPr lang="zh-CN" altLang="en-US" sz="2800" kern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、继续做好本职工作，提高和改进工作效率。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、不断精进自身的素质，培养统筹、规划以及处理危机的应变能力、待人处事的沟通协商能力、进一步提升自身的适应力，以便应对不断变化的环境，为公司的发展贡献自己的一份绵薄之力。</a:t>
            </a:r>
          </a:p>
          <a:p>
            <a:pPr marL="0" indent="0"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、在原有的工作经验中继续积累与提升，改善日常工作中的不足，从细节处开始。将自己向全能型的员工发展与努力。使自己成为一个有内涵的人。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04893BE8-B581-4414-BDD6-B3413D8C6FAA}"/>
              </a:ext>
            </a:extLst>
          </p:cNvPr>
          <p:cNvSpPr txBox="1">
            <a:spLocks/>
          </p:cNvSpPr>
          <p:nvPr/>
        </p:nvSpPr>
        <p:spPr>
          <a:xfrm>
            <a:off x="285720" y="428604"/>
            <a:ext cx="8642350" cy="711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dobe 黑体 Std R" panose="020B0400000000000000" pitchFamily="34" charset="-122"/>
              </a:rPr>
              <a:t>四、</a:t>
            </a:r>
            <a:r>
              <a:rPr lang="en-US" altLang="zh-CN" sz="2800" kern="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dobe 黑体 Std R" panose="020B0400000000000000" pitchFamily="34" charset="-122"/>
              </a:rPr>
              <a:t>2018</a:t>
            </a:r>
            <a:r>
              <a:rPr lang="zh-CN" altLang="en-US" sz="2800" kern="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dobe 黑体 Std R" panose="020B0400000000000000" pitchFamily="34" charset="-122"/>
              </a:rPr>
              <a:t>年目标和计划</a:t>
            </a:r>
            <a:endParaRPr lang="zh-CN" altLang="en-US" sz="2800" kern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、阅读卡耐基的</a:t>
            </a:r>
            <a:r>
              <a:rPr lang="en-US" altLang="zh-CN" sz="2400" dirty="0">
                <a:latin typeface="+mn-ea"/>
              </a:rPr>
              <a:t>《</a:t>
            </a:r>
            <a:r>
              <a:rPr lang="zh-CN" altLang="en-US" sz="2400" dirty="0">
                <a:latin typeface="+mn-ea"/>
              </a:rPr>
              <a:t>人性的弱点</a:t>
            </a:r>
            <a:r>
              <a:rPr lang="en-US" altLang="zh-CN" sz="2400" dirty="0">
                <a:latin typeface="+mn-ea"/>
              </a:rPr>
              <a:t>》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《</a:t>
            </a:r>
            <a:r>
              <a:rPr lang="zh-CN" altLang="en-US" sz="2400" dirty="0">
                <a:latin typeface="+mn-ea"/>
              </a:rPr>
              <a:t>海商法</a:t>
            </a:r>
            <a:r>
              <a:rPr lang="en-US" altLang="zh-CN" sz="2400" dirty="0">
                <a:latin typeface="+mn-ea"/>
              </a:rPr>
              <a:t>》</a:t>
            </a:r>
            <a:r>
              <a:rPr lang="zh-CN" altLang="en-US" sz="2400" dirty="0">
                <a:latin typeface="+mn-ea"/>
              </a:rPr>
              <a:t>等相关书籍，从中提升自我工作能力与专业素养。</a:t>
            </a:r>
            <a:endParaRPr lang="en-US" altLang="zh-CN" sz="2400" dirty="0">
              <a:latin typeface="+mn-ea"/>
            </a:endParaRPr>
          </a:p>
          <a:p>
            <a:pPr>
              <a:buNone/>
            </a:pPr>
            <a:endParaRPr lang="en-US" altLang="zh-CN" sz="2400" dirty="0">
              <a:latin typeface="+mn-ea"/>
            </a:endParaRPr>
          </a:p>
          <a:p>
            <a:pPr>
              <a:buNone/>
            </a:pPr>
            <a:r>
              <a:rPr lang="en-US" altLang="zh-CN" sz="2400" dirty="0">
                <a:latin typeface="+mn-ea"/>
              </a:rPr>
              <a:t>5</a:t>
            </a:r>
            <a:r>
              <a:rPr lang="zh-CN" altLang="en-US" sz="2400" dirty="0">
                <a:latin typeface="+mn-ea"/>
              </a:rPr>
              <a:t>、深入学习李董多次强调的“两个认知”的精神方针。</a:t>
            </a:r>
            <a:endParaRPr lang="en-US" altLang="zh-CN" sz="2400" dirty="0">
              <a:latin typeface="+mn-ea"/>
            </a:endParaRPr>
          </a:p>
          <a:p>
            <a:pPr>
              <a:buNone/>
            </a:pPr>
            <a:r>
              <a:rPr lang="zh-CN" altLang="en-US" dirty="0"/>
              <a:t>                  </a:t>
            </a:r>
            <a:endParaRPr lang="en-US" altLang="zh-CN" dirty="0"/>
          </a:p>
          <a:p>
            <a:pPr>
              <a:buNone/>
            </a:pPr>
            <a:r>
              <a:rPr lang="en-US" altLang="zh-CN" b="1" dirty="0"/>
              <a:t>                       </a:t>
            </a:r>
            <a:r>
              <a:rPr lang="zh-CN" altLang="en-US" b="1" dirty="0"/>
              <a:t>管理认知、方法认知。</a:t>
            </a:r>
          </a:p>
        </p:txBody>
      </p:sp>
      <p:sp>
        <p:nvSpPr>
          <p:cNvPr id="4" name="右箭头 3"/>
          <p:cNvSpPr/>
          <p:nvPr/>
        </p:nvSpPr>
        <p:spPr>
          <a:xfrm>
            <a:off x="1285852" y="3786190"/>
            <a:ext cx="92869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DA774A2-D109-471D-A523-898494959459}"/>
              </a:ext>
            </a:extLst>
          </p:cNvPr>
          <p:cNvSpPr txBox="1">
            <a:spLocks/>
          </p:cNvSpPr>
          <p:nvPr/>
        </p:nvSpPr>
        <p:spPr>
          <a:xfrm>
            <a:off x="285720" y="428604"/>
            <a:ext cx="8642350" cy="711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dobe 黑体 Std R" panose="020B0400000000000000" pitchFamily="34" charset="-122"/>
              </a:rPr>
              <a:t>四、</a:t>
            </a:r>
            <a:r>
              <a:rPr lang="en-US" altLang="zh-CN" sz="2800" kern="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dobe 黑体 Std R" panose="020B0400000000000000" pitchFamily="34" charset="-122"/>
              </a:rPr>
              <a:t>2018</a:t>
            </a:r>
            <a:r>
              <a:rPr lang="zh-CN" altLang="en-US" sz="2800" kern="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dobe 黑体 Std R" panose="020B0400000000000000" pitchFamily="34" charset="-122"/>
              </a:rPr>
              <a:t>年目标和计划</a:t>
            </a:r>
            <a:endParaRPr lang="zh-CN" altLang="en-US" sz="2800" kern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564</Words>
  <Application>Microsoft Office PowerPoint</Application>
  <PresentationFormat>全屏显示(4:3)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Adobe 黑体 Std R</vt:lpstr>
      <vt:lpstr>华文行楷</vt:lpstr>
      <vt:lpstr>华文隶书</vt:lpstr>
      <vt:lpstr>宋体</vt:lpstr>
      <vt:lpstr>Arial</vt:lpstr>
      <vt:lpstr>Calibri</vt:lpstr>
      <vt:lpstr>默认设计模板</vt:lpstr>
      <vt:lpstr>上海鼎衡船务有限责任公司</vt:lpstr>
      <vt:lpstr>一、个人年度主要成绩</vt:lpstr>
      <vt:lpstr>一、个人年度主要成绩</vt:lpstr>
      <vt:lpstr>一、个人年度主要成绩</vt:lpstr>
      <vt:lpstr>二、存在的问题和不足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月度会议报告      行政人事部</dc:title>
  <dc:creator>微软用户</dc:creator>
  <cp:lastModifiedBy>YanHai Cao</cp:lastModifiedBy>
  <cp:revision>895</cp:revision>
  <dcterms:created xsi:type="dcterms:W3CDTF">2013-11-21T02:14:00Z</dcterms:created>
  <dcterms:modified xsi:type="dcterms:W3CDTF">2018-01-06T08:34:52Z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