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303" r:id="rId3"/>
    <p:sldId id="316" r:id="rId4"/>
    <p:sldId id="304" r:id="rId5"/>
    <p:sldId id="305" r:id="rId6"/>
    <p:sldId id="306" r:id="rId7"/>
    <p:sldId id="315" r:id="rId8"/>
    <p:sldId id="278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3300"/>
    <a:srgbClr val="CC6600"/>
    <a:srgbClr val="FF6699"/>
    <a:srgbClr val="FF9966"/>
    <a:srgbClr val="996600"/>
    <a:srgbClr val="FF9900"/>
    <a:srgbClr val="A82834"/>
    <a:srgbClr val="FFFF66"/>
    <a:srgbClr val="50E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/>
    <p:restoredTop sz="94620"/>
  </p:normalViewPr>
  <p:slideViewPr>
    <p:cSldViewPr showGuides="1">
      <p:cViewPr varScale="1">
        <p:scale>
          <a:sx n="70" d="100"/>
          <a:sy n="70" d="100"/>
        </p:scale>
        <p:origin x="173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9"/>
          <p:cNvGrpSpPr/>
          <p:nvPr/>
        </p:nvGrpSpPr>
        <p:grpSpPr>
          <a:xfrm>
            <a:off x="0" y="0"/>
            <a:ext cx="9144000" cy="765175"/>
            <a:chOff x="0" y="119"/>
            <a:chExt cx="5760" cy="499"/>
          </a:xfrm>
        </p:grpSpPr>
        <p:pic>
          <p:nvPicPr>
            <p:cNvPr id="2051" name="Picture 24" descr="201112221042798"/>
            <p:cNvPicPr>
              <a:picLocks noChangeAspect="1"/>
            </p:cNvPicPr>
            <p:nvPr/>
          </p:nvPicPr>
          <p:blipFill>
            <a:blip r:embed="rId2" cstate="print"/>
            <a:srcRect t="19255"/>
            <a:stretch>
              <a:fillRect/>
            </a:stretch>
          </p:blipFill>
          <p:spPr>
            <a:xfrm>
              <a:off x="0" y="119"/>
              <a:ext cx="5760" cy="49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0" y="618"/>
              <a:ext cx="57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eaLnBrk="1" fontAlgn="base" hangingPunct="1"/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9494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75" name="图片 4" descr="dh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9750" y="6408738"/>
            <a:ext cx="225425" cy="266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27088" y="6453188"/>
            <a:ext cx="3457575" cy="2590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上海鼎衡船务有限责任公司</a:t>
            </a: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250825" y="1196975"/>
            <a:ext cx="87137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7"/>
          <p:cNvSpPr/>
          <p:nvPr/>
        </p:nvSpPr>
        <p:spPr>
          <a:xfrm>
            <a:off x="8388350" y="765175"/>
            <a:ext cx="298450" cy="307975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100000">
                <a:srgbClr val="3366CC"/>
              </a:gs>
            </a:gsLst>
            <a:path path="shape">
              <a:fillToRect l="50000" t="50000" r="50000" b="50000"/>
            </a:path>
            <a:tileRect/>
          </a:gradFill>
          <a:ln w="12700">
            <a:noFill/>
          </a:ln>
        </p:spPr>
        <p:txBody>
          <a:bodyPr wrap="none" lIns="85533" tIns="42766" rIns="85533" bIns="42766" anchor="ctr"/>
          <a:lstStyle/>
          <a:p>
            <a:pPr lvl="0" indent="0" algn="ctr" defTabSz="855980"/>
            <a:fld id="{9A0DB2DC-4C9A-4742-B13C-FB6460FD3503}" type="slidenum">
              <a:rPr lang="zh-CN" altLang="en-US" sz="1200" b="1" dirty="0"/>
              <a:pPr lvl="0" indent="0" algn="ctr" defTabSz="855980"/>
              <a:t>‹#›</a:t>
            </a:fld>
            <a:endParaRPr lang="zh-CN" altLang="en-US" sz="12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42350" cy="711200"/>
          </a:xfrm>
        </p:spPr>
        <p:txBody>
          <a:bodyPr/>
          <a:lstStyle>
            <a:lvl1pPr algn="l">
              <a:defRPr sz="3600" b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138" y="1340768"/>
            <a:ext cx="8642350" cy="49244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32588" y="6381750"/>
            <a:ext cx="1954213" cy="339725"/>
          </a:xfrm>
          <a:prstGeom prst="rect">
            <a:avLst/>
          </a:prstGeo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eaLnBrk="1" fontAlgn="base" hangingPunct="1"/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eaLnBrk="1" fontAlgn="base" hangingPunct="1"/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250825" y="836613"/>
            <a:ext cx="8642350" cy="711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250825" y="1600200"/>
            <a:ext cx="8642350" cy="49244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2"/>
          <p:cNvSpPr/>
          <p:nvPr/>
        </p:nvSpPr>
        <p:spPr>
          <a:xfrm>
            <a:off x="0" y="-182880"/>
            <a:ext cx="3098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" name="Rectangle 13"/>
          <p:cNvSpPr/>
          <p:nvPr/>
        </p:nvSpPr>
        <p:spPr>
          <a:xfrm>
            <a:off x="0" y="3246120"/>
            <a:ext cx="3098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标题 7"/>
          <p:cNvSpPr>
            <a:spLocks noGrp="1"/>
          </p:cNvSpPr>
          <p:nvPr>
            <p:ph type="ctrTitle"/>
          </p:nvPr>
        </p:nvSpPr>
        <p:spPr>
          <a:xfrm>
            <a:off x="684213" y="1484313"/>
            <a:ext cx="7772400" cy="12969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26267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上海鼎衡船务有限责任公司</a:t>
            </a:r>
          </a:p>
        </p:txBody>
      </p:sp>
      <p:sp>
        <p:nvSpPr>
          <p:cNvPr id="5125" name="副标题 8"/>
          <p:cNvSpPr>
            <a:spLocks noGrp="1"/>
          </p:cNvSpPr>
          <p:nvPr>
            <p:ph type="subTitle" idx="1"/>
          </p:nvPr>
        </p:nvSpPr>
        <p:spPr>
          <a:xfrm>
            <a:off x="1371600" y="2565400"/>
            <a:ext cx="6400800" cy="3073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262673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个人年终报告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26267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曹颜海</a:t>
            </a:r>
            <a:endParaRPr lang="en-US" altLang="zh-CN" b="1" dirty="0">
              <a:solidFill>
                <a:srgbClr val="26267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rgbClr val="26267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2018</a:t>
            </a:r>
            <a:r>
              <a:rPr lang="zh-CN" altLang="en-US" b="1" dirty="0">
                <a:solidFill>
                  <a:srgbClr val="26267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b="1" dirty="0">
                <a:solidFill>
                  <a:srgbClr val="26267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26267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1725" y="4929198"/>
            <a:ext cx="694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</a:rPr>
              <a:t>1、以上是</a:t>
            </a:r>
            <a:r>
              <a:rPr lang="en-US" altLang="zh-CN" sz="2400" dirty="0">
                <a:latin typeface="宋体" panose="02010600030101010101" pitchFamily="2" charset="-122"/>
              </a:rPr>
              <a:t>2017</a:t>
            </a:r>
            <a:r>
              <a:rPr lang="zh-CN" altLang="en-US" sz="2400" dirty="0">
                <a:latin typeface="宋体" panose="02010600030101010101" pitchFamily="2" charset="-122"/>
              </a:rPr>
              <a:t>年我所完成的工作。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642350" cy="711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一、个人年度主要成绩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000100" y="1285860"/>
          <a:ext cx="7143800" cy="3429024"/>
        </p:xfrm>
        <a:graphic>
          <a:graphicData uri="http://schemas.openxmlformats.org/drawingml/2006/table">
            <a:tbl>
              <a:tblPr/>
              <a:tblGrid>
                <a:gridCol w="4503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任务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数据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备注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 协助操作完成用友账单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约</a:t>
                      </a:r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800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 协助操作修改船舶动态表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约</a:t>
                      </a:r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200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 协助李兴波经理完善吉化年审信息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1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 协助李兴波经理完善中海油档案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1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 协助方媛主管处理中海油招投标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1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 协助秦志峰副总催收、整合业务管理计划表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12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 协助张诗怡完成油耗统计表、能效管理表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2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张表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 发布大家庭动态表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142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6-26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开始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 收集整理航运市场信息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2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 填写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dataloy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532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航次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 续费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dataloy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节约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NOK94050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RMB75852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3930" y="1500174"/>
            <a:ext cx="694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</a:rPr>
              <a:t>1、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642350" cy="711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一、个人年度主要成绩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642350" cy="711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二、存在的问题和不足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945" y="1340485"/>
            <a:ext cx="8642350" cy="50158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、对邮件的读取不够及时，深入，对领导的意图把握不够明确</a:t>
            </a: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、航运市场的信息收集仍然很贫乏，不够全面和详细。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DATALOY</a:t>
            </a:r>
            <a:r>
              <a:rPr lang="zh-CN" altLang="en-US" sz="2400" dirty="0"/>
              <a:t>产生的</a:t>
            </a:r>
            <a:r>
              <a:rPr lang="en-US" altLang="zh-CN" sz="2400" dirty="0"/>
              <a:t>TC</a:t>
            </a:r>
            <a:r>
              <a:rPr lang="zh-CN" altLang="en-US" sz="2400" dirty="0"/>
              <a:t>与财务部整理的</a:t>
            </a:r>
            <a:r>
              <a:rPr lang="en-US" altLang="zh-CN" sz="2400" dirty="0"/>
              <a:t>TC</a:t>
            </a:r>
            <a:r>
              <a:rPr lang="zh-CN" altLang="en-US" sz="2400" dirty="0"/>
              <a:t>存在误差</a:t>
            </a: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、商务英文邮件书写不够专业、完善。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642350" cy="711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三、</a:t>
            </a:r>
            <a:r>
              <a:rPr lang="en-US" altLang="zh-CN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2018</a:t>
            </a:r>
            <a:r>
              <a:rPr lang="zh-CN" altLang="en-US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年改进措施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、在工作之外的时间，多多学习、阅读</a:t>
            </a:r>
            <a:r>
              <a:rPr lang="en-US" altLang="zh-CN" sz="2400" dirty="0"/>
              <a:t>MSDS</a:t>
            </a:r>
            <a:r>
              <a:rPr lang="zh-CN" altLang="en-US" sz="2400" dirty="0"/>
              <a:t>、</a:t>
            </a:r>
            <a:r>
              <a:rPr lang="en-US" altLang="zh-CN" sz="2400" dirty="0"/>
              <a:t>IBC</a:t>
            </a:r>
            <a:r>
              <a:rPr lang="zh-CN" altLang="en-US" sz="2400" dirty="0"/>
              <a:t>规则及阅读海务船长给与船舶的洗舱指导。也可通过网络等多种方式查询相关信息。</a:t>
            </a: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、多阅读有关职场上沟通技巧提升书籍，从领导、同事的日常谈吐、邮件中学习其</a:t>
            </a:r>
            <a:r>
              <a:rPr lang="en-US" altLang="zh-CN" sz="2400" dirty="0"/>
              <a:t>“</a:t>
            </a:r>
            <a:r>
              <a:rPr lang="zh-CN" altLang="en-US" sz="2400" dirty="0"/>
              <a:t>精华部分</a:t>
            </a:r>
            <a:r>
              <a:rPr lang="en-US" altLang="zh-CN" sz="2400" dirty="0"/>
              <a:t>”</a:t>
            </a:r>
            <a:r>
              <a:rPr lang="zh-CN" altLang="en-US" sz="2400" dirty="0"/>
              <a:t>。英语方面在于积累与总结，多读、多听、多看。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642350" cy="711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四、</a:t>
            </a:r>
            <a:r>
              <a:rPr lang="en-US" altLang="zh-CN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2018</a:t>
            </a:r>
            <a:r>
              <a:rPr lang="zh-CN" altLang="en-US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年目标和计划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、继续做好本职工作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、优化完善老的代码，提高运行效率，减少重复工作。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、深入研究学习网络信息抓取技术，</a:t>
            </a:r>
          </a:p>
          <a:p>
            <a:pPr marL="0" indent="0"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、在原有的工作经验中继续积累与提升，改善日常工作中的不足，从细节处开始。将自己向全能型的员工发展与努力。使自己成为一个有内涵的人。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、阅读卡耐基的</a:t>
            </a:r>
            <a:r>
              <a:rPr lang="en-US" altLang="zh-CN" sz="2400" dirty="0">
                <a:latin typeface="+mn-ea"/>
              </a:rPr>
              <a:t>《</a:t>
            </a:r>
            <a:r>
              <a:rPr lang="zh-CN" altLang="en-US" sz="2400" dirty="0">
                <a:latin typeface="+mn-ea"/>
              </a:rPr>
              <a:t>人性的弱点</a:t>
            </a:r>
            <a:r>
              <a:rPr lang="en-US" altLang="zh-CN" sz="2400" dirty="0">
                <a:latin typeface="+mn-ea"/>
              </a:rPr>
              <a:t>》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《</a:t>
            </a:r>
            <a:r>
              <a:rPr lang="zh-CN" altLang="en-US" sz="2400" dirty="0">
                <a:latin typeface="+mn-ea"/>
              </a:rPr>
              <a:t>海商法</a:t>
            </a:r>
            <a:r>
              <a:rPr lang="en-US" altLang="zh-CN" sz="2400" dirty="0">
                <a:latin typeface="+mn-ea"/>
              </a:rPr>
              <a:t>》</a:t>
            </a:r>
            <a:r>
              <a:rPr lang="zh-CN" altLang="en-US" sz="2400" dirty="0">
                <a:latin typeface="+mn-ea"/>
              </a:rPr>
              <a:t>等相关书籍，从中提升自我工作能力与专业素养。</a:t>
            </a:r>
            <a:endParaRPr lang="en-US" altLang="zh-CN" sz="2400" dirty="0">
              <a:latin typeface="+mn-ea"/>
            </a:endParaRPr>
          </a:p>
          <a:p>
            <a:pPr>
              <a:buNone/>
            </a:pPr>
            <a:endParaRPr lang="en-US" altLang="zh-CN" sz="2400" dirty="0">
              <a:latin typeface="+mn-ea"/>
            </a:endParaRPr>
          </a:p>
          <a:p>
            <a:pPr>
              <a:buNone/>
            </a:pPr>
            <a:r>
              <a:rPr lang="en-US" altLang="zh-CN" sz="2400" dirty="0">
                <a:latin typeface="+mn-ea"/>
              </a:rPr>
              <a:t>5</a:t>
            </a:r>
            <a:r>
              <a:rPr lang="zh-CN" altLang="en-US" sz="2400" dirty="0">
                <a:latin typeface="+mn-ea"/>
              </a:rPr>
              <a:t>、深入学习李董多次强调的“两个认知”的精神方针。</a:t>
            </a:r>
            <a:endParaRPr lang="en-US" altLang="zh-CN" sz="2400" dirty="0">
              <a:latin typeface="+mn-ea"/>
            </a:endParaRPr>
          </a:p>
          <a:p>
            <a:pPr>
              <a:buNone/>
            </a:pPr>
            <a:r>
              <a:rPr lang="zh-CN" altLang="en-US" dirty="0"/>
              <a:t>                  </a:t>
            </a:r>
            <a:endParaRPr lang="en-US" altLang="zh-CN" dirty="0"/>
          </a:p>
          <a:p>
            <a:pPr>
              <a:buNone/>
            </a:pPr>
            <a:r>
              <a:rPr lang="en-US" altLang="zh-CN" b="1" dirty="0"/>
              <a:t>                       </a:t>
            </a:r>
            <a:r>
              <a:rPr lang="zh-CN" altLang="en-US" b="1" dirty="0"/>
              <a:t>管理认知、方法认知。</a:t>
            </a:r>
          </a:p>
        </p:txBody>
      </p:sp>
      <p:sp>
        <p:nvSpPr>
          <p:cNvPr id="4" name="右箭头 3"/>
          <p:cNvSpPr/>
          <p:nvPr/>
        </p:nvSpPr>
        <p:spPr>
          <a:xfrm>
            <a:off x="1285852" y="3786190"/>
            <a:ext cx="92869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642350" cy="711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四、</a:t>
            </a:r>
            <a:r>
              <a:rPr lang="en-US" altLang="zh-CN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2018</a:t>
            </a:r>
            <a:r>
              <a:rPr lang="zh-CN" altLang="en-US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年目标和计划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203848" y="2786058"/>
            <a:ext cx="3011226" cy="7694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谢谢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456</Words>
  <Application>Microsoft Office PowerPoint</Application>
  <PresentationFormat>全屏显示(4:3)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Adobe 黑体 Std R</vt:lpstr>
      <vt:lpstr>华文行楷</vt:lpstr>
      <vt:lpstr>华文隶书</vt:lpstr>
      <vt:lpstr>宋体</vt:lpstr>
      <vt:lpstr>微软雅黑</vt:lpstr>
      <vt:lpstr>Arial</vt:lpstr>
      <vt:lpstr>Calibri</vt:lpstr>
      <vt:lpstr>默认设计模板</vt:lpstr>
      <vt:lpstr>上海鼎衡船务有限责任公司</vt:lpstr>
      <vt:lpstr>一、个人年度主要成绩</vt:lpstr>
      <vt:lpstr>一、个人年度主要成绩</vt:lpstr>
      <vt:lpstr>二、存在的问题和不足</vt:lpstr>
      <vt:lpstr>三、2018年改进措施</vt:lpstr>
      <vt:lpstr>四、2018年目标和计划</vt:lpstr>
      <vt:lpstr>四、2018年目标和计划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月度会议报告      行政人事部</dc:title>
  <dc:creator>微软用户</dc:creator>
  <cp:lastModifiedBy>YanHai Cao</cp:lastModifiedBy>
  <cp:revision>923</cp:revision>
  <dcterms:created xsi:type="dcterms:W3CDTF">2013-11-21T02:14:00Z</dcterms:created>
  <dcterms:modified xsi:type="dcterms:W3CDTF">2018-01-09T12:19:32Z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