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64" r:id="rId4"/>
    <p:sldId id="258" r:id="rId5"/>
    <p:sldId id="259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3" r:id="rId15"/>
    <p:sldId id="273" r:id="rId16"/>
    <p:sldId id="274" r:id="rId17"/>
  </p:sldIdLst>
  <p:sldSz cx="9144000" cy="5143500" type="screen16x9"/>
  <p:notesSz cx="6858000" cy="9144000"/>
  <p:embeddedFontLst>
    <p:embeddedFont>
      <p:font typeface="Bell MT" panose="02020503060305020303" pitchFamily="18" charset="0"/>
      <p:regular r:id="rId19"/>
      <p:bold r:id="rId20"/>
      <p:italic r:id="rId21"/>
    </p:embeddedFont>
    <p:embeddedFont>
      <p:font typeface="Cambria Math" panose="02040503050406030204" pitchFamily="18" charset="0"/>
      <p:regular r:id="rId22"/>
    </p:embeddedFont>
    <p:embeddedFont>
      <p:font typeface="Old Standard TT" panose="02010600030101010101" charset="0"/>
      <p:regular r:id="rId23"/>
      <p:bold r:id="rId24"/>
      <p:italic r:id="rId25"/>
    </p:embeddedFont>
    <p:embeddedFont>
      <p:font typeface="等线" panose="02010600030101010101" pitchFamily="2" charset="-122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0357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0357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2225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666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727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0357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0357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8404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095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275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0357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0357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355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0357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0357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6231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0357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0357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735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876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59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Extreme Learning Machine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Qi Wang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</a:pPr>
            <a:r>
              <a:rPr lang="en-US" altLang="zh-CN" dirty="0"/>
              <a:t>Two Dimensional Case</a:t>
            </a:r>
          </a:p>
        </p:txBody>
      </p:sp>
    </p:spTree>
    <p:extLst>
      <p:ext uri="{BB962C8B-B14F-4D97-AF65-F5344CB8AC3E}">
        <p14:creationId xmlns:p14="http://schemas.microsoft.com/office/powerpoint/2010/main" val="3864662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04681" y="276334"/>
            <a:ext cx="8520600" cy="6132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Two Dimensional Case</a:t>
            </a:r>
            <a:endParaRPr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B6880A2-5FB7-6234-FEE9-42417371C795}"/>
              </a:ext>
            </a:extLst>
          </p:cNvPr>
          <p:cNvSpPr txBox="1"/>
          <p:nvPr/>
        </p:nvSpPr>
        <p:spPr>
          <a:xfrm>
            <a:off x="304681" y="90796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1" dirty="0"/>
              <a:t>Data Simulation</a:t>
            </a:r>
            <a:endParaRPr lang="zh-CN" alt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D71FBCF-E221-E6B2-7A70-896555EE8EF8}"/>
                  </a:ext>
                </a:extLst>
              </p:cNvPr>
              <p:cNvSpPr txBox="1"/>
              <p:nvPr/>
            </p:nvSpPr>
            <p:spPr>
              <a:xfrm>
                <a:off x="628698" y="1751590"/>
                <a:ext cx="283789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Bell MT" panose="02020503060305020303" pitchFamily="18" charset="0"/>
                  </a:rPr>
                  <a:t> </a:t>
                </a:r>
                <a:r>
                  <a:rPr lang="en-US" altLang="zh-CN" dirty="0">
                    <a:latin typeface="Bell MT" panose="02020503060305020303" pitchFamily="18" charset="0"/>
                  </a:rPr>
                  <a:t>is the PDF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MV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Bell MT" panose="02020503060305020303" pitchFamily="18" charset="0"/>
                  </a:rPr>
                  <a:t>, i = 1, 2</a:t>
                </a:r>
                <a:endParaRPr lang="zh-CN" altLang="en-US" dirty="0">
                  <a:latin typeface="Bell MT" panose="02020503060305020303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D71FBCF-E221-E6B2-7A70-896555EE8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98" y="1751590"/>
                <a:ext cx="2837893" cy="215444"/>
              </a:xfrm>
              <a:prstGeom prst="rect">
                <a:avLst/>
              </a:prstGeom>
              <a:blipFill>
                <a:blip r:embed="rId3"/>
                <a:stretch>
                  <a:fillRect l="-2146" t="-22222" r="-429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A290549F-B129-DA4B-3220-D190F87CB48B}"/>
              </a:ext>
            </a:extLst>
          </p:cNvPr>
          <p:cNvSpPr txBox="1"/>
          <p:nvPr/>
        </p:nvSpPr>
        <p:spPr>
          <a:xfrm>
            <a:off x="4755875" y="1539100"/>
            <a:ext cx="411976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Factors affecting fitting result:</a:t>
            </a:r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Distribution of Generating Parameters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Normal? Uniform?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342900" indent="-342900">
              <a:buAutoNum type="arabicPeriod" startAt="2"/>
            </a:pPr>
            <a:r>
              <a:rPr lang="en-US" altLang="zh-CN" dirty="0"/>
              <a:t>Number of Hidden Nodes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10, 50, 100, 200, </a:t>
            </a:r>
            <a:r>
              <a:rPr lang="en-US" altLang="zh-CN" b="1" dirty="0">
                <a:solidFill>
                  <a:srgbClr val="FF0000"/>
                </a:solidFill>
              </a:rPr>
              <a:t>500</a:t>
            </a:r>
            <a:r>
              <a:rPr lang="en-US" altLang="zh-CN" dirty="0"/>
              <a:t>?</a:t>
            </a:r>
          </a:p>
          <a:p>
            <a:endParaRPr lang="en-US" altLang="zh-CN" dirty="0"/>
          </a:p>
          <a:p>
            <a:pPr marL="342900" indent="-342900">
              <a:buAutoNum type="arabicPeriod" startAt="3"/>
            </a:pPr>
            <a:r>
              <a:rPr lang="en-US" altLang="zh-CN" dirty="0"/>
              <a:t>Activation Function</a:t>
            </a:r>
          </a:p>
          <a:p>
            <a:pPr marL="285750" indent="-285750">
              <a:buFontTx/>
              <a:buChar char="-"/>
            </a:pPr>
            <a:r>
              <a:rPr lang="en-US" altLang="zh-CN" dirty="0" err="1"/>
              <a:t>ReLU</a:t>
            </a:r>
            <a:r>
              <a:rPr lang="en-US" altLang="zh-CN" dirty="0"/>
              <a:t>? Sigmoid?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688DBE-C918-E478-390A-2452ECD55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051" y="1143000"/>
            <a:ext cx="1818855" cy="5745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6A35319-6B8F-8A1D-172A-A2C9373868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444" y="2023497"/>
            <a:ext cx="1854270" cy="9587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F28698E-7361-8B22-0B3E-123393DB81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802" y="2865686"/>
            <a:ext cx="3195282" cy="189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0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E61714B-373F-6B68-00B8-7E32699C3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81" y="957787"/>
            <a:ext cx="5331345" cy="2110920"/>
          </a:xfrm>
          <a:prstGeom prst="rect">
            <a:avLst/>
          </a:prstGeom>
        </p:spPr>
      </p:pic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04681" y="276334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Two Dimensional Case</a:t>
            </a:r>
            <a:endParaRPr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B6880A2-5FB7-6234-FEE9-42417371C795}"/>
              </a:ext>
            </a:extLst>
          </p:cNvPr>
          <p:cNvSpPr txBox="1"/>
          <p:nvPr/>
        </p:nvSpPr>
        <p:spPr>
          <a:xfrm>
            <a:off x="318719" y="79546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1" dirty="0"/>
              <a:t>Fitting Results</a:t>
            </a:r>
            <a:endParaRPr lang="zh-CN" altLang="en-US" b="1" i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2DD4361-69E6-5BB7-44C6-F5791728A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18" y="3068707"/>
            <a:ext cx="2607121" cy="207479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A0E39F6-6D3A-003D-0BC7-918BA942FA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8905" y="3068707"/>
            <a:ext cx="2639858" cy="207949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4EB9DF4-E19E-53ED-9A5D-11299B706E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7090" y="1505778"/>
            <a:ext cx="2586195" cy="134913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CAB072F-727D-9A15-0327-68B6DB60E5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3469" y="3143163"/>
            <a:ext cx="2865850" cy="1423651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3B989D7E-EADF-BF35-3FF5-AFA3F67B5CFD}"/>
              </a:ext>
            </a:extLst>
          </p:cNvPr>
          <p:cNvSpPr txBox="1"/>
          <p:nvPr/>
        </p:nvSpPr>
        <p:spPr>
          <a:xfrm>
            <a:off x="5914281" y="366314"/>
            <a:ext cx="2851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Sum of Squared Error on each 0.01 grid in [0,6]*[0.6] </a:t>
            </a:r>
            <a:endParaRPr lang="zh-CN" altLang="en-US" b="1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659C519-3A14-6B9F-A688-781A46FA2F9F}"/>
              </a:ext>
            </a:extLst>
          </p:cNvPr>
          <p:cNvCxnSpPr>
            <a:stCxn id="19" idx="0"/>
            <a:endCxn id="22" idx="2"/>
          </p:cNvCxnSpPr>
          <p:nvPr/>
        </p:nvCxnSpPr>
        <p:spPr>
          <a:xfrm flipH="1" flipV="1">
            <a:off x="7340187" y="889534"/>
            <a:ext cx="1" cy="616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84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</a:pPr>
            <a:r>
              <a:rPr lang="en-US" altLang="zh-CN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858232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471253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For one-dimensional case, the sigmoid activation function performance better than </a:t>
            </a:r>
            <a:r>
              <a:rPr lang="en-US" dirty="0" err="1"/>
              <a:t>ReLU</a:t>
            </a:r>
            <a:r>
              <a:rPr lang="en-US" dirty="0"/>
              <a:t> function. And uniformly generating function performs better for sigmoid activation, but normal performs better in </a:t>
            </a:r>
            <a:r>
              <a:rPr lang="en-US" dirty="0" err="1"/>
              <a:t>ReLU</a:t>
            </a:r>
            <a:r>
              <a:rPr lang="en-US" dirty="0"/>
              <a:t> activation case. It could be explained by the extreme case generated by normal is rare, which leads more “useful” hidden units whose components are not all 0.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0BD386-83AA-00E7-63DD-62AF2A5DF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524" y="959125"/>
            <a:ext cx="2639858" cy="310100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471253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For two dimensional case, the results become more complicated. But sigmoid function still performs better than </a:t>
            </a:r>
            <a:r>
              <a:rPr lang="en-US" dirty="0" err="1"/>
              <a:t>ReLU</a:t>
            </a:r>
            <a:r>
              <a:rPr lang="en-US" dirty="0"/>
              <a:t> function when the parameters are uniformly generated. However, when the parameter is normally generated, and the number of hidden nodes is large, </a:t>
            </a:r>
            <a:r>
              <a:rPr lang="en-US" dirty="0" err="1"/>
              <a:t>ReLU</a:t>
            </a:r>
            <a:r>
              <a:rPr lang="en-US" dirty="0"/>
              <a:t> function case has a better prediction. That could be the case that the sigmoid function will be easier to overfit the model because when k=50, it approaches the smallest prediction error.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9FC874-D488-A75E-ED5F-4586B77FF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825" y="1098274"/>
            <a:ext cx="2586195" cy="13491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972731-9122-978B-CE97-E94AFBF57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204" y="2735659"/>
            <a:ext cx="2865850" cy="142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05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699" y="1171600"/>
            <a:ext cx="8638487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Overall, in this case, since the function are both smooth, sigmoid performs better than </a:t>
            </a:r>
            <a:r>
              <a:rPr lang="en-US" dirty="0" err="1"/>
              <a:t>ReLU</a:t>
            </a:r>
            <a:r>
              <a:rPr lang="en-US" dirty="0"/>
              <a:t>. Also, Uniformly generating the parameters will let the model explore the properties of the data better. Normally generating the parameters will have better performance in the case when overfitting exists.</a:t>
            </a:r>
          </a:p>
        </p:txBody>
      </p:sp>
    </p:spTree>
    <p:extLst>
      <p:ext uri="{BB962C8B-B14F-4D97-AF65-F5344CB8AC3E}">
        <p14:creationId xmlns:p14="http://schemas.microsoft.com/office/powerpoint/2010/main" val="189924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51300" y="18129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</a:pPr>
            <a:r>
              <a:rPr lang="en-US" dirty="0"/>
              <a:t>Introduction to NN</a:t>
            </a:r>
          </a:p>
          <a:p>
            <a:pPr>
              <a:lnSpc>
                <a:spcPct val="100000"/>
              </a:lnSpc>
              <a:spcBef>
                <a:spcPts val="1600"/>
              </a:spcBef>
            </a:pPr>
            <a:r>
              <a:rPr lang="en-US" altLang="zh-CN" dirty="0"/>
              <a:t>ELM Theory</a:t>
            </a:r>
            <a:endParaRPr dirty="0"/>
          </a:p>
          <a:p>
            <a: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</a:pPr>
            <a:r>
              <a:rPr lang="en" dirty="0"/>
              <a:t>One Dimensional Case</a:t>
            </a:r>
            <a:endParaRPr dirty="0"/>
          </a:p>
          <a:p>
            <a: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</a:pPr>
            <a:r>
              <a:rPr lang="en" dirty="0"/>
              <a:t>Two Dimensional Case</a:t>
            </a:r>
            <a:endParaRPr dirty="0"/>
          </a:p>
          <a:p>
            <a:pPr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" dirty="0"/>
              <a:t>Result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Introdunction to NN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113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Neural Networking (Single Layer)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Google Shape;72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71613" y="1007208"/>
                <a:ext cx="6737216" cy="273573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indent="-330200">
                  <a:buSzPts val="1600"/>
                  <a:buAutoNum type="arabicPeriod"/>
                </a:pPr>
                <a:r>
                  <a:rPr lang="en-US" sz="1600" dirty="0"/>
                  <a:t>With each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, we expand it into many “Hidden Units”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600" dirty="0"/>
                  <a:t>, meaning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altLang="zh-CN" sz="1600" dirty="0"/>
                  <a:t> hidden unit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.</a:t>
                </a:r>
                <a:endParaRPr lang="ar-AE" sz="1600" dirty="0"/>
              </a:p>
              <a:p>
                <a:pPr marL="457200" lvl="0" indent="-330200" algn="l" rtl="0">
                  <a:spcBef>
                    <a:spcPts val="1600"/>
                  </a:spcBef>
                  <a:spcAft>
                    <a:spcPts val="0"/>
                  </a:spcAft>
                  <a:buSzPts val="1600"/>
                  <a:buAutoNum type="arabicPeriod"/>
                </a:pPr>
                <a:r>
                  <a:rPr lang="en-US" sz="1600" dirty="0"/>
                  <a:t>Activate the </a:t>
                </a:r>
                <a:r>
                  <a:rPr lang="en-US" altLang="zh-CN" sz="1600" dirty="0"/>
                  <a:t>function.</a:t>
                </a:r>
              </a:p>
              <a:p>
                <a:pPr marL="412750" lvl="0" indent="-285750" algn="l" rtl="0">
                  <a:spcBef>
                    <a:spcPts val="1600"/>
                  </a:spcBef>
                  <a:spcAft>
                    <a:spcPts val="0"/>
                  </a:spcAft>
                  <a:buSzPts val="1600"/>
                  <a:buFontTx/>
                  <a:buChar char="-"/>
                </a:pPr>
                <a:r>
                  <a:rPr lang="en-US" sz="1600" dirty="0" err="1"/>
                  <a:t>ReLU</a:t>
                </a:r>
                <a:r>
                  <a:rPr lang="en-US" sz="1600" dirty="0"/>
                  <a:t>: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1600" dirty="0"/>
                  <a:t>, Sigmoid: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𝑙𝑜𝑔𝑖𝑡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600" dirty="0"/>
              </a:p>
              <a:p>
                <a:pPr marL="469900" lvl="0" indent="-342900" algn="l" rtl="0">
                  <a:spcBef>
                    <a:spcPts val="1600"/>
                  </a:spcBef>
                  <a:spcAft>
                    <a:spcPts val="0"/>
                  </a:spcAft>
                  <a:buSzPts val="1600"/>
                  <a:buAutoNum type="arabicPeriod" startAt="3"/>
                </a:pPr>
                <a:r>
                  <a:rPr lang="en-US" sz="1600" dirty="0"/>
                  <a:t>Getting the output layer parameter by using the LSE.</a:t>
                </a:r>
              </a:p>
              <a:p>
                <a:pPr marL="469900" lvl="0" indent="-342900" algn="l" rtl="0">
                  <a:spcBef>
                    <a:spcPts val="1600"/>
                  </a:spcBef>
                  <a:spcAft>
                    <a:spcPts val="0"/>
                  </a:spcAft>
                  <a:buSzPts val="1600"/>
                  <a:buAutoNum type="arabicPeriod" startAt="3"/>
                </a:pPr>
                <a:endParaRPr lang="en-US" sz="1600" dirty="0"/>
              </a:p>
              <a:p>
                <a:pPr marL="127000" lvl="0" indent="0" algn="l" rtl="0">
                  <a:spcBef>
                    <a:spcPts val="1600"/>
                  </a:spcBef>
                  <a:spcAft>
                    <a:spcPts val="0"/>
                  </a:spcAft>
                  <a:buSzPts val="1600"/>
                  <a:buNone/>
                </a:pPr>
                <a:endParaRPr lang="en-US" sz="1600" dirty="0"/>
              </a:p>
            </p:txBody>
          </p:sp>
        </mc:Choice>
        <mc:Fallback>
          <p:sp>
            <p:nvSpPr>
              <p:cNvPr id="72" name="Google Shape;72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1613" y="1007208"/>
                <a:ext cx="6737216" cy="2735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1076" y="112151"/>
            <a:ext cx="2393149" cy="20473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F533191-5302-789A-82F2-CB31B8AFCA63}"/>
                  </a:ext>
                </a:extLst>
              </p:cNvPr>
              <p:cNvSpPr txBox="1"/>
              <p:nvPr/>
            </p:nvSpPr>
            <p:spPr>
              <a:xfrm>
                <a:off x="4095903" y="1432109"/>
                <a:ext cx="134331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chemeClr val="tx1"/>
                          </a:solidFill>
                        </a:rPr>
                        <m:t>l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chemeClr val="tx1"/>
                          </a:solidFill>
                        </a:rPr>
                        <m:t> =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chemeClr val="tx1"/>
                          </a:solidFill>
                        </a:rPr>
                        <m:t> 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F533191-5302-789A-82F2-CB31B8AFC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903" y="1432109"/>
                <a:ext cx="134331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90CD9DB-A43D-4B38-D022-362525602351}"/>
                  </a:ext>
                </a:extLst>
              </p:cNvPr>
              <p:cNvSpPr txBox="1"/>
              <p:nvPr/>
            </p:nvSpPr>
            <p:spPr>
              <a:xfrm>
                <a:off x="4414687" y="2967764"/>
                <a:ext cx="4572000" cy="3222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90CD9DB-A43D-4B38-D022-362525602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687" y="2967764"/>
                <a:ext cx="4572000" cy="322268"/>
              </a:xfrm>
              <a:prstGeom prst="rect">
                <a:avLst/>
              </a:prstGeom>
              <a:blipFill>
                <a:blip r:embed="rId6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26DC65D-2B85-EEC1-3A57-C33DFF3093B9}"/>
                  </a:ext>
                </a:extLst>
              </p:cNvPr>
              <p:cNvSpPr txBox="1"/>
              <p:nvPr/>
            </p:nvSpPr>
            <p:spPr>
              <a:xfrm>
                <a:off x="1668501" y="1851860"/>
                <a:ext cx="4572000" cy="3222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26DC65D-2B85-EEC1-3A57-C33DFF309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501" y="1851860"/>
                <a:ext cx="4572000" cy="322268"/>
              </a:xfrm>
              <a:prstGeom prst="rect">
                <a:avLst/>
              </a:prstGeom>
              <a:blipFill>
                <a:blip r:embed="rId7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E5784D8-7FF4-3367-734C-E74CBCD667F5}"/>
                  </a:ext>
                </a:extLst>
              </p:cNvPr>
              <p:cNvSpPr txBox="1"/>
              <p:nvPr/>
            </p:nvSpPr>
            <p:spPr>
              <a:xfrm>
                <a:off x="337316" y="3700676"/>
                <a:ext cx="3595710" cy="308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Unknown Parameters: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E5784D8-7FF4-3367-734C-E74CBCD66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16" y="3700676"/>
                <a:ext cx="3595710" cy="308482"/>
              </a:xfrm>
              <a:prstGeom prst="rect">
                <a:avLst/>
              </a:prstGeom>
              <a:blipFill>
                <a:blip r:embed="rId8"/>
                <a:stretch>
                  <a:fillRect l="-508"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4B906F32-21CB-689B-8944-60401B50EC31}"/>
              </a:ext>
            </a:extLst>
          </p:cNvPr>
          <p:cNvSpPr txBox="1"/>
          <p:nvPr/>
        </p:nvSpPr>
        <p:spPr>
          <a:xfrm rot="1236184">
            <a:off x="3314174" y="3824439"/>
            <a:ext cx="3091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So complicated!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FE544B0-9717-5804-4410-4E49735508D0}"/>
                  </a:ext>
                </a:extLst>
              </p:cNvPr>
              <p:cNvSpPr txBox="1"/>
              <p:nvPr/>
            </p:nvSpPr>
            <p:spPr>
              <a:xfrm>
                <a:off x="6240501" y="3874416"/>
                <a:ext cx="259179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What if we can generate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 ?</a:t>
                </a:r>
              </a:p>
              <a:p>
                <a:endParaRPr lang="en-US" altLang="zh-CN" dirty="0"/>
              </a:p>
              <a:p>
                <a:pPr marL="285750" indent="-285750">
                  <a:buFontTx/>
                  <a:buChar char="-"/>
                </a:pPr>
                <a:r>
                  <a:rPr lang="en-US" altLang="zh-CN" dirty="0"/>
                  <a:t>It becomes LSE!</a:t>
                </a:r>
              </a:p>
              <a:p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FE544B0-9717-5804-4410-4E4973550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501" y="3874416"/>
                <a:ext cx="2591799" cy="954107"/>
              </a:xfrm>
              <a:prstGeom prst="rect">
                <a:avLst/>
              </a:prstGeom>
              <a:blipFill>
                <a:blip r:embed="rId9"/>
                <a:stretch>
                  <a:fillRect l="-706" t="-1282" r="-4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ELM Theory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04681" y="276334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ELM Theory(</a:t>
            </a:r>
            <a:r>
              <a:rPr lang="de-DE" altLang="zh-CN" sz="1800" b="1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Huang, G. B., Zhu, Q. Y., &amp; Siew, C. K. (2006)</a:t>
            </a:r>
            <a:r>
              <a:rPr lang="en" dirty="0"/>
              <a:t>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B3A7C0E-884B-5C6B-21F9-1840FC73CEA2}"/>
                  </a:ext>
                </a:extLst>
              </p:cNvPr>
              <p:cNvSpPr txBox="1"/>
              <p:nvPr/>
            </p:nvSpPr>
            <p:spPr>
              <a:xfrm>
                <a:off x="304681" y="1162966"/>
                <a:ext cx="4610219" cy="1408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1200" i="0" dirty="0">
                    <a:latin typeface="Bell MT" panose="02020503060305020303" pitchFamily="18" charset="0"/>
                  </a:rPr>
                  <a:t>Given a standard SLFN with N hidden nodes and activation function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200" dirty="0" smtClean="0">
                        <a:latin typeface="Bell MT" panose="02020503060305020303" pitchFamily="18" charset="0"/>
                      </a:rPr>
                      <m:t>𝑔</m:t>
                    </m:r>
                    <m:r>
                      <m:rPr>
                        <m:nor/>
                      </m:rPr>
                      <a:rPr lang="en-US" altLang="zh-CN" sz="1200" b="0" i="0" dirty="0" smtClean="0">
                        <a:latin typeface="Bell MT" panose="02020503060305020303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zh-CN" altLang="en-US" sz="1200" dirty="0" smtClean="0">
                        <a:latin typeface="Bell MT" panose="02020503060305020303" pitchFamily="18" charset="0"/>
                      </a:rPr>
                      <m:t>𝑅</m:t>
                    </m:r>
                    <m:r>
                      <m:rPr>
                        <m:nor/>
                      </m:rPr>
                      <a:rPr lang="zh-CN" altLang="en-US" sz="1200" dirty="0" smtClean="0">
                        <a:latin typeface="Bell MT" panose="02020503060305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1200" dirty="0" smtClean="0">
                        <a:latin typeface="Bell MT" panose="02020503060305020303" pitchFamily="18" charset="0"/>
                      </a:rPr>
                      <m:t>→ </m:t>
                    </m:r>
                    <m:r>
                      <m:rPr>
                        <m:nor/>
                      </m:rPr>
                      <a:rPr lang="zh-CN" altLang="en-US" sz="1200" dirty="0" smtClean="0">
                        <a:latin typeface="Bell MT" panose="02020503060305020303" pitchFamily="18" charset="0"/>
                      </a:rPr>
                      <m:t>𝑅</m:t>
                    </m:r>
                    <m:r>
                      <m:rPr>
                        <m:nor/>
                      </m:rPr>
                      <a:rPr lang="zh-CN" altLang="en-US" sz="1200" dirty="0" smtClean="0">
                        <a:latin typeface="Bell MT" panose="02020503060305020303" pitchFamily="18" charset="0"/>
                      </a:rPr>
                      <m:t> </m:t>
                    </m:r>
                  </m:oMath>
                </a14:m>
                <a:r>
                  <a:rPr lang="en-US" altLang="zh-CN" sz="1200" i="0" dirty="0">
                    <a:latin typeface="Bell MT" panose="02020503060305020303" pitchFamily="18" charset="0"/>
                  </a:rPr>
                  <a:t>which is infinitely differentiable in any interval, for N arbitrary distinct</a:t>
                </a:r>
                <a:r>
                  <a:rPr lang="en-US" altLang="zh-CN" sz="1200" b="0" i="0" dirty="0">
                    <a:latin typeface="Bell MT" panose="02020503060305020303" pitchFamily="18" charset="0"/>
                  </a:rPr>
                  <a:t> </a:t>
                </a:r>
                <a:r>
                  <a:rPr lang="en-US" altLang="zh-CN" sz="1200" i="0" dirty="0">
                    <a:latin typeface="Bell MT" panose="02020503060305020303" pitchFamily="18" charset="0"/>
                  </a:rPr>
                  <a:t>samples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200" dirty="0" smtClean="0">
                        <a:latin typeface="Bell MT" panose="02020503060305020303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1200" dirty="0">
                            <a:latin typeface="Bell MT" panose="02020503060305020303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2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200" i="0" dirty="0">
                    <a:latin typeface="Bell MT" panose="02020503060305020303" pitchFamily="18" charset="0"/>
                  </a:rPr>
                  <a:t>, where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200" b="0" i="0" dirty="0" smtClean="0">
                        <a:latin typeface="Bell MT" panose="02020503060305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1200" dirty="0" smtClean="0">
                        <a:latin typeface="Bell MT" panose="02020503060305020303" pitchFamily="18" charset="0"/>
                      </a:rPr>
                      <m:t>∈ </m:t>
                    </m:r>
                    <m:sSup>
                      <m:sSupPr>
                        <m:ctrlPr>
                          <a:rPr lang="en-US" altLang="zh-CN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zh-CN" altLang="en-US" sz="1200" dirty="0" smtClean="0">
                        <a:latin typeface="Bell MT" panose="02020503060305020303" pitchFamily="18" charset="0"/>
                      </a:rPr>
                      <m:t> </m:t>
                    </m:r>
                  </m:oMath>
                </a14:m>
                <a:r>
                  <a:rPr lang="en-US" altLang="zh-CN" sz="1200" i="0" dirty="0">
                    <a:latin typeface="Bell MT" panose="02020503060305020303" pitchFamily="18" charset="0"/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zh-CN" altLang="en-US" sz="1200" dirty="0" smtClean="0">
                        <a:latin typeface="Bell MT" panose="02020503060305020303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1200" i="0" dirty="0">
                    <a:latin typeface="Bell MT" panose="02020503060305020303" pitchFamily="18" charset="0"/>
                  </a:rPr>
                  <a:t>, for any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i="0" dirty="0">
                    <a:latin typeface="Bell MT" panose="02020503060305020303" pitchFamily="18" charset="0"/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200" b="0" i="0" dirty="0" smtClean="0">
                        <a:latin typeface="Bell MT" panose="02020503060305020303" pitchFamily="18" charset="0"/>
                      </a:rPr>
                      <m:t> </m:t>
                    </m:r>
                  </m:oMath>
                </a14:m>
                <a:r>
                  <a:rPr lang="en-US" altLang="zh-CN" sz="1200" i="0" dirty="0">
                    <a:latin typeface="Bell MT" panose="02020503060305020303" pitchFamily="18" charset="0"/>
                  </a:rPr>
                  <a:t>randomly chosen from any intervals of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200" i="0" dirty="0">
                    <a:latin typeface="Bell MT" panose="02020503060305020303" pitchFamily="18" charset="0"/>
                  </a:rPr>
                  <a:t>and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200" dirty="0" smtClean="0">
                        <a:latin typeface="Bell MT" panose="02020503060305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1200" dirty="0" smtClean="0">
                        <a:latin typeface="Bell MT" panose="02020503060305020303" pitchFamily="18" charset="0"/>
                      </a:rPr>
                      <m:t>𝑅</m:t>
                    </m:r>
                  </m:oMath>
                </a14:m>
                <a:r>
                  <a:rPr lang="en-US" altLang="zh-CN" sz="1200" i="0" dirty="0">
                    <a:latin typeface="Bell MT" panose="02020503060305020303" pitchFamily="18" charset="0"/>
                  </a:rPr>
                  <a:t>, respectively, according to any continuous probability distribution, then with probability one, the hidden layer output matrix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200" dirty="0" smtClean="0">
                        <a:latin typeface="Bell MT" panose="02020503060305020303" pitchFamily="18" charset="0"/>
                      </a:rPr>
                      <m:t>𝐻</m:t>
                    </m:r>
                    <m:r>
                      <m:rPr>
                        <m:nor/>
                      </m:rPr>
                      <a:rPr lang="zh-CN" altLang="en-US" sz="1200" dirty="0" smtClean="0">
                        <a:latin typeface="Bell MT" panose="02020503060305020303" pitchFamily="18" charset="0"/>
                      </a:rPr>
                      <m:t> </m:t>
                    </m:r>
                  </m:oMath>
                </a14:m>
                <a:r>
                  <a:rPr lang="en-US" altLang="zh-CN" sz="1200" i="0" dirty="0">
                    <a:latin typeface="Bell MT" panose="02020503060305020303" pitchFamily="18" charset="0"/>
                  </a:rPr>
                  <a:t>of the SLFN is invertible and</a:t>
                </a:r>
                <a:r>
                  <a:rPr lang="zh-CN" altLang="en-US" sz="1200" dirty="0">
                    <a:latin typeface="Bell MT" panose="02020503060305020303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zh-CN" altLang="en-US" sz="1200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zh-CN" sz="1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2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  <m: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sz="1200" dirty="0">
                  <a:latin typeface="Bell MT" panose="02020503060305020303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B3A7C0E-884B-5C6B-21F9-1840FC73C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81" y="1162966"/>
                <a:ext cx="4610219" cy="1408784"/>
              </a:xfrm>
              <a:prstGeom prst="rect">
                <a:avLst/>
              </a:prstGeom>
              <a:blipFill>
                <a:blip r:embed="rId3"/>
                <a:stretch>
                  <a:fillRect l="-132" t="-433" b="-21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CB6880A2-5FB7-6234-FEE9-42417371C795}"/>
              </a:ext>
            </a:extLst>
          </p:cNvPr>
          <p:cNvSpPr txBox="1"/>
          <p:nvPr/>
        </p:nvSpPr>
        <p:spPr>
          <a:xfrm>
            <a:off x="304681" y="92639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1" dirty="0"/>
              <a:t>Theorem 1.2.1</a:t>
            </a:r>
            <a:endParaRPr lang="zh-CN" altLang="en-US" b="1" i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213088C-7AF5-B6E3-4EE9-5333A54E60B2}"/>
              </a:ext>
            </a:extLst>
          </p:cNvPr>
          <p:cNvSpPr txBox="1"/>
          <p:nvPr/>
        </p:nvSpPr>
        <p:spPr>
          <a:xfrm>
            <a:off x="304681" y="279876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1" dirty="0"/>
              <a:t>Theorem 1.2.2</a:t>
            </a:r>
            <a:endParaRPr lang="zh-CN" altLang="en-US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AFDBB4B-E37F-F248-DF46-9605754CE902}"/>
                  </a:ext>
                </a:extLst>
              </p:cNvPr>
              <p:cNvSpPr txBox="1"/>
              <p:nvPr/>
            </p:nvSpPr>
            <p:spPr>
              <a:xfrm>
                <a:off x="304681" y="3026975"/>
                <a:ext cx="4572000" cy="12287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1200" dirty="0">
                    <a:latin typeface="Bell MT" panose="02020503060305020303" pitchFamily="18" charset="0"/>
                  </a:rPr>
                  <a:t>Given any positive value </a:t>
                </a:r>
                <a14:m>
                  <m:oMath xmlns:m="http://schemas.openxmlformats.org/officeDocument/2006/math">
                    <m:r>
                      <a:rPr lang="zh-CN" altLang="en-US" sz="1200">
                        <a:latin typeface="Bell MT" panose="02020503060305020303" pitchFamily="18" charset="0"/>
                      </a:rPr>
                      <m:t>𝜀</m:t>
                    </m:r>
                    <m:r>
                      <a:rPr lang="en-US" altLang="zh-CN" sz="1200">
                        <a:latin typeface="Bell MT" panose="02020503060305020303" pitchFamily="18" charset="0"/>
                      </a:rPr>
                      <m:t>&gt;</m:t>
                    </m:r>
                    <m:r>
                      <a:rPr lang="en-US" altLang="zh-CN" sz="1200">
                        <a:latin typeface="Bell MT" panose="02020503060305020303" pitchFamily="18" charset="0"/>
                      </a:rPr>
                      <m:t>0</m:t>
                    </m:r>
                  </m:oMath>
                </a14:m>
                <a:r>
                  <a:rPr lang="en-US" altLang="zh-CN" sz="1200" dirty="0">
                    <a:latin typeface="Bell MT" panose="02020503060305020303" pitchFamily="18" charset="0"/>
                  </a:rPr>
                  <a:t> activation function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200" dirty="0">
                        <a:latin typeface="Bell MT" panose="02020503060305020303" pitchFamily="18" charset="0"/>
                      </a:rPr>
                      <m:t>𝑔</m:t>
                    </m:r>
                    <m:r>
                      <m:rPr>
                        <m:nor/>
                      </m:rPr>
                      <a:rPr lang="en-US" altLang="zh-CN" sz="1200" dirty="0">
                        <a:latin typeface="Bell MT" panose="02020503060305020303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zh-CN" altLang="en-US" sz="1200" dirty="0">
                        <a:latin typeface="Bell MT" panose="02020503060305020303" pitchFamily="18" charset="0"/>
                      </a:rPr>
                      <m:t>𝑅</m:t>
                    </m:r>
                    <m:r>
                      <m:rPr>
                        <m:nor/>
                      </m:rPr>
                      <a:rPr lang="zh-CN" altLang="en-US" sz="1200" dirty="0">
                        <a:latin typeface="Bell MT" panose="02020503060305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1200" dirty="0">
                        <a:latin typeface="Bell MT" panose="02020503060305020303" pitchFamily="18" charset="0"/>
                      </a:rPr>
                      <m:t>→ </m:t>
                    </m:r>
                    <m:r>
                      <m:rPr>
                        <m:nor/>
                      </m:rPr>
                      <a:rPr lang="zh-CN" altLang="en-US" sz="1200" dirty="0">
                        <a:latin typeface="Bell MT" panose="02020503060305020303" pitchFamily="18" charset="0"/>
                      </a:rPr>
                      <m:t>𝑅</m:t>
                    </m:r>
                    <m:r>
                      <m:rPr>
                        <m:nor/>
                      </m:rPr>
                      <a:rPr lang="zh-CN" altLang="en-US" sz="1200" dirty="0">
                        <a:latin typeface="Bell MT" panose="02020503060305020303" pitchFamily="18" charset="0"/>
                      </a:rPr>
                      <m:t> </m:t>
                    </m:r>
                  </m:oMath>
                </a14:m>
                <a:r>
                  <a:rPr lang="en-US" altLang="zh-CN" sz="1200" dirty="0">
                    <a:latin typeface="Bell MT" panose="02020503060305020303" pitchFamily="18" charset="0"/>
                  </a:rPr>
                  <a:t>which is infinitely differentiable in any interval, there exists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200">
                            <a:latin typeface="Bell MT" panose="02020503060305020303" pitchFamily="18" charset="0"/>
                          </a:rPr>
                        </m:ctrlPr>
                      </m:accPr>
                      <m:e>
                        <m:r>
                          <a:rPr lang="en-US" altLang="zh-CN" sz="1200">
                            <a:latin typeface="Bell MT" panose="02020503060305020303" pitchFamily="18" charset="0"/>
                          </a:rPr>
                          <m:t>𝑁</m:t>
                        </m:r>
                      </m:e>
                    </m:acc>
                    <m:r>
                      <a:rPr lang="en-US" altLang="zh-CN" sz="1200">
                        <a:latin typeface="Bell MT" panose="02020503060305020303" pitchFamily="18" charset="0"/>
                      </a:rPr>
                      <m:t>≤</m:t>
                    </m:r>
                    <m:r>
                      <a:rPr lang="en-US" altLang="zh-CN" sz="1200">
                        <a:latin typeface="Bell MT" panose="02020503060305020303" pitchFamily="18" charset="0"/>
                      </a:rPr>
                      <m:t>𝑁</m:t>
                    </m:r>
                  </m:oMath>
                </a14:m>
                <a:r>
                  <a:rPr lang="en-US" altLang="zh-CN" sz="1200" dirty="0">
                    <a:latin typeface="Bell MT" panose="02020503060305020303" pitchFamily="18" charset="0"/>
                  </a:rPr>
                  <a:t>such that for N arbitrary distinct samples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200" dirty="0">
                        <a:latin typeface="Bell MT" panose="02020503060305020303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1200" dirty="0">
                            <a:latin typeface="Bell MT" panose="02020503060305020303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dirty="0">
                                <a:latin typeface="Bell MT" panose="02020503060305020303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dirty="0">
                                <a:latin typeface="Bell MT" panose="02020503060305020303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dirty="0">
                                <a:latin typeface="Bell MT" panose="02020503060305020303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1200" dirty="0">
                            <a:latin typeface="Bell MT" panose="02020503060305020303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200" dirty="0">
                                <a:latin typeface="Bell MT" panose="02020503060305020303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dirty="0">
                                <a:latin typeface="Bell MT" panose="02020503060305020303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200" dirty="0">
                                <a:latin typeface="Bell MT" panose="02020503060305020303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200" dirty="0">
                    <a:latin typeface="Bell MT" panose="02020503060305020303" pitchFamily="18" charset="0"/>
                  </a:rPr>
                  <a:t>, where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dirty="0">
                            <a:latin typeface="Bell MT" panose="02020503060305020303" pitchFamily="18" charset="0"/>
                          </a:rPr>
                        </m:ctrlPr>
                      </m:sSubPr>
                      <m:e>
                        <m:r>
                          <a:rPr lang="en-US" altLang="zh-CN" sz="1200" dirty="0">
                            <a:latin typeface="Bell MT" panose="02020503060305020303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dirty="0">
                            <a:latin typeface="Bell MT" panose="02020503060305020303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200" dirty="0">
                        <a:latin typeface="Bell MT" panose="02020503060305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1200" dirty="0">
                        <a:latin typeface="Bell MT" panose="02020503060305020303" pitchFamily="18" charset="0"/>
                      </a:rPr>
                      <m:t>∈ </m:t>
                    </m:r>
                    <m:sSup>
                      <m:sSupPr>
                        <m:ctrlPr>
                          <a:rPr lang="en-US" altLang="zh-CN" sz="1200" dirty="0">
                            <a:latin typeface="Bell MT" panose="02020503060305020303" pitchFamily="18" charset="0"/>
                          </a:rPr>
                        </m:ctrlPr>
                      </m:sSupPr>
                      <m:e>
                        <m:r>
                          <a:rPr lang="en-US" altLang="zh-CN" sz="1200" dirty="0">
                            <a:latin typeface="Bell MT" panose="02020503060305020303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200" dirty="0">
                            <a:latin typeface="Bell MT" panose="02020503060305020303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zh-CN" altLang="en-US" sz="1200" dirty="0">
                        <a:latin typeface="Bell MT" panose="02020503060305020303" pitchFamily="18" charset="0"/>
                      </a:rPr>
                      <m:t> </m:t>
                    </m:r>
                  </m:oMath>
                </a14:m>
                <a:r>
                  <a:rPr lang="en-US" altLang="zh-CN" sz="1200" dirty="0">
                    <a:latin typeface="Bell MT" panose="02020503060305020303" pitchFamily="18" charset="0"/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dirty="0">
                            <a:latin typeface="Bell MT" panose="02020503060305020303" pitchFamily="18" charset="0"/>
                          </a:rPr>
                        </m:ctrlPr>
                      </m:sSubPr>
                      <m:e>
                        <m:r>
                          <a:rPr lang="en-US" altLang="zh-CN" sz="1200" dirty="0">
                            <a:latin typeface="Bell MT" panose="02020503060305020303" pitchFamily="18" charset="0"/>
                          </a:rPr>
                          <m:t> </m:t>
                        </m:r>
                        <m:r>
                          <a:rPr lang="en-US" altLang="zh-CN" sz="1200" dirty="0">
                            <a:latin typeface="Bell MT" panose="02020503060305020303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200" dirty="0">
                            <a:latin typeface="Bell MT" panose="02020503060305020303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zh-CN" altLang="en-US" sz="1200" dirty="0">
                        <a:latin typeface="Bell MT" panose="02020503060305020303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200" dirty="0">
                            <a:latin typeface="Bell MT" panose="02020503060305020303" pitchFamily="18" charset="0"/>
                          </a:rPr>
                        </m:ctrlPr>
                      </m:sSupPr>
                      <m:e>
                        <m:r>
                          <a:rPr lang="en-US" altLang="zh-CN" sz="1200" dirty="0">
                            <a:latin typeface="Bell MT" panose="02020503060305020303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200" dirty="0">
                            <a:latin typeface="Bell MT" panose="02020503060305020303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1200" dirty="0">
                    <a:latin typeface="Bell MT" panose="02020503060305020303" pitchFamily="18" charset="0"/>
                  </a:rPr>
                  <a:t>, for any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dirty="0">
                            <a:latin typeface="Bell MT" panose="02020503060305020303" pitchFamily="18" charset="0"/>
                          </a:rPr>
                        </m:ctrlPr>
                      </m:sSubPr>
                      <m:e>
                        <m:r>
                          <a:rPr lang="en-US" altLang="zh-CN" sz="1200" dirty="0">
                            <a:latin typeface="Bell MT" panose="02020503060305020303" pitchFamily="18" charset="0"/>
                          </a:rPr>
                          <m:t> </m:t>
                        </m:r>
                        <m:r>
                          <a:rPr lang="en-US" altLang="zh-CN" sz="1200" dirty="0">
                            <a:latin typeface="Bell MT" panose="02020503060305020303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200" dirty="0">
                            <a:latin typeface="Bell MT" panose="02020503060305020303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200" dirty="0">
                        <a:latin typeface="Bell MT" panose="02020503060305020303" pitchFamily="18" charset="0"/>
                      </a:rPr>
                      <m:t> </m:t>
                    </m:r>
                  </m:oMath>
                </a14:m>
                <a:r>
                  <a:rPr lang="en-US" altLang="zh-CN" sz="1200" dirty="0">
                    <a:latin typeface="Bell MT" panose="02020503060305020303" pitchFamily="18" charset="0"/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dirty="0">
                            <a:latin typeface="Bell MT" panose="02020503060305020303" pitchFamily="18" charset="0"/>
                          </a:rPr>
                        </m:ctrlPr>
                      </m:sSubPr>
                      <m:e>
                        <m:r>
                          <a:rPr lang="en-US" altLang="zh-CN" sz="1200" dirty="0">
                            <a:latin typeface="Bell MT" panose="02020503060305020303" pitchFamily="18" charset="0"/>
                          </a:rPr>
                          <m:t> </m:t>
                        </m:r>
                        <m:r>
                          <a:rPr lang="en-US" altLang="zh-CN" sz="1200" dirty="0">
                            <a:latin typeface="Bell MT" panose="02020503060305020303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200" dirty="0">
                            <a:latin typeface="Bell MT" panose="02020503060305020303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200" dirty="0">
                        <a:latin typeface="Bell MT" panose="02020503060305020303" pitchFamily="18" charset="0"/>
                      </a:rPr>
                      <m:t> </m:t>
                    </m:r>
                  </m:oMath>
                </a14:m>
                <a:r>
                  <a:rPr lang="en-US" altLang="zh-CN" sz="1200" dirty="0">
                    <a:latin typeface="Bell MT" panose="02020503060305020303" pitchFamily="18" charset="0"/>
                  </a:rPr>
                  <a:t>randomly chosen from any intervals of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dirty="0">
                            <a:latin typeface="Bell MT" panose="02020503060305020303" pitchFamily="18" charset="0"/>
                          </a:rPr>
                        </m:ctrlPr>
                      </m:sSupPr>
                      <m:e>
                        <m:r>
                          <a:rPr lang="en-US" altLang="zh-CN" sz="1200" dirty="0">
                            <a:latin typeface="Bell MT" panose="02020503060305020303" pitchFamily="18" charset="0"/>
                          </a:rPr>
                          <m:t> </m:t>
                        </m:r>
                        <m:r>
                          <a:rPr lang="en-US" altLang="zh-CN" sz="1200" dirty="0">
                            <a:latin typeface="Bell MT" panose="02020503060305020303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200" dirty="0">
                            <a:latin typeface="Bell MT" panose="02020503060305020303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200" dirty="0">
                    <a:latin typeface="Bell MT" panose="02020503060305020303" pitchFamily="18" charset="0"/>
                  </a:rPr>
                  <a:t>and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200" dirty="0">
                        <a:latin typeface="Bell MT" panose="02020503060305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1200" dirty="0">
                        <a:latin typeface="Bell MT" panose="02020503060305020303" pitchFamily="18" charset="0"/>
                      </a:rPr>
                      <m:t>𝑅</m:t>
                    </m:r>
                  </m:oMath>
                </a14:m>
                <a:r>
                  <a:rPr lang="en-US" altLang="zh-CN" sz="1200" dirty="0">
                    <a:latin typeface="Bell MT" panose="02020503060305020303" pitchFamily="18" charset="0"/>
                  </a:rPr>
                  <a:t>, respectively, according to any continuous probability distribution, then with probability one,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200" dirty="0">
                            <a:latin typeface="Bell MT" panose="02020503060305020303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1200" dirty="0">
                                <a:latin typeface="Bell MT" panose="02020503060305020303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200" dirty="0">
                                    <a:latin typeface="Bell MT" panose="02020503060305020303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dirty="0">
                                    <a:latin typeface="Bell MT" panose="02020503060305020303" pitchFamily="18" charset="0"/>
                                  </a:rPr>
                                  <m:t>𝐻</m:t>
                                </m:r>
                              </m:e>
                              <m:sub>
                                <m:acc>
                                  <m:accPr>
                                    <m:chr m:val="̃"/>
                                    <m:ctrlPr>
                                      <a:rPr lang="en-US" altLang="zh-CN" sz="1200" dirty="0">
                                        <a:latin typeface="Bell MT" panose="02020503060305020303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200" dirty="0">
                                        <a:latin typeface="Bell MT" panose="02020503060305020303" pitchFamily="18" charset="0"/>
                                      </a:rPr>
                                      <m:t>𝑁</m:t>
                                    </m:r>
                                  </m:e>
                                </m:acc>
                                <m:r>
                                  <a:rPr lang="en-US" altLang="zh-CN" sz="1200" dirty="0">
                                    <a:latin typeface="Bell MT" panose="02020503060305020303" pitchFamily="18" charset="0"/>
                                  </a:rPr>
                                  <m:t>×</m:t>
                                </m:r>
                                <m:r>
                                  <a:rPr lang="en-US" altLang="zh-CN" sz="1200" dirty="0">
                                    <a:latin typeface="Bell MT" panose="02020503060305020303" pitchFamily="18" charset="0"/>
                                  </a:rPr>
                                  <m:t>𝑁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1200" dirty="0">
                                    <a:latin typeface="Bell MT" panose="02020503060305020303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dirty="0">
                                    <a:latin typeface="Bell MT" panose="02020503060305020303" pitchFamily="18" charset="0"/>
                                  </a:rPr>
                                  <m:t>𝛽</m:t>
                                </m:r>
                              </m:e>
                              <m:sub>
                                <m:acc>
                                  <m:accPr>
                                    <m:chr m:val="̃"/>
                                    <m:ctrlPr>
                                      <a:rPr lang="en-US" altLang="zh-CN" sz="1200" dirty="0">
                                        <a:latin typeface="Bell MT" panose="02020503060305020303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200" dirty="0">
                                        <a:latin typeface="Bell MT" panose="02020503060305020303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  <m:r>
                                  <a:rPr lang="en-US" altLang="zh-CN" sz="1200" dirty="0">
                                    <a:latin typeface="Bell MT" panose="02020503060305020303" pitchFamily="18" charset="0"/>
                                  </a:rPr>
                                  <m:t>×</m:t>
                                </m:r>
                                <m:r>
                                  <a:rPr lang="en-US" altLang="zh-CN" sz="1200" dirty="0">
                                    <a:latin typeface="Bell MT" panose="02020503060305020303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sz="1200" dirty="0">
                                <a:latin typeface="Bell MT" panose="02020503060305020303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200" dirty="0">
                                    <a:latin typeface="Bell MT" panose="02020503060305020303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dirty="0">
                                    <a:latin typeface="Bell MT" panose="02020503060305020303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1200" dirty="0">
                                    <a:latin typeface="Bell MT" panose="02020503060305020303" pitchFamily="18" charset="0"/>
                                  </a:rPr>
                                  <m:t>𝑁</m:t>
                                </m:r>
                                <m:r>
                                  <a:rPr lang="en-US" altLang="zh-CN" sz="1200" dirty="0">
                                    <a:latin typeface="Bell MT" panose="02020503060305020303" pitchFamily="18" charset="0"/>
                                  </a:rPr>
                                  <m:t>×</m:t>
                                </m:r>
                                <m:r>
                                  <a:rPr lang="en-US" altLang="zh-CN" sz="1200" dirty="0">
                                    <a:latin typeface="Bell MT" panose="02020503060305020303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1200" dirty="0">
                        <a:latin typeface="Bell MT" panose="02020503060305020303" pitchFamily="18" charset="0"/>
                      </a:rPr>
                      <m:t>=</m:t>
                    </m:r>
                    <m:r>
                      <a:rPr lang="en-US" altLang="zh-CN" sz="1200" dirty="0">
                        <a:latin typeface="Bell MT" panose="02020503060305020303" pitchFamily="18" charset="0"/>
                      </a:rPr>
                      <m:t>0</m:t>
                    </m:r>
                  </m:oMath>
                </a14:m>
                <a:endParaRPr lang="zh-CN" altLang="en-US" sz="1200" dirty="0">
                  <a:latin typeface="Bell MT" panose="02020503060305020303" pitchFamily="18" charset="0"/>
                </a:endParaRP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AFDBB4B-E37F-F248-DF46-9605754CE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81" y="3026975"/>
                <a:ext cx="4572000" cy="1228734"/>
              </a:xfrm>
              <a:prstGeom prst="rect">
                <a:avLst/>
              </a:prstGeom>
              <a:blipFill>
                <a:blip r:embed="rId4"/>
                <a:stretch>
                  <a:fillRect l="-133" t="-498" b="-2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7D20F206-3115-1748-CF39-95843FADE11E}"/>
              </a:ext>
            </a:extLst>
          </p:cNvPr>
          <p:cNvSpPr txBox="1"/>
          <p:nvPr/>
        </p:nvSpPr>
        <p:spPr>
          <a:xfrm>
            <a:off x="5432605" y="1628198"/>
            <a:ext cx="33926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Therefore, we can randomly generate the slope and intercept in the first step. But which distribution to choose?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F2C252A-CC1A-2CD5-6365-082700245D53}"/>
              </a:ext>
            </a:extLst>
          </p:cNvPr>
          <p:cNvCxnSpPr>
            <a:stCxn id="4" idx="3"/>
            <a:endCxn id="18" idx="1"/>
          </p:cNvCxnSpPr>
          <p:nvPr/>
        </p:nvCxnSpPr>
        <p:spPr>
          <a:xfrm>
            <a:off x="4914900" y="1867358"/>
            <a:ext cx="517705" cy="130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8627E7B-F9D1-0195-8DE5-0210F3D80ECB}"/>
              </a:ext>
            </a:extLst>
          </p:cNvPr>
          <p:cNvCxnSpPr>
            <a:stCxn id="23" idx="3"/>
            <a:endCxn id="18" idx="1"/>
          </p:cNvCxnSpPr>
          <p:nvPr/>
        </p:nvCxnSpPr>
        <p:spPr>
          <a:xfrm flipV="1">
            <a:off x="4876681" y="1997530"/>
            <a:ext cx="555924" cy="1643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438D5507-0282-5976-0E31-C15BF954AD30}"/>
              </a:ext>
            </a:extLst>
          </p:cNvPr>
          <p:cNvSpPr txBox="1"/>
          <p:nvPr/>
        </p:nvSpPr>
        <p:spPr>
          <a:xfrm>
            <a:off x="5504228" y="2736194"/>
            <a:ext cx="32494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 Purpose: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Centered around 0.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Easy to generate.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415A5A5-4740-D4D8-BD7F-8292FF8D0940}"/>
              </a:ext>
            </a:extLst>
          </p:cNvPr>
          <p:cNvSpPr txBox="1"/>
          <p:nvPr/>
        </p:nvSpPr>
        <p:spPr>
          <a:xfrm>
            <a:off x="6259268" y="3994245"/>
            <a:ext cx="1739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N(0,1) &amp; </a:t>
            </a:r>
            <a:r>
              <a:rPr lang="en-US" altLang="zh-CN" dirty="0" err="1"/>
              <a:t>Unif</a:t>
            </a:r>
            <a:r>
              <a:rPr lang="en-US" altLang="zh-CN" dirty="0"/>
              <a:t>[-1, 1]</a:t>
            </a:r>
            <a:endParaRPr lang="zh-CN" altLang="en-US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B2850EA6-E6F9-C14B-8A65-74825E661A03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 flipH="1">
            <a:off x="7128942" y="3474858"/>
            <a:ext cx="1" cy="519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3980EBD4-EBD0-C8A5-B2A0-3363AFDB197A}"/>
              </a:ext>
            </a:extLst>
          </p:cNvPr>
          <p:cNvCxnSpPr>
            <a:stCxn id="18" idx="2"/>
            <a:endCxn id="64" idx="0"/>
          </p:cNvCxnSpPr>
          <p:nvPr/>
        </p:nvCxnSpPr>
        <p:spPr>
          <a:xfrm>
            <a:off x="7128943" y="2366862"/>
            <a:ext cx="0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551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</a:pPr>
            <a:r>
              <a:rPr lang="en-US" altLang="zh-CN" dirty="0"/>
              <a:t>One Dimensional Case</a:t>
            </a:r>
          </a:p>
        </p:txBody>
      </p:sp>
    </p:spTree>
    <p:extLst>
      <p:ext uri="{BB962C8B-B14F-4D97-AF65-F5344CB8AC3E}">
        <p14:creationId xmlns:p14="http://schemas.microsoft.com/office/powerpoint/2010/main" val="692531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04681" y="276334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One Dimensional Case</a:t>
            </a:r>
            <a:endParaRPr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B6880A2-5FB7-6234-FEE9-42417371C795}"/>
              </a:ext>
            </a:extLst>
          </p:cNvPr>
          <p:cNvSpPr txBox="1"/>
          <p:nvPr/>
        </p:nvSpPr>
        <p:spPr>
          <a:xfrm>
            <a:off x="304681" y="90796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1" dirty="0"/>
              <a:t>Data Simulation</a:t>
            </a:r>
            <a:endParaRPr lang="zh-CN" alt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D71FBCF-E221-E6B2-7A70-896555EE8EF8}"/>
                  </a:ext>
                </a:extLst>
              </p:cNvPr>
              <p:cNvSpPr txBox="1"/>
              <p:nvPr/>
            </p:nvSpPr>
            <p:spPr>
              <a:xfrm>
                <a:off x="567784" y="1717584"/>
                <a:ext cx="2696892" cy="227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Bell MT" panose="02020503060305020303" pitchFamily="18" charset="0"/>
                  </a:rPr>
                  <a:t> </a:t>
                </a:r>
                <a:r>
                  <a:rPr lang="en-US" altLang="zh-CN" dirty="0">
                    <a:latin typeface="Bell MT" panose="02020503060305020303" pitchFamily="18" charset="0"/>
                  </a:rPr>
                  <a:t>is the PDF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Bell MT" panose="02020503060305020303" pitchFamily="18" charset="0"/>
                  </a:rPr>
                  <a:t>, i = 1, 2, 3</a:t>
                </a:r>
                <a:endParaRPr lang="zh-CN" altLang="en-US" dirty="0">
                  <a:latin typeface="Bell MT" panose="02020503060305020303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D71FBCF-E221-E6B2-7A70-896555EE8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84" y="1717584"/>
                <a:ext cx="2696892" cy="227050"/>
              </a:xfrm>
              <a:prstGeom prst="rect">
                <a:avLst/>
              </a:prstGeom>
              <a:blipFill>
                <a:blip r:embed="rId3"/>
                <a:stretch>
                  <a:fillRect l="-2257" t="-16216" r="-2935" b="-51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406834A2-D77A-396F-9D9B-82DA6920B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223" y="1203027"/>
            <a:ext cx="2135843" cy="5145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808BBB4-70BE-8C92-3865-E6920B706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766" y="2012646"/>
            <a:ext cx="2536756" cy="25045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82DEA4C-3321-111D-864E-E0FD9EA2DF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997" y="2446476"/>
            <a:ext cx="3338294" cy="231959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290549F-B129-DA4B-3220-D190F87CB48B}"/>
              </a:ext>
            </a:extLst>
          </p:cNvPr>
          <p:cNvSpPr txBox="1"/>
          <p:nvPr/>
        </p:nvSpPr>
        <p:spPr>
          <a:xfrm>
            <a:off x="4755875" y="1539100"/>
            <a:ext cx="411976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Factors affecting fitting result:</a:t>
            </a:r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Distribution of Generating Parameters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Normal? Uniform?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342900" indent="-342900">
              <a:buAutoNum type="arabicPeriod" startAt="2"/>
            </a:pPr>
            <a:r>
              <a:rPr lang="en-US" altLang="zh-CN" dirty="0"/>
              <a:t>Number of Hidden Nodes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10, 50, 100, 200, 500?</a:t>
            </a:r>
          </a:p>
          <a:p>
            <a:endParaRPr lang="en-US" altLang="zh-CN" dirty="0"/>
          </a:p>
          <a:p>
            <a:pPr marL="342900" indent="-342900">
              <a:buAutoNum type="arabicPeriod" startAt="3"/>
            </a:pPr>
            <a:r>
              <a:rPr lang="en-US" altLang="zh-CN" dirty="0"/>
              <a:t>Activation Function</a:t>
            </a:r>
          </a:p>
          <a:p>
            <a:pPr marL="285750" indent="-285750">
              <a:buFontTx/>
              <a:buChar char="-"/>
            </a:pPr>
            <a:r>
              <a:rPr lang="en-US" altLang="zh-CN" dirty="0" err="1"/>
              <a:t>ReLU</a:t>
            </a:r>
            <a:r>
              <a:rPr lang="en-US" altLang="zh-CN" dirty="0"/>
              <a:t>? Sigmoid?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1479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04681" y="276334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One Dimensional Case</a:t>
            </a:r>
            <a:endParaRPr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B6880A2-5FB7-6234-FEE9-42417371C795}"/>
              </a:ext>
            </a:extLst>
          </p:cNvPr>
          <p:cNvSpPr txBox="1"/>
          <p:nvPr/>
        </p:nvSpPr>
        <p:spPr>
          <a:xfrm>
            <a:off x="318719" y="79546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1" dirty="0"/>
              <a:t>Fitting Results</a:t>
            </a:r>
            <a:endParaRPr lang="zh-CN" altLang="en-US" b="1" i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3DBA5D-533B-9F83-8A99-97A237D69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99" y="1103243"/>
            <a:ext cx="2518212" cy="20471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260E138-86B9-7808-4975-4B258C1E0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983" y="1103243"/>
            <a:ext cx="2574210" cy="20953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86A6D93-1E28-A0CD-C644-38EDC9619C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899" y="3150423"/>
            <a:ext cx="2518212" cy="195259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81E58AE-888A-391D-F67C-0D5FC48A17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4733" y="3150423"/>
            <a:ext cx="2581173" cy="200896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374B0C2-B07F-8881-78EB-8CE8C4357A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1428" y="1247360"/>
            <a:ext cx="2639858" cy="310100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05D0E80-548F-866B-FAB1-1D45EB100272}"/>
              </a:ext>
            </a:extLst>
          </p:cNvPr>
          <p:cNvSpPr txBox="1"/>
          <p:nvPr/>
        </p:nvSpPr>
        <p:spPr>
          <a:xfrm>
            <a:off x="5919251" y="192380"/>
            <a:ext cx="2851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Sum of Squared Error on each 0.01 step in [-2, 12]</a:t>
            </a:r>
            <a:endParaRPr lang="zh-CN" altLang="en-US" b="1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9737ECE-3C77-1157-DB59-A240F8B01CBD}"/>
              </a:ext>
            </a:extLst>
          </p:cNvPr>
          <p:cNvCxnSpPr>
            <a:endCxn id="19" idx="2"/>
          </p:cNvCxnSpPr>
          <p:nvPr/>
        </p:nvCxnSpPr>
        <p:spPr>
          <a:xfrm flipH="1" flipV="1">
            <a:off x="7345157" y="715600"/>
            <a:ext cx="1" cy="616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982903"/>
      </p:ext>
    </p:extLst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722</Words>
  <Application>Microsoft Office PowerPoint</Application>
  <PresentationFormat>全屏显示(16:9)</PresentationFormat>
  <Paragraphs>78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Bell MT</vt:lpstr>
      <vt:lpstr>Old Standard TT</vt:lpstr>
      <vt:lpstr>Cambria Math</vt:lpstr>
      <vt:lpstr>Arial</vt:lpstr>
      <vt:lpstr>等线</vt:lpstr>
      <vt:lpstr>Paperback</vt:lpstr>
      <vt:lpstr>Extreme Learning Machine</vt:lpstr>
      <vt:lpstr>ELM  Application</vt:lpstr>
      <vt:lpstr>Introdunction to NN</vt:lpstr>
      <vt:lpstr>Neural Networking (Single Layer)</vt:lpstr>
      <vt:lpstr>ELM Theory</vt:lpstr>
      <vt:lpstr>ELM Theory(Huang, G. B., Zhu, Q. Y., &amp; Siew, C. K. (2006))</vt:lpstr>
      <vt:lpstr>One Dimensional Case</vt:lpstr>
      <vt:lpstr>One Dimensional Case</vt:lpstr>
      <vt:lpstr>One Dimensional Case</vt:lpstr>
      <vt:lpstr>Two Dimensional Case</vt:lpstr>
      <vt:lpstr>Two Dimensional Case</vt:lpstr>
      <vt:lpstr>Two Dimensional Case</vt:lpstr>
      <vt:lpstr>Result</vt:lpstr>
      <vt:lpstr>Conclusion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Learning Machine</dc:title>
  <dc:creator>王奇</dc:creator>
  <cp:lastModifiedBy>奇 王</cp:lastModifiedBy>
  <cp:revision>2</cp:revision>
  <dcterms:modified xsi:type="dcterms:W3CDTF">2022-05-30T22:29:09Z</dcterms:modified>
</cp:coreProperties>
</file>