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63" r:id="rId2"/>
    <p:sldId id="262" r:id="rId3"/>
    <p:sldId id="264" r:id="rId4"/>
    <p:sldId id="265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Raleway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212" d="100"/>
          <a:sy n="212" d="100"/>
        </p:scale>
        <p:origin x="150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282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b3069162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b3069162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04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b3069162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b3069162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50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b3069162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b3069162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555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3200" dirty="0">
                <a:solidFill>
                  <a:schemeClr val="bg2"/>
                </a:solidFill>
                <a:effectLst/>
                <a:latin typeface="NewsGothBT"/>
              </a:rPr>
              <a:t>An ensemble quadratic echo state network for non-linear </a:t>
            </a:r>
            <a:r>
              <a:rPr lang="en-US" altLang="zh-CN" sz="3200" dirty="0" err="1">
                <a:solidFill>
                  <a:schemeClr val="bg2"/>
                </a:solidFill>
                <a:effectLst/>
                <a:latin typeface="NewsGothBT"/>
              </a:rPr>
              <a:t>spatio</a:t>
            </a:r>
            <a:r>
              <a:rPr lang="en-US" altLang="zh-CN" sz="3200" dirty="0">
                <a:solidFill>
                  <a:schemeClr val="bg2"/>
                </a:solidFill>
                <a:effectLst/>
                <a:latin typeface="NewsGothBT"/>
              </a:rPr>
              <a:t>-temporal forecasting</a:t>
            </a:r>
            <a:endParaRPr sz="2000" dirty="0">
              <a:solidFill>
                <a:schemeClr val="bg2"/>
              </a:solidFill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altLang="zh-CN" sz="1800" b="1" dirty="0">
                <a:solidFill>
                  <a:schemeClr val="bg2"/>
                </a:solidFill>
                <a:effectLst/>
                <a:latin typeface="NewsGothBT-Bold"/>
              </a:rPr>
              <a:t>Patrick L. McDermott</a:t>
            </a:r>
            <a:r>
              <a:rPr lang="en-US" altLang="zh-CN" sz="1800" dirty="0">
                <a:solidFill>
                  <a:schemeClr val="bg2"/>
                </a:solidFill>
                <a:effectLst/>
                <a:latin typeface="MT2SYT"/>
              </a:rPr>
              <a:t> </a:t>
            </a:r>
            <a:r>
              <a:rPr lang="en-US" altLang="zh-CN" sz="1800" b="1" dirty="0">
                <a:solidFill>
                  <a:schemeClr val="bg2"/>
                </a:solidFill>
                <a:effectLst/>
                <a:latin typeface="NewsGothBT-Bold"/>
              </a:rPr>
              <a:t>and Christopher K. </a:t>
            </a:r>
            <a:r>
              <a:rPr lang="en-US" altLang="zh-CN" sz="1800" b="1" dirty="0" err="1">
                <a:solidFill>
                  <a:schemeClr val="bg2"/>
                </a:solidFill>
                <a:effectLst/>
                <a:latin typeface="NewsGothBT-Bold"/>
              </a:rPr>
              <a:t>Wikle</a:t>
            </a:r>
            <a:endParaRPr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44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612605" y="1269822"/>
            <a:ext cx="877252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i="1" dirty="0" err="1"/>
              <a:t>Spatio</a:t>
            </a:r>
            <a:r>
              <a:rPr lang="en-US" altLang="zh-CN" i="1" dirty="0"/>
              <a:t>-temporal echo state network</a:t>
            </a:r>
            <a:endParaRPr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21713" y="1805022"/>
            <a:ext cx="3545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 point: </a:t>
            </a:r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Recurrent Neuro Network Model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67560" y="1805022"/>
            <a:ext cx="354584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Notes:</a:t>
            </a:r>
          </a:p>
          <a:p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sz="1100" dirty="0"/>
              <a:t>Random weights from the ELM?</a:t>
            </a:r>
          </a:p>
          <a:p>
            <a:pPr marL="171450" indent="-171450">
              <a:buFontTx/>
              <a:buChar char="-"/>
            </a:pPr>
            <a:endParaRPr lang="en-US" altLang="zh-CN" sz="1100" dirty="0"/>
          </a:p>
          <a:p>
            <a:pPr marL="171450" indent="-171450">
              <a:buFontTx/>
              <a:buChar char="-"/>
            </a:pPr>
            <a:r>
              <a:rPr lang="en-US" altLang="zh-CN" sz="1100" dirty="0"/>
              <a:t>Units in the recurrent layer are affecting each other, not feedforward anymore, but feedback themselves and feedback to the parent of it.</a:t>
            </a:r>
          </a:p>
          <a:p>
            <a:pPr marL="171450" indent="-171450">
              <a:buFontTx/>
              <a:buChar char="-"/>
            </a:pPr>
            <a:endParaRPr lang="en-US" altLang="zh-CN" sz="1100" dirty="0"/>
          </a:p>
          <a:p>
            <a:pPr marL="171450" indent="-171450">
              <a:buFontTx/>
              <a:buChar char="-"/>
            </a:pPr>
            <a:r>
              <a:rPr lang="en-US" altLang="zh-CN" sz="1100" dirty="0"/>
              <a:t>So does it mean random weights are generated, only estimated consequences are evaluated by the ELM (A more manageable way like the LSE)</a:t>
            </a:r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C31D81-847D-4467-A0BC-9D66ADE13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099" y="2543686"/>
            <a:ext cx="2181075" cy="135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9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612605" y="1269822"/>
            <a:ext cx="877252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i="1" dirty="0" err="1"/>
              <a:t>Spatio</a:t>
            </a:r>
            <a:r>
              <a:rPr lang="en-US" altLang="zh-CN" i="1" dirty="0"/>
              <a:t>-temporal echo state network</a:t>
            </a:r>
            <a:endParaRPr sz="1800" dirty="0"/>
          </a:p>
        </p:txBody>
      </p:sp>
      <p:sp>
        <p:nvSpPr>
          <p:cNvPr id="2" name="文本框 1"/>
          <p:cNvSpPr txBox="1"/>
          <p:nvPr/>
        </p:nvSpPr>
        <p:spPr>
          <a:xfrm>
            <a:off x="1021713" y="1805022"/>
            <a:ext cx="3545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 point: </a:t>
            </a:r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Recurrent Neuro Network Model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67560" y="1805022"/>
            <a:ext cx="354584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Notes:</a:t>
            </a:r>
          </a:p>
          <a:p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sz="1100" dirty="0"/>
              <a:t>Step 1: Generate </a:t>
            </a:r>
            <a:r>
              <a:rPr lang="en-US" altLang="zh-CN" sz="1100" dirty="0" err="1"/>
              <a:t>ht</a:t>
            </a:r>
            <a:r>
              <a:rPr lang="en-US" altLang="zh-CN" sz="1100" dirty="0"/>
              <a:t>~ by a linear combination of </a:t>
            </a:r>
            <a:r>
              <a:rPr lang="en-US" altLang="zh-CN" sz="1100" dirty="0" err="1"/>
              <a:t>xt</a:t>
            </a:r>
            <a:r>
              <a:rPr lang="en-US" altLang="zh-CN" sz="1100" dirty="0"/>
              <a:t> and ht-1, then activate the linear sum.</a:t>
            </a:r>
          </a:p>
          <a:p>
            <a:pPr marL="171450" indent="-171450">
              <a:buFontTx/>
              <a:buChar char="-"/>
            </a:pPr>
            <a:endParaRPr lang="en-US" altLang="zh-CN" sz="1100" dirty="0"/>
          </a:p>
          <a:p>
            <a:pPr marL="171450" indent="-171450">
              <a:buFontTx/>
              <a:buChar char="-"/>
            </a:pPr>
            <a:r>
              <a:rPr lang="en-US" altLang="zh-CN" sz="1100" dirty="0"/>
              <a:t>Step 2: Generate </a:t>
            </a:r>
            <a:r>
              <a:rPr lang="en-US" altLang="zh-CN" sz="1100" dirty="0" err="1"/>
              <a:t>ht</a:t>
            </a:r>
            <a:r>
              <a:rPr lang="en-US" altLang="zh-CN" sz="1100" dirty="0"/>
              <a:t> by a ht-1 and </a:t>
            </a:r>
            <a:r>
              <a:rPr lang="en-US" altLang="zh-CN" sz="1100" dirty="0" err="1"/>
              <a:t>ht</a:t>
            </a:r>
            <a:r>
              <a:rPr lang="en-US" altLang="zh-CN" sz="1100" dirty="0"/>
              <a:t>~ weighted sum.</a:t>
            </a:r>
          </a:p>
          <a:p>
            <a:pPr marL="171450" indent="-171450">
              <a:buFontTx/>
              <a:buChar char="-"/>
            </a:pPr>
            <a:endParaRPr lang="en-US" altLang="zh-CN" sz="1100" dirty="0"/>
          </a:p>
          <a:p>
            <a:pPr marL="171450" indent="-171450">
              <a:buFontTx/>
              <a:buChar char="-"/>
            </a:pPr>
            <a:r>
              <a:rPr lang="en-US" altLang="zh-CN" sz="1100" dirty="0"/>
              <a:t>Step 3: Generate the output unit by a linear operation of the ht.</a:t>
            </a:r>
          </a:p>
          <a:p>
            <a:pPr marL="171450" indent="-171450">
              <a:buFontTx/>
              <a:buChar char="-"/>
            </a:pPr>
            <a:endParaRPr lang="en-US" altLang="zh-CN" sz="1100" dirty="0"/>
          </a:p>
          <a:p>
            <a:pPr marL="171450" indent="-171450">
              <a:buFontTx/>
              <a:buChar char="-"/>
            </a:pPr>
            <a:r>
              <a:rPr lang="en-US" altLang="zh-CN" sz="1100" dirty="0"/>
              <a:t>Step 4: Activate the </a:t>
            </a:r>
            <a:r>
              <a:rPr lang="en-US" altLang="zh-CN" sz="1100" dirty="0" err="1"/>
              <a:t>ot</a:t>
            </a:r>
            <a:r>
              <a:rPr lang="en-US" altLang="zh-CN" sz="1100" dirty="0"/>
              <a:t> to get the response variable.</a:t>
            </a:r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3B4F4F-50D7-4FA0-9A20-CA820DAEF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05" y="2599815"/>
            <a:ext cx="36385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5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612605" y="1269822"/>
            <a:ext cx="877252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 </a:t>
            </a:r>
            <a:r>
              <a:rPr lang="en-US" i="1" dirty="0"/>
              <a:t>Quadratic echo state network</a:t>
            </a:r>
            <a:endParaRPr i="1" dirty="0"/>
          </a:p>
        </p:txBody>
      </p:sp>
      <p:sp>
        <p:nvSpPr>
          <p:cNvPr id="2" name="文本框 1"/>
          <p:cNvSpPr txBox="1"/>
          <p:nvPr/>
        </p:nvSpPr>
        <p:spPr>
          <a:xfrm>
            <a:off x="1021713" y="1805022"/>
            <a:ext cx="3545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 point: </a:t>
            </a:r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Recurrent Neuro Network Model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67560" y="1805022"/>
            <a:ext cx="354584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Notes:</a:t>
            </a:r>
          </a:p>
          <a:p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sz="1100" dirty="0"/>
              <a:t>Step 1: Generate U and W by ELM method, U is a mixture model of a uniform distribution and delta_0 called Dirac function. What is Dirac?</a:t>
            </a:r>
          </a:p>
          <a:p>
            <a:pPr marL="171450" indent="-171450">
              <a:buFontTx/>
              <a:buChar char="-"/>
            </a:pPr>
            <a:endParaRPr lang="en-US" altLang="zh-CN" sz="1100" dirty="0"/>
          </a:p>
          <a:p>
            <a:pPr marL="171450" indent="-171450">
              <a:buFontTx/>
              <a:buChar char="-"/>
            </a:pPr>
            <a:r>
              <a:rPr lang="en-US" altLang="zh-CN" sz="1100" dirty="0"/>
              <a:t>Step 2: nu is the hyperparameter, </a:t>
            </a:r>
            <a:r>
              <a:rPr lang="en-US" altLang="zh-CN" sz="1100" dirty="0" err="1"/>
              <a:t>lambda_w</a:t>
            </a:r>
            <a:r>
              <a:rPr lang="en-US" altLang="zh-CN" sz="1100" dirty="0"/>
              <a:t> is the largest eigenvalue of matrix W, why choose </a:t>
            </a:r>
            <a:r>
              <a:rPr lang="en-US" altLang="zh-CN" sz="1100" dirty="0" err="1"/>
              <a:t>lambda_w</a:t>
            </a:r>
            <a:r>
              <a:rPr lang="en-US" altLang="zh-CN" sz="1100" dirty="0"/>
              <a:t> equal this, and how to select nu? Is that because of a ridge regressor?</a:t>
            </a:r>
          </a:p>
          <a:p>
            <a:pPr marL="171450" indent="-171450">
              <a:buFontTx/>
              <a:buChar char="-"/>
            </a:pPr>
            <a:endParaRPr lang="en-US" altLang="zh-CN" sz="1100" dirty="0"/>
          </a:p>
          <a:p>
            <a:pPr marL="171450" indent="-171450">
              <a:buFontTx/>
              <a:buChar char="-"/>
            </a:pPr>
            <a:r>
              <a:rPr lang="en-US" altLang="zh-CN" sz="1100" dirty="0"/>
              <a:t>Step 3:Generate the </a:t>
            </a:r>
            <a:r>
              <a:rPr lang="en-US" altLang="zh-CN" sz="1100" dirty="0" err="1"/>
              <a:t>ht</a:t>
            </a:r>
            <a:r>
              <a:rPr lang="en-US" altLang="zh-CN" sz="1100" dirty="0"/>
              <a:t>~ as the steps before</a:t>
            </a:r>
          </a:p>
          <a:p>
            <a:pPr marL="171450" indent="-171450">
              <a:buFontTx/>
              <a:buChar char="-"/>
            </a:pPr>
            <a:endParaRPr lang="en-US" altLang="zh-CN" sz="1100" dirty="0"/>
          </a:p>
          <a:p>
            <a:pPr marL="171450" indent="-171450">
              <a:buFontTx/>
              <a:buChar char="-"/>
            </a:pPr>
            <a:r>
              <a:rPr lang="en-US" altLang="zh-CN" sz="1100" dirty="0"/>
              <a:t>Step 4: Generate the ht.</a:t>
            </a:r>
          </a:p>
          <a:p>
            <a:pPr marL="171450" indent="-171450">
              <a:buFontTx/>
              <a:buChar char="-"/>
            </a:pPr>
            <a:endParaRPr lang="en-US" altLang="zh-CN" sz="1100" dirty="0"/>
          </a:p>
          <a:p>
            <a:pPr marL="171450" indent="-171450">
              <a:buFontTx/>
              <a:buChar char="-"/>
            </a:pPr>
            <a:r>
              <a:rPr lang="en-US" altLang="zh-CN" sz="1100" dirty="0"/>
              <a:t>Step 5: Estimate V1 and V2 by LSE like before.</a:t>
            </a:r>
          </a:p>
          <a:p>
            <a:pPr marL="171450" indent="-171450">
              <a:buFontTx/>
              <a:buChar char="-"/>
            </a:pPr>
            <a:endParaRPr lang="en-US" altLang="zh-CN" sz="1100" dirty="0"/>
          </a:p>
          <a:p>
            <a:pPr marL="171450" indent="-171450">
              <a:buFontTx/>
              <a:buChar char="-"/>
            </a:pPr>
            <a:endParaRPr lang="en-US" altLang="zh-CN" sz="1100" dirty="0"/>
          </a:p>
          <a:p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745565A-903A-498F-88E7-0301E0734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05" y="2543686"/>
            <a:ext cx="38671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2333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281</Words>
  <Application>Microsoft Office PowerPoint</Application>
  <PresentationFormat>全屏显示(16:9)</PresentationFormat>
  <Paragraphs>58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Lato</vt:lpstr>
      <vt:lpstr>Arial</vt:lpstr>
      <vt:lpstr>Raleway</vt:lpstr>
      <vt:lpstr>NewsGothBT</vt:lpstr>
      <vt:lpstr>NewsGothBT-Bold</vt:lpstr>
      <vt:lpstr>MT2SYT</vt:lpstr>
      <vt:lpstr>Streamline</vt:lpstr>
      <vt:lpstr>An ensemble quadratic echo state network for non-linear spatio-temporal forecasting</vt:lpstr>
      <vt:lpstr>Spatio-temporal echo state network</vt:lpstr>
      <vt:lpstr>Spatio-temporal echo state network</vt:lpstr>
      <vt:lpstr> Quadratic echo state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ADDITIVE REGRESSION TREES</dc:title>
  <dc:creator>王奇</dc:creator>
  <cp:lastModifiedBy>奇 王</cp:lastModifiedBy>
  <cp:revision>33</cp:revision>
  <dcterms:modified xsi:type="dcterms:W3CDTF">2022-04-11T20:00:46Z</dcterms:modified>
</cp:coreProperties>
</file>