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63" r:id="rId2"/>
    <p:sldId id="262" r:id="rId3"/>
    <p:sldId id="264" r:id="rId4"/>
    <p:sldId id="265" r:id="rId5"/>
    <p:sldId id="266" r:id="rId6"/>
  </p:sldIdLst>
  <p:sldSz cx="9144000" cy="5143500" type="screen16x9"/>
  <p:notesSz cx="6858000" cy="9144000"/>
  <p:embeddedFontLst>
    <p:embeddedFont>
      <p:font typeface="Lato" panose="020F0502020204030203" pitchFamily="34" charset="0"/>
      <p:regular r:id="rId8"/>
      <p:bold r:id="rId9"/>
      <p:italic r:id="rId10"/>
      <p:boldItalic r:id="rId11"/>
    </p:embeddedFont>
    <p:embeddedFont>
      <p:font typeface="Raleway" pitchFamily="2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0" autoAdjust="0"/>
    <p:restoredTop sz="94660"/>
  </p:normalViewPr>
  <p:slideViewPr>
    <p:cSldViewPr snapToGrid="0">
      <p:cViewPr varScale="1">
        <p:scale>
          <a:sx n="212" d="100"/>
          <a:sy n="212" d="100"/>
        </p:scale>
        <p:origin x="150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6f90357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6f90357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12827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0b3069162f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0b3069162f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90464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0b3069162f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0b3069162f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3501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0b3069162f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0b3069162f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75551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0b3069162f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0b3069162f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5258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CN" sz="2400" b="1" dirty="0">
                <a:solidFill>
                  <a:srgbClr val="000000"/>
                </a:solidFill>
                <a:effectLst/>
                <a:latin typeface="STIXTwoText-Bold"/>
              </a:rPr>
              <a:t>Deep echo state networks with uncertainty quantification </a:t>
            </a:r>
            <a:br>
              <a:rPr lang="en-US" altLang="zh-CN" sz="1600" dirty="0"/>
            </a:br>
            <a:r>
              <a:rPr lang="en-US" altLang="zh-CN" sz="2400" b="1" dirty="0">
                <a:solidFill>
                  <a:srgbClr val="000000"/>
                </a:solidFill>
                <a:effectLst/>
                <a:latin typeface="STIXTwoText-Bold"/>
              </a:rPr>
              <a:t>for </a:t>
            </a:r>
            <a:r>
              <a:rPr lang="en-US" altLang="zh-CN" sz="2400" b="1" dirty="0" err="1">
                <a:solidFill>
                  <a:srgbClr val="000000"/>
                </a:solidFill>
                <a:effectLst/>
                <a:latin typeface="STIXTwoText-Bold"/>
              </a:rPr>
              <a:t>spatio</a:t>
            </a:r>
            <a:r>
              <a:rPr lang="en-US" altLang="zh-CN" sz="2400" b="1" dirty="0">
                <a:solidFill>
                  <a:srgbClr val="000000"/>
                </a:solidFill>
                <a:effectLst/>
                <a:latin typeface="STIXTwoText-Bold"/>
              </a:rPr>
              <a:t>-temporal forecasting</a:t>
            </a:r>
            <a:endParaRPr sz="2800" dirty="0">
              <a:solidFill>
                <a:schemeClr val="bg2"/>
              </a:solidFill>
            </a:endParaRPr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n-US" altLang="zh-CN" sz="1800" b="1" dirty="0">
                <a:solidFill>
                  <a:srgbClr val="000000"/>
                </a:solidFill>
                <a:effectLst/>
                <a:latin typeface="STIXTwoText"/>
              </a:rPr>
              <a:t>Patrick L. McDermott</a:t>
            </a:r>
            <a:r>
              <a:rPr lang="en-US" altLang="zh-CN" sz="1800" b="1" dirty="0">
                <a:solidFill>
                  <a:srgbClr val="000000"/>
                </a:solidFill>
                <a:latin typeface="STIXTwoText"/>
              </a:rPr>
              <a:t>,</a:t>
            </a:r>
            <a:r>
              <a:rPr lang="zh-CN" altLang="en-US" sz="1800" b="1" dirty="0">
                <a:solidFill>
                  <a:srgbClr val="000000"/>
                </a:solidFill>
                <a:effectLst/>
                <a:latin typeface="STIXTwoText"/>
              </a:rPr>
              <a:t> 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STIXTwoText"/>
              </a:rPr>
              <a:t>Christopher K. </a:t>
            </a:r>
            <a:r>
              <a:rPr lang="en-US" altLang="zh-CN" sz="1800" b="1" dirty="0" err="1">
                <a:solidFill>
                  <a:srgbClr val="000000"/>
                </a:solidFill>
                <a:effectLst/>
                <a:latin typeface="STIXTwoText"/>
              </a:rPr>
              <a:t>Wikle</a:t>
            </a:r>
            <a:endParaRPr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3443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>
            <a:spLocks noGrp="1"/>
          </p:cNvSpPr>
          <p:nvPr>
            <p:ph type="title"/>
          </p:nvPr>
        </p:nvSpPr>
        <p:spPr>
          <a:xfrm>
            <a:off x="612605" y="1269822"/>
            <a:ext cx="8772525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CN" sz="1800" b="1" dirty="0">
                <a:solidFill>
                  <a:srgbClr val="000000"/>
                </a:solidFill>
                <a:effectLst/>
                <a:latin typeface="STIXTwoText-Bold"/>
              </a:rPr>
              <a:t>Basic ESN background (Long Term)</a:t>
            </a:r>
            <a:endParaRPr sz="1800" dirty="0"/>
          </a:p>
        </p:txBody>
      </p:sp>
      <p:sp>
        <p:nvSpPr>
          <p:cNvPr id="2" name="文本框 1"/>
          <p:cNvSpPr txBox="1"/>
          <p:nvPr/>
        </p:nvSpPr>
        <p:spPr>
          <a:xfrm>
            <a:off x="1021713" y="1805022"/>
            <a:ext cx="35458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Main point:</a:t>
            </a:r>
          </a:p>
          <a:p>
            <a:pPr marL="285750" indent="-285750">
              <a:buFontTx/>
              <a:buChar char="-"/>
            </a:pPr>
            <a:r>
              <a:rPr lang="en-US" altLang="zh-CN" dirty="0"/>
              <a:t>Review of Basic ESN</a:t>
            </a:r>
          </a:p>
          <a:p>
            <a:pPr marL="285750" indent="-285750">
              <a:buFontTx/>
              <a:buChar char="-"/>
            </a:pPr>
            <a:r>
              <a:rPr lang="en-US" altLang="zh-CN" dirty="0"/>
              <a:t> 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567560" y="1805022"/>
            <a:ext cx="3545848" cy="2046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Notes:</a:t>
            </a:r>
          </a:p>
          <a:p>
            <a:endParaRPr lang="en-US" altLang="zh-CN" dirty="0"/>
          </a:p>
          <a:p>
            <a:pPr marL="171450" indent="-171450">
              <a:buFontTx/>
              <a:buChar char="-"/>
            </a:pPr>
            <a:r>
              <a:rPr lang="en-US" altLang="zh-CN" sz="1100" dirty="0"/>
              <a:t>A review of basic ESN. </a:t>
            </a:r>
          </a:p>
          <a:p>
            <a:pPr marL="171450" indent="-171450">
              <a:buFontTx/>
              <a:buChar char="-"/>
            </a:pPr>
            <a:endParaRPr lang="en-US" altLang="zh-CN" sz="1100" dirty="0"/>
          </a:p>
          <a:p>
            <a:pPr marL="171450" indent="-171450">
              <a:buFontTx/>
              <a:buChar char="-"/>
            </a:pPr>
            <a:r>
              <a:rPr lang="en-US" altLang="zh-CN" sz="1100" dirty="0"/>
              <a:t>In data stage, we still don’t have the intercept.</a:t>
            </a:r>
          </a:p>
          <a:p>
            <a:pPr marL="171450" indent="-171450">
              <a:buFontTx/>
              <a:buChar char="-"/>
            </a:pPr>
            <a:endParaRPr lang="en-US" altLang="zh-CN" sz="1100" dirty="0"/>
          </a:p>
          <a:p>
            <a:pPr marL="171450" indent="-171450">
              <a:buFontTx/>
              <a:buChar char="-"/>
            </a:pPr>
            <a:r>
              <a:rPr lang="en-US" altLang="zh-CN" sz="1100" dirty="0" err="1"/>
              <a:t>X~t</a:t>
            </a:r>
            <a:r>
              <a:rPr lang="en-US" altLang="zh-CN" sz="1100" dirty="0"/>
              <a:t> to some extent, it’s a tau period lagging with m as the total number of lagging.</a:t>
            </a:r>
          </a:p>
          <a:p>
            <a:pPr marL="171450" indent="-171450">
              <a:buFontTx/>
              <a:buChar char="-"/>
            </a:pPr>
            <a:endParaRPr lang="en-US" altLang="zh-CN" sz="1100" dirty="0"/>
          </a:p>
          <a:p>
            <a:pPr marL="171450" indent="-171450">
              <a:buFontTx/>
              <a:buChar char="-"/>
            </a:pPr>
            <a:r>
              <a:rPr lang="en-US" altLang="zh-CN" sz="1100" dirty="0"/>
              <a:t>Still a mixture of point mass at 0 and uniform around 0 to avoid overfitting. 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7E1A4BA-904B-4E85-AD59-D5F6B8B8B2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713" y="2253028"/>
            <a:ext cx="2502022" cy="69357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40F1697-596E-43B4-A6B2-5B3A0DBF64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2789" y="2946601"/>
            <a:ext cx="1399870" cy="23274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9FA8616-40E1-4670-ABDD-AEFAAC27B8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8909" y="3179350"/>
            <a:ext cx="2643264" cy="786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896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>
            <a:spLocks noGrp="1"/>
          </p:cNvSpPr>
          <p:nvPr>
            <p:ph type="title"/>
          </p:nvPr>
        </p:nvSpPr>
        <p:spPr>
          <a:xfrm>
            <a:off x="612605" y="1269822"/>
            <a:ext cx="8772525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CN" sz="1800" b="1" dirty="0">
                <a:solidFill>
                  <a:srgbClr val="000000"/>
                </a:solidFill>
                <a:effectLst/>
                <a:latin typeface="STIXTwoText-Bold"/>
              </a:rPr>
              <a:t>Deep ensemble ESN (D-EESN)</a:t>
            </a:r>
            <a:endParaRPr sz="1800" dirty="0"/>
          </a:p>
        </p:txBody>
      </p:sp>
      <p:sp>
        <p:nvSpPr>
          <p:cNvPr id="2" name="文本框 1"/>
          <p:cNvSpPr txBox="1"/>
          <p:nvPr/>
        </p:nvSpPr>
        <p:spPr>
          <a:xfrm>
            <a:off x="1021713" y="1805022"/>
            <a:ext cx="35458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Main point: 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567560" y="1805022"/>
            <a:ext cx="354584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Notes:</a:t>
            </a:r>
          </a:p>
          <a:p>
            <a:endParaRPr lang="en-US" altLang="zh-CN" dirty="0"/>
          </a:p>
          <a:p>
            <a:pPr marL="171450" indent="-171450">
              <a:buFontTx/>
              <a:buChar char="-"/>
            </a:pPr>
            <a:r>
              <a:rPr lang="en-US" altLang="zh-CN" sz="1100" dirty="0"/>
              <a:t>Step 1: Generate </a:t>
            </a:r>
            <a:r>
              <a:rPr lang="en-US" altLang="zh-CN" sz="1100" dirty="0" err="1"/>
              <a:t>h_t,L</a:t>
            </a:r>
            <a:r>
              <a:rPr lang="en-US" altLang="zh-CN" sz="1100" dirty="0"/>
              <a:t> using the last h_t-1,L and all the time lagging of data, </a:t>
            </a:r>
            <a:r>
              <a:rPr lang="en-US" altLang="zh-CN" sz="1100" dirty="0" err="1"/>
              <a:t>x~t</a:t>
            </a:r>
            <a:r>
              <a:rPr lang="en-US" altLang="zh-CN" sz="1100" dirty="0"/>
              <a:t>.</a:t>
            </a:r>
          </a:p>
          <a:p>
            <a:pPr marL="171450" indent="-171450">
              <a:buFontTx/>
              <a:buChar char="-"/>
            </a:pPr>
            <a:endParaRPr lang="en-US" altLang="zh-CN" sz="1100" dirty="0"/>
          </a:p>
          <a:p>
            <a:pPr marL="171450" indent="-171450">
              <a:buFontTx/>
              <a:buChar char="-"/>
            </a:pPr>
            <a:r>
              <a:rPr lang="en-US" altLang="zh-CN" sz="1100" dirty="0"/>
              <a:t> Step 2: Generate h~t,l+1 by applying a dimension reduction function Q. Why do we need dimension reduction?</a:t>
            </a:r>
          </a:p>
          <a:p>
            <a:pPr marL="171450" indent="-171450">
              <a:buFontTx/>
              <a:buChar char="-"/>
            </a:pPr>
            <a:endParaRPr lang="en-US" altLang="zh-CN" sz="1100" dirty="0"/>
          </a:p>
          <a:p>
            <a:pPr marL="171450" indent="-171450">
              <a:buFontTx/>
              <a:buChar char="-"/>
            </a:pPr>
            <a:r>
              <a:rPr lang="en-US" altLang="zh-CN" sz="1100" dirty="0"/>
              <a:t>Step 3: Generate </a:t>
            </a:r>
            <a:r>
              <a:rPr lang="en-US" altLang="zh-CN" sz="1100" dirty="0" err="1"/>
              <a:t>h~t,l</a:t>
            </a:r>
            <a:r>
              <a:rPr lang="en-US" altLang="zh-CN" sz="1100" dirty="0"/>
              <a:t> by ESN steps.</a:t>
            </a:r>
          </a:p>
          <a:p>
            <a:pPr marL="171450" indent="-171450">
              <a:buFontTx/>
              <a:buChar char="-"/>
            </a:pPr>
            <a:endParaRPr lang="en-US" altLang="zh-CN" sz="1100" dirty="0"/>
          </a:p>
          <a:p>
            <a:pPr marL="171450" indent="-171450">
              <a:buFontTx/>
              <a:buChar char="-"/>
            </a:pPr>
            <a:r>
              <a:rPr lang="en-US" altLang="zh-CN" sz="1100" dirty="0"/>
              <a:t>Step 4: Get alpha by a linear combination</a:t>
            </a:r>
          </a:p>
          <a:p>
            <a:pPr marL="171450" indent="-171450">
              <a:buFontTx/>
              <a:buChar char="-"/>
            </a:pPr>
            <a:endParaRPr lang="en-US" altLang="zh-CN" sz="1100" dirty="0"/>
          </a:p>
          <a:p>
            <a:pPr marL="171450" indent="-171450">
              <a:buFontTx/>
              <a:buChar char="-"/>
            </a:pPr>
            <a:r>
              <a:rPr lang="en-US" altLang="zh-CN" sz="1100" dirty="0"/>
              <a:t>Step 5: activate alpha t? Or </a:t>
            </a:r>
            <a:r>
              <a:rPr lang="en-US" altLang="zh-CN" sz="1100" dirty="0" err="1"/>
              <a:t>forcast</a:t>
            </a:r>
            <a:r>
              <a:rPr lang="en-US" altLang="zh-CN" sz="1100" dirty="0"/>
              <a:t>?</a:t>
            </a:r>
          </a:p>
          <a:p>
            <a:pPr marL="171450" indent="-171450">
              <a:buFontTx/>
              <a:buChar char="-"/>
            </a:pPr>
            <a:endParaRPr lang="en-US" altLang="zh-CN" sz="1100" dirty="0"/>
          </a:p>
          <a:p>
            <a:pPr marL="171450" indent="-171450">
              <a:buFontTx/>
              <a:buChar char="-"/>
            </a:pPr>
            <a:r>
              <a:rPr lang="en-US" altLang="zh-CN" sz="1100" dirty="0"/>
              <a:t>Question: Do we calculate from L to 1 or 1 to L?</a:t>
            </a:r>
          </a:p>
          <a:p>
            <a:endParaRPr lang="en-US" altLang="zh-CN" dirty="0"/>
          </a:p>
          <a:p>
            <a:pPr marL="285750" indent="-285750">
              <a:buFontTx/>
              <a:buChar char="-"/>
            </a:pPr>
            <a:endParaRPr lang="en-US" altLang="zh-CN" dirty="0"/>
          </a:p>
          <a:p>
            <a:pPr marL="285750" indent="-285750">
              <a:buFontTx/>
              <a:buChar char="-"/>
            </a:pPr>
            <a:endParaRPr lang="en-US" altLang="zh-CN" dirty="0"/>
          </a:p>
          <a:p>
            <a:pPr marL="285750" indent="-285750">
              <a:buFontTx/>
              <a:buChar char="-"/>
            </a:pPr>
            <a:endParaRPr lang="en-US" altLang="zh-CN" dirty="0"/>
          </a:p>
          <a:p>
            <a:pPr marL="285750" indent="-285750">
              <a:buFontTx/>
              <a:buChar char="-"/>
            </a:pPr>
            <a:endParaRPr lang="en-US" altLang="zh-CN" dirty="0"/>
          </a:p>
          <a:p>
            <a:pPr marL="285750" indent="-285750">
              <a:buFontTx/>
              <a:buChar char="-"/>
            </a:pPr>
            <a:endParaRPr lang="en-US" altLang="zh-CN" dirty="0"/>
          </a:p>
          <a:p>
            <a:pPr marL="285750" indent="-285750">
              <a:buFontTx/>
              <a:buChar char="-"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EEA6753-53B6-4E60-9AAD-6F047FF67D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841" y="2297001"/>
            <a:ext cx="4149671" cy="2082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359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>
            <a:spLocks noGrp="1"/>
          </p:cNvSpPr>
          <p:nvPr>
            <p:ph type="title"/>
          </p:nvPr>
        </p:nvSpPr>
        <p:spPr>
          <a:xfrm>
            <a:off x="612605" y="1269822"/>
            <a:ext cx="8772525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dirty="0"/>
              <a:t> </a:t>
            </a:r>
            <a:r>
              <a:rPr lang="en-US" i="1" dirty="0"/>
              <a:t>D-EESN Algorithm</a:t>
            </a:r>
            <a:endParaRPr i="1" dirty="0"/>
          </a:p>
        </p:txBody>
      </p:sp>
      <p:sp>
        <p:nvSpPr>
          <p:cNvPr id="6" name="文本框 5"/>
          <p:cNvSpPr txBox="1"/>
          <p:nvPr/>
        </p:nvSpPr>
        <p:spPr>
          <a:xfrm>
            <a:off x="4998867" y="1928009"/>
            <a:ext cx="3545848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Notes:</a:t>
            </a:r>
          </a:p>
          <a:p>
            <a:endParaRPr lang="en-US" altLang="zh-CN" dirty="0"/>
          </a:p>
          <a:p>
            <a:pPr marL="285750" indent="-285750">
              <a:buFontTx/>
              <a:buChar char="-"/>
            </a:pPr>
            <a:r>
              <a:rPr lang="en-US" altLang="zh-CN" dirty="0"/>
              <a:t>Calculate from L to 1 is confirmed.</a:t>
            </a:r>
          </a:p>
          <a:p>
            <a:pPr marL="285750" indent="-285750">
              <a:buFontTx/>
              <a:buChar char="-"/>
            </a:pPr>
            <a:endParaRPr lang="en-US" altLang="zh-CN" dirty="0"/>
          </a:p>
          <a:p>
            <a:pPr marL="285750" indent="-285750">
              <a:buFontTx/>
              <a:buChar char="-"/>
            </a:pPr>
            <a:r>
              <a:rPr lang="en-US" altLang="zh-CN" dirty="0"/>
              <a:t>Why do we use ridge regression here?</a:t>
            </a:r>
          </a:p>
          <a:p>
            <a:pPr marL="285750" indent="-285750">
              <a:buFontTx/>
              <a:buChar char="-"/>
            </a:pPr>
            <a:endParaRPr lang="en-US" altLang="zh-CN" dirty="0"/>
          </a:p>
          <a:p>
            <a:pPr marL="285750" indent="-285750">
              <a:buFontTx/>
              <a:buChar char="-"/>
            </a:pPr>
            <a:endParaRPr lang="en-US" altLang="zh-CN" dirty="0"/>
          </a:p>
          <a:p>
            <a:pPr marL="171450" indent="-171450">
              <a:buFontTx/>
              <a:buChar char="-"/>
            </a:pPr>
            <a:endParaRPr lang="en-US" altLang="zh-CN" sz="1100" dirty="0"/>
          </a:p>
          <a:p>
            <a:endParaRPr lang="en-US" altLang="zh-CN" dirty="0"/>
          </a:p>
          <a:p>
            <a:pPr marL="285750" indent="-285750">
              <a:buFontTx/>
              <a:buChar char="-"/>
            </a:pPr>
            <a:endParaRPr lang="en-US" altLang="zh-CN" dirty="0"/>
          </a:p>
          <a:p>
            <a:pPr marL="285750" indent="-285750">
              <a:buFontTx/>
              <a:buChar char="-"/>
            </a:pPr>
            <a:endParaRPr lang="en-US" altLang="zh-CN" dirty="0"/>
          </a:p>
          <a:p>
            <a:pPr marL="285750" indent="-285750">
              <a:buFontTx/>
              <a:buChar char="-"/>
            </a:pPr>
            <a:endParaRPr lang="en-US" altLang="zh-CN" dirty="0"/>
          </a:p>
          <a:p>
            <a:pPr marL="285750" indent="-285750">
              <a:buFontTx/>
              <a:buChar char="-"/>
            </a:pPr>
            <a:endParaRPr lang="en-US" altLang="zh-CN" dirty="0"/>
          </a:p>
          <a:p>
            <a:pPr marL="285750" indent="-285750">
              <a:buFontTx/>
              <a:buChar char="-"/>
            </a:pPr>
            <a:endParaRPr lang="en-US" altLang="zh-CN" dirty="0"/>
          </a:p>
          <a:p>
            <a:pPr marL="285750" indent="-285750">
              <a:buFontTx/>
              <a:buChar char="-"/>
            </a:pP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EE5E5DF-FB7C-4696-BC5F-0183522B59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224" y="2045124"/>
            <a:ext cx="3811068" cy="2224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123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>
            <a:spLocks noGrp="1"/>
          </p:cNvSpPr>
          <p:nvPr>
            <p:ph type="title"/>
          </p:nvPr>
        </p:nvSpPr>
        <p:spPr>
          <a:xfrm>
            <a:off x="612605" y="1269822"/>
            <a:ext cx="8772525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dirty="0"/>
              <a:t> </a:t>
            </a:r>
            <a:r>
              <a:rPr lang="en-US" i="1" dirty="0"/>
              <a:t>BD-EESN Algorithm, Bayesian D-EESN</a:t>
            </a:r>
            <a:endParaRPr i="1" dirty="0"/>
          </a:p>
        </p:txBody>
      </p:sp>
      <p:sp>
        <p:nvSpPr>
          <p:cNvPr id="6" name="文本框 5"/>
          <p:cNvSpPr txBox="1"/>
          <p:nvPr/>
        </p:nvSpPr>
        <p:spPr>
          <a:xfrm>
            <a:off x="4998867" y="1928009"/>
            <a:ext cx="3545848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Notes:</a:t>
            </a:r>
          </a:p>
          <a:p>
            <a:endParaRPr lang="en-US" altLang="zh-CN" dirty="0"/>
          </a:p>
          <a:p>
            <a:pPr marL="285750" indent="-285750">
              <a:buFontTx/>
              <a:buChar char="-"/>
            </a:pPr>
            <a:r>
              <a:rPr lang="en-US" altLang="zh-CN" dirty="0"/>
              <a:t>A Monte Carlo simulation? Because we have </a:t>
            </a:r>
            <a:r>
              <a:rPr lang="en-US" altLang="zh-CN" dirty="0" err="1"/>
              <a:t>jth</a:t>
            </a:r>
            <a:r>
              <a:rPr lang="en-US" altLang="zh-CN" dirty="0"/>
              <a:t> sample and calculated an overall average.</a:t>
            </a:r>
          </a:p>
          <a:p>
            <a:pPr marL="285750" indent="-285750">
              <a:buFontTx/>
              <a:buChar char="-"/>
            </a:pPr>
            <a:endParaRPr lang="en-US" altLang="zh-CN" dirty="0"/>
          </a:p>
          <a:p>
            <a:pPr marL="285750" indent="-285750">
              <a:buFontTx/>
              <a:buChar char="-"/>
            </a:pPr>
            <a:r>
              <a:rPr lang="en-US" altLang="zh-CN" dirty="0"/>
              <a:t>How to understand this?</a:t>
            </a:r>
          </a:p>
          <a:p>
            <a:pPr marL="171450" indent="-171450">
              <a:buFontTx/>
              <a:buChar char="-"/>
            </a:pPr>
            <a:endParaRPr lang="en-US" altLang="zh-CN" sz="1100" dirty="0"/>
          </a:p>
          <a:p>
            <a:endParaRPr lang="en-US" altLang="zh-CN" dirty="0"/>
          </a:p>
          <a:p>
            <a:pPr marL="285750" indent="-285750">
              <a:buFontTx/>
              <a:buChar char="-"/>
            </a:pPr>
            <a:endParaRPr lang="en-US" altLang="zh-CN" dirty="0"/>
          </a:p>
          <a:p>
            <a:pPr marL="285750" indent="-285750">
              <a:buFontTx/>
              <a:buChar char="-"/>
            </a:pPr>
            <a:endParaRPr lang="en-US" altLang="zh-CN" dirty="0"/>
          </a:p>
          <a:p>
            <a:pPr marL="285750" indent="-285750">
              <a:buFontTx/>
              <a:buChar char="-"/>
            </a:pPr>
            <a:endParaRPr lang="en-US" altLang="zh-CN" dirty="0"/>
          </a:p>
          <a:p>
            <a:pPr marL="285750" indent="-285750">
              <a:buFontTx/>
              <a:buChar char="-"/>
            </a:pPr>
            <a:endParaRPr lang="en-US" altLang="zh-CN" dirty="0"/>
          </a:p>
          <a:p>
            <a:pPr marL="285750" indent="-285750">
              <a:buFontTx/>
              <a:buChar char="-"/>
            </a:pPr>
            <a:endParaRPr lang="en-US" altLang="zh-CN" dirty="0"/>
          </a:p>
          <a:p>
            <a:pPr marL="285750" indent="-285750">
              <a:buFontTx/>
              <a:buChar char="-"/>
            </a:pP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2C6886A-356D-4C24-8D13-BD6EB47A65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915" y="1928009"/>
            <a:ext cx="3545848" cy="798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521777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752</TotalTime>
  <Words>254</Words>
  <Application>Microsoft Office PowerPoint</Application>
  <PresentationFormat>全屏显示(16:9)</PresentationFormat>
  <Paragraphs>61</Paragraphs>
  <Slides>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Lato</vt:lpstr>
      <vt:lpstr>Arial</vt:lpstr>
      <vt:lpstr>STIXTwoText</vt:lpstr>
      <vt:lpstr>Raleway</vt:lpstr>
      <vt:lpstr>STIXTwoText-Bold</vt:lpstr>
      <vt:lpstr>Streamline</vt:lpstr>
      <vt:lpstr>Deep echo state networks with uncertainty quantification  for spatio-temporal forecasting</vt:lpstr>
      <vt:lpstr>Basic ESN background (Long Term)</vt:lpstr>
      <vt:lpstr>Deep ensemble ESN (D-EESN)</vt:lpstr>
      <vt:lpstr> D-EESN Algorithm</vt:lpstr>
      <vt:lpstr> BD-EESN Algorithm, Bayesian D-EESN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BAYESIAN ADDITIVE REGRESSION TREES</dc:title>
  <dc:creator>王奇</dc:creator>
  <cp:lastModifiedBy>奇 王</cp:lastModifiedBy>
  <cp:revision>34</cp:revision>
  <dcterms:modified xsi:type="dcterms:W3CDTF">2022-04-18T20:51:36Z</dcterms:modified>
</cp:coreProperties>
</file>