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10600030101010101" charset="0"/>
      <p:regular r:id="rId10"/>
      <p:bold r:id="rId11"/>
      <p:italic r:id="rId12"/>
      <p:boldItalic r:id="rId13"/>
    </p:embeddedFont>
    <p:embeddedFont>
      <p:font typeface="Raleway" panose="02010600030101010101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3069162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3069162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9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63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4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ADDITIVE REGRESSION TREES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UGH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HIPMAN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DWARD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EORGE AND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OBERT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ULLOCH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0" y="3101850"/>
            <a:ext cx="5829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25" y="2141573"/>
            <a:ext cx="6975099" cy="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099" y="1485470"/>
            <a:ext cx="4339276" cy="1208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Google Shape;101;p15"/>
              <p:cNvSpPr txBox="1"/>
              <p:nvPr/>
            </p:nvSpPr>
            <p:spPr>
              <a:xfrm>
                <a:off x="836975" y="2877025"/>
                <a:ext cx="7923600" cy="1086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17500">
                  <a:buSzPts val="1400"/>
                  <a:buFont typeface="Lato"/>
                  <a:buChar char="-"/>
                </a:pPr>
                <a:r>
                  <a:rPr lang="en-US" dirty="0">
                    <a:latin typeface="Lato"/>
                    <a:ea typeface="Lato"/>
                    <a:cs typeface="Lato"/>
                    <a:sym typeface="Lato"/>
                  </a:rPr>
                  <a:t>g</a:t>
                </a:r>
                <a:r>
                  <a:rPr lang="en" dirty="0" smtClean="0">
                    <a:latin typeface="Lato"/>
                    <a:ea typeface="Lato"/>
                    <a:cs typeface="Lato"/>
                    <a:sym typeface="Lato"/>
                  </a:rPr>
                  <a:t>(x) assigns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ij</m:t>
                        </m:r>
                      </m:sub>
                    </m:sSub>
                    <m:r>
                      <a:rPr lang="en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∈</m:t>
                    </m:r>
                    <m:sSub>
                      <m:sSubPr>
                        <m:ctrlPr>
                          <a:rPr lang="e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dirty="0" smtClean="0">
                    <a:latin typeface="Lato"/>
                    <a:ea typeface="Lato"/>
                    <a:cs typeface="Lato"/>
                    <a:sym typeface="Lato"/>
                  </a:rPr>
                  <a:t> to x</a:t>
                </a:r>
              </a:p>
              <a:p>
                <a:pPr marL="457200" lvl="0" indent="-317500">
                  <a:buSzPts val="1400"/>
                  <a:buFont typeface="Lato"/>
                  <a:buChar char="-"/>
                </a:pPr>
                <a:r>
                  <a:rPr lang="en" dirty="0" smtClean="0">
                    <a:latin typeface="Lato"/>
                    <a:ea typeface="Lato"/>
                    <a:cs typeface="Lato"/>
                    <a:sym typeface="Lato"/>
                  </a:rPr>
                  <a:t>If more than one trees,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dirty="0" smtClean="0">
                    <a:latin typeface="Lato"/>
                    <a:ea typeface="Lato"/>
                    <a:cs typeface="Lato"/>
                    <a:sym typeface="Lato"/>
                  </a:rPr>
                  <a:t> is main effect when g only includes single x.</a:t>
                </a:r>
              </a:p>
              <a:p>
                <a:pPr marL="457200" lvl="0" indent="-317500">
                  <a:buSzPts val="1400"/>
                  <a:buFont typeface="Lato"/>
                  <a:buChar char="-"/>
                </a:pPr>
                <a:r>
                  <a:rPr lang="en-US" dirty="0" smtClean="0">
                    <a:latin typeface="Lato"/>
                    <a:ea typeface="Lato"/>
                    <a:cs typeface="Lato"/>
                    <a:sym typeface="Lato"/>
                  </a:rPr>
                  <a:t>Also, interaction included in this model are reflected by more than one component in g.</a:t>
                </a:r>
              </a:p>
              <a:p>
                <a:pPr marL="457200" lvl="0" indent="-317500">
                  <a:buSzPts val="1400"/>
                  <a:buFont typeface="Lato"/>
                  <a:buChar char="-"/>
                </a:pPr>
                <a:r>
                  <a:rPr lang="en-US" dirty="0" smtClean="0">
                    <a:latin typeface="Lato"/>
                    <a:ea typeface="Lato"/>
                    <a:cs typeface="Lato"/>
                    <a:sym typeface="Lato"/>
                  </a:rPr>
                  <a:t>When terminal node only depends on single x, it changes to step function.</a:t>
                </a:r>
                <a:endParaRPr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101" name="Google Shape;101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75" y="2877025"/>
                <a:ext cx="7923600" cy="1086293"/>
              </a:xfrm>
              <a:prstGeom prst="rect">
                <a:avLst/>
              </a:prstGeom>
              <a:blipFill>
                <a:blip r:embed="rId4"/>
                <a:stretch>
                  <a:fillRect b="-5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Regularization 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29450" y="1903828"/>
                <a:ext cx="7249550" cy="1610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Parameters: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Main point: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Keep each tree not so influential.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Change prior information, let them have </a:t>
                </a:r>
                <a:r>
                  <a:rPr lang="en-US" altLang="zh-CN" b="1" dirty="0" smtClean="0"/>
                  <a:t>hyperparameters</a:t>
                </a:r>
                <a:r>
                  <a:rPr lang="en-US" altLang="zh-CN" dirty="0" smtClean="0"/>
                  <a:t>, governing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Independence.</a:t>
                </a:r>
              </a:p>
              <a:p>
                <a:pPr marL="285750" indent="-285750">
                  <a:buFontTx/>
                  <a:buChar char="-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903828"/>
                <a:ext cx="7249550" cy="1610056"/>
              </a:xfrm>
              <a:prstGeom prst="rect">
                <a:avLst/>
              </a:prstGeom>
              <a:blipFill>
                <a:blip r:embed="rId3"/>
                <a:stretch>
                  <a:fillRect l="-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21" y="3348419"/>
            <a:ext cx="4795837" cy="12781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84" y="3616040"/>
            <a:ext cx="2324096" cy="565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" dirty="0" smtClean="0"/>
                  <a:t> Prior</a:t>
                </a:r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l="-159" t="-1136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29450" y="1903828"/>
                <a:ext cx="7249550" cy="1825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Main point: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Probability of split: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dirty="0" smtClean="0"/>
                  <a:t>, same as CART, d is depth, in this paper,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/>
                  <a:t>D</a:t>
                </a:r>
                <a:r>
                  <a:rPr lang="en-US" altLang="zh-CN" dirty="0" smtClean="0"/>
                  <a:t>istribution </a:t>
                </a:r>
                <a:r>
                  <a:rPr lang="en-US" altLang="zh-CN" dirty="0"/>
                  <a:t>on the splitting variable assignments at each interior </a:t>
                </a:r>
                <a:r>
                  <a:rPr lang="en-US" altLang="zh-CN" dirty="0" smtClean="0"/>
                  <a:t>node, i.e., which variable to split.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Distribution </a:t>
                </a:r>
                <a:r>
                  <a:rPr lang="en-US" altLang="zh-CN" dirty="0"/>
                  <a:t>on the splitting rule assignment in each interior node, </a:t>
                </a:r>
                <a:r>
                  <a:rPr lang="en-US" altLang="zh-CN" dirty="0" smtClean="0"/>
                  <a:t>conditional </a:t>
                </a:r>
                <a:r>
                  <a:rPr lang="en-US" altLang="zh-CN" dirty="0"/>
                  <a:t>on the splitting </a:t>
                </a:r>
                <a:r>
                  <a:rPr lang="en-US" altLang="zh-CN" dirty="0" smtClean="0"/>
                  <a:t>variable, i.e., how to split after selecting this variable to split.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PS: In this paper, always we use uniformly splitting criteria.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903828"/>
                <a:ext cx="7249550" cy="1825949"/>
              </a:xfrm>
              <a:prstGeom prst="rect">
                <a:avLst/>
              </a:prstGeom>
              <a:blipFill>
                <a:blip r:embed="rId4"/>
                <a:stretch>
                  <a:fillRect l="-252" t="-333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" dirty="0" smtClean="0"/>
                  <a:t> Prior</a:t>
                </a:r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l="-159" t="-1136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29450" y="1903828"/>
                <a:ext cx="7249550" cy="2796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Main point: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Conjugate, normal-normal.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i.i.d., and E(</a:t>
                </a:r>
                <a:r>
                  <a:rPr lang="en-US" altLang="zh-CN" dirty="0" err="1" smtClean="0"/>
                  <a:t>y|x</a:t>
                </a:r>
                <a:r>
                  <a:rPr lang="en-US" altLang="zh-CN" dirty="0" smtClean="0"/>
                  <a:t>) equals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sum of 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/>
                  <a:t> (Different from CART?)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 so that,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assigns much probability to the interval between max y and min y.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Choose,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, I think, by </a:t>
                </a:r>
                <a:r>
                  <a:rPr lang="en-US" altLang="zh-CN" dirty="0" err="1" smtClean="0"/>
                  <a:t>Chebysheve’s</a:t>
                </a:r>
                <a:r>
                  <a:rPr lang="en-US" altLang="zh-CN" dirty="0" smtClean="0"/>
                  <a:t>, or normal CDF, we can choose k according to our belief of the range of the data.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Robust as long as we did the former steps.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For convenience, shift and rescale y from range -0.5 to 0.5, use transformed data, and simplify prior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But no need to transform predicting response.</a:t>
                </a:r>
                <a:endParaRPr lang="en-US" altLang="zh-CN" dirty="0"/>
              </a:p>
              <a:p>
                <a:pPr marL="285750" indent="-28575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903828"/>
                <a:ext cx="7249550" cy="2796856"/>
              </a:xfrm>
              <a:prstGeom prst="rect">
                <a:avLst/>
              </a:prstGeom>
              <a:blipFill>
                <a:blip r:embed="rId4"/>
                <a:stretch>
                  <a:fillRect l="-252" t="-218" r="-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3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" dirty="0" smtClean="0"/>
                  <a:t> Prior</a:t>
                </a:r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29450" y="1903828"/>
                <a:ext cx="7249550" cy="2251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Main point: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Inverse Chi-Square,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𝝂𝝀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First case, 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to </a:t>
                </a:r>
                <a:r>
                  <a:rPr lang="en-US" altLang="zh-CN" dirty="0"/>
                  <a:t>be the </a:t>
                </a:r>
                <a:r>
                  <a:rPr lang="en-US" altLang="zh-CN" dirty="0" smtClean="0"/>
                  <a:t>sample </a:t>
                </a:r>
                <a:r>
                  <a:rPr lang="en-US" altLang="zh-CN" dirty="0"/>
                  <a:t>standard deviation of </a:t>
                </a:r>
                <a:r>
                  <a:rPr lang="en-US" altLang="zh-CN" i="1" dirty="0" smtClean="0"/>
                  <a:t>Y. </a:t>
                </a:r>
                <a:r>
                  <a:rPr lang="en-US" altLang="zh-CN" dirty="0" smtClean="0"/>
                  <a:t>Second case, </a:t>
                </a:r>
                <a:r>
                  <a:rPr lang="en-US" altLang="zh-CN" dirty="0"/>
                  <a:t>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</a:t>
                </a:r>
                <a:r>
                  <a:rPr lang="en-US" altLang="zh-CN" dirty="0" smtClean="0"/>
                  <a:t>be MSE of linear model. These two cases give a most probable interval that the sigma could exist.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dirty="0" smtClean="0"/>
                  <a:t>We </a:t>
                </a:r>
                <a:r>
                  <a:rPr lang="en-US" altLang="zh-CN" dirty="0"/>
                  <a:t>then pick a value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between 3 and 10 to get an </a:t>
                </a:r>
                <a:r>
                  <a:rPr lang="en-US" altLang="zh-CN" dirty="0" smtClean="0"/>
                  <a:t>appropriate </a:t>
                </a:r>
                <a:r>
                  <a:rPr lang="en-US" altLang="zh-CN" dirty="0"/>
                  <a:t>shape, and a value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so that the </a:t>
                </a:r>
                <a:r>
                  <a:rPr lang="en-US" altLang="zh-CN" i="1" dirty="0" smtClean="0"/>
                  <a:t>q 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quantile of the prior on </a:t>
                </a:r>
                <a:r>
                  <a:rPr lang="en-US" altLang="zh-CN" i="1" dirty="0"/>
                  <a:t>σ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located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altLang="zh-CN" dirty="0" smtClean="0"/>
                  <a:t> , </a:t>
                </a:r>
                <a:r>
                  <a:rPr lang="en-US" altLang="zh-CN" dirty="0"/>
                  <a:t>that is, </a:t>
                </a:r>
                <a:r>
                  <a:rPr lang="en-US" altLang="zh-CN" i="1" dirty="0"/>
                  <a:t>P (σ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altLang="zh-CN" i="1" dirty="0" smtClean="0"/>
                  <a:t>) </a:t>
                </a:r>
                <a:r>
                  <a:rPr lang="en-US" altLang="zh-CN" dirty="0"/>
                  <a:t>= </a:t>
                </a:r>
                <a:r>
                  <a:rPr lang="en-US" altLang="zh-CN" i="1" dirty="0"/>
                  <a:t>q. </a:t>
                </a:r>
                <a:r>
                  <a:rPr lang="en-US" altLang="zh-CN" dirty="0" smtClean="0"/>
                  <a:t>We consider </a:t>
                </a:r>
                <a:r>
                  <a:rPr lang="en-US" altLang="zh-CN" dirty="0"/>
                  <a:t>values of </a:t>
                </a:r>
                <a:r>
                  <a:rPr lang="en-US" altLang="zh-CN" i="1" dirty="0" smtClean="0"/>
                  <a:t>q </a:t>
                </a:r>
                <a:r>
                  <a:rPr lang="en-US" altLang="zh-CN" dirty="0"/>
                  <a:t>such as 0.75, 0.90 or </a:t>
                </a:r>
                <a:r>
                  <a:rPr lang="en-US" altLang="zh-CN" dirty="0" smtClean="0"/>
                  <a:t>0.99 </a:t>
                </a:r>
                <a:r>
                  <a:rPr lang="en-US" altLang="zh-CN" dirty="0"/>
                  <a:t>to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center the distribution below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acc>
                  </m:oMath>
                </a14:m>
                <a:r>
                  <a:rPr lang="en-US" altLang="zh-CN" i="1" dirty="0" smtClean="0"/>
                  <a:t>.</a:t>
                </a:r>
              </a:p>
              <a:p>
                <a:endParaRPr lang="en-US" altLang="zh-CN" dirty="0"/>
              </a:p>
              <a:p>
                <a:pPr marL="285750" indent="-28575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903828"/>
                <a:ext cx="7249550" cy="2251578"/>
              </a:xfrm>
              <a:prstGeom prst="rect">
                <a:avLst/>
              </a:prstGeom>
              <a:blipFill>
                <a:blip r:embed="rId4"/>
                <a:stretch>
                  <a:fillRect l="-252" t="-270" r="-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8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65</Words>
  <Application>Microsoft Office PowerPoint</Application>
  <PresentationFormat>全屏显示(16:9)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Lato</vt:lpstr>
      <vt:lpstr>Arial</vt:lpstr>
      <vt:lpstr>Raleway</vt:lpstr>
      <vt:lpstr>Cambria Math</vt:lpstr>
      <vt:lpstr>Streamline</vt:lpstr>
      <vt:lpstr>BAYESIAN ADDITIVE REGRESSION TREES </vt:lpstr>
      <vt:lpstr>Introduction</vt:lpstr>
      <vt:lpstr>Model</vt:lpstr>
      <vt:lpstr>Regularization Prior</vt:lpstr>
      <vt:lpstr>T_j Prior</vt:lpstr>
      <vt:lpstr>μ_ij |T_j Prior</vt:lpstr>
      <vt:lpstr>σ^2 Prior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 </dc:title>
  <cp:lastModifiedBy>王奇</cp:lastModifiedBy>
  <cp:revision>9</cp:revision>
  <dcterms:modified xsi:type="dcterms:W3CDTF">2022-01-19T20:48:57Z</dcterms:modified>
</cp:coreProperties>
</file>