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63" r:id="rId2"/>
    <p:sldId id="262" r:id="rId3"/>
    <p:sldId id="264" r:id="rId4"/>
    <p:sldId id="265" r:id="rId5"/>
  </p:sldIdLst>
  <p:sldSz cx="9144000" cy="5143500" type="screen16x9"/>
  <p:notesSz cx="6858000" cy="9144000"/>
  <p:embeddedFontLst>
    <p:embeddedFont>
      <p:font typeface="Lato" panose="02010600030101010101" charset="0"/>
      <p:regular r:id="rId7"/>
      <p:bold r:id="rId8"/>
      <p:italic r:id="rId9"/>
      <p:boldItalic r:id="rId10"/>
    </p:embeddedFont>
    <p:embeddedFont>
      <p:font typeface="Raleway" panose="02010600030101010101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0" autoAdjust="0"/>
    <p:restoredTop sz="94660"/>
  </p:normalViewPr>
  <p:slideViewPr>
    <p:cSldViewPr snapToGrid="0">
      <p:cViewPr varScale="1">
        <p:scale>
          <a:sx n="212" d="100"/>
          <a:sy n="212" d="100"/>
        </p:scale>
        <p:origin x="150" y="1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1282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b3069162f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b3069162f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9046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b3069162f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b3069162f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2587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b3069162f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b3069162f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3443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2000" dirty="0"/>
              <a:t>Computationally </a:t>
            </a:r>
            <a:r>
              <a:rPr lang="en-US" altLang="zh-CN" sz="2000" dirty="0" smtClean="0"/>
              <a:t>Efficient </a:t>
            </a:r>
            <a:r>
              <a:rPr lang="en-US" altLang="zh-CN" sz="2000" dirty="0"/>
              <a:t>Bayesian Unit-Level Random </a:t>
            </a:r>
            <a:r>
              <a:rPr lang="en-US" altLang="zh-CN" sz="2000" dirty="0" smtClean="0"/>
              <a:t>Neural </a:t>
            </a:r>
            <a:r>
              <a:rPr lang="en-US" altLang="zh-CN" sz="2000" dirty="0"/>
              <a:t>Network Modeling of Survey Data under Informative 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Sampling for Small Area Estimation</a:t>
            </a:r>
            <a:endParaRPr sz="1200"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/>
            <a:r>
              <a:rPr lang="en-US" altLang="zh-CN" dirty="0"/>
              <a:t>Paul A. </a:t>
            </a:r>
            <a:r>
              <a:rPr lang="en-US" altLang="zh-CN" dirty="0" smtClean="0"/>
              <a:t>Parker, </a:t>
            </a:r>
            <a:r>
              <a:rPr lang="en-US" altLang="zh-CN" dirty="0"/>
              <a:t>Scott H. </a:t>
            </a:r>
            <a:r>
              <a:rPr lang="en-US" altLang="zh-CN" dirty="0" err="1"/>
              <a:t>Holan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344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612605" y="1269822"/>
            <a:ext cx="8772525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/>
            <a:r>
              <a:rPr lang="en-US" altLang="zh-CN" i="1" dirty="0"/>
              <a:t>Pseudo-likelihood based SAE</a:t>
            </a:r>
            <a:endParaRPr sz="1800" dirty="0"/>
          </a:p>
        </p:txBody>
      </p:sp>
      <p:sp>
        <p:nvSpPr>
          <p:cNvPr id="2" name="文本框 1"/>
          <p:cNvSpPr txBox="1"/>
          <p:nvPr/>
        </p:nvSpPr>
        <p:spPr>
          <a:xfrm>
            <a:off x="1021713" y="1805022"/>
            <a:ext cx="354584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Main point: </a:t>
            </a:r>
            <a:endParaRPr lang="en-US" altLang="zh-CN" dirty="0" smtClean="0"/>
          </a:p>
          <a:p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en-US" altLang="zh-CN" sz="1100" dirty="0" smtClean="0"/>
              <a:t>The </a:t>
            </a:r>
            <a:r>
              <a:rPr lang="en-US" altLang="zh-CN" sz="1100" dirty="0"/>
              <a:t>general idea is to use the reported survey weights to exponentially re-weight the likelihood contribution of each survey unit</a:t>
            </a:r>
            <a:r>
              <a:rPr lang="en-US" altLang="zh-CN" sz="1100" dirty="0" smtClean="0"/>
              <a:t>.</a:t>
            </a:r>
          </a:p>
          <a:p>
            <a:pPr marL="171450" indent="-171450">
              <a:buFontTx/>
              <a:buChar char="-"/>
            </a:pPr>
            <a:endParaRPr lang="zh-CN" altLang="en-US" sz="1100" dirty="0"/>
          </a:p>
          <a:p>
            <a:endParaRPr lang="en-US" altLang="zh-CN" dirty="0" smtClean="0"/>
          </a:p>
          <a:p>
            <a:r>
              <a:rPr lang="en-US" altLang="zh-CN" sz="1100" dirty="0"/>
              <a:t>- PS: </a:t>
            </a:r>
            <a:r>
              <a:rPr lang="en-US" altLang="zh-CN" sz="1100" dirty="0" err="1"/>
              <a:t>y_i</a:t>
            </a:r>
            <a:r>
              <a:rPr lang="en-US" altLang="zh-CN" sz="1100" dirty="0"/>
              <a:t> </a:t>
            </a:r>
            <a:r>
              <a:rPr lang="en-US" altLang="zh-CN" sz="1100" dirty="0"/>
              <a:t>is the response value and </a:t>
            </a:r>
            <a:r>
              <a:rPr lang="en-US" altLang="zh-CN" sz="1100" dirty="0" err="1"/>
              <a:t>w_i</a:t>
            </a:r>
            <a:r>
              <a:rPr lang="en-US" altLang="zh-CN" sz="1100" dirty="0"/>
              <a:t> </a:t>
            </a:r>
            <a:r>
              <a:rPr lang="en-US" altLang="zh-CN" sz="1100" dirty="0"/>
              <a:t>is the survey weight for unit i in the sample S.</a:t>
            </a:r>
          </a:p>
          <a:p>
            <a:pPr marL="285750" indent="-285750">
              <a:buFontTx/>
              <a:buChar char="-"/>
            </a:pPr>
            <a:r>
              <a:rPr lang="en-US" altLang="zh-CN" sz="1100" dirty="0" smtClean="0"/>
              <a:t>Bayesian setting pseudo posterior: </a:t>
            </a:r>
            <a:endParaRPr lang="en-US" altLang="zh-CN" sz="1100" dirty="0"/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endParaRPr lang="en-US" altLang="zh-CN" dirty="0" smtClean="0"/>
          </a:p>
          <a:p>
            <a:pPr marL="285750" indent="-285750">
              <a:buFontTx/>
              <a:buChar char="-"/>
            </a:pPr>
            <a:endParaRPr lang="en-US" altLang="zh-CN" sz="1100" dirty="0" smtClean="0"/>
          </a:p>
          <a:p>
            <a:pPr marL="285750" indent="-285750">
              <a:buFontTx/>
              <a:buChar char="-"/>
            </a:pPr>
            <a:r>
              <a:rPr lang="en-US" altLang="zh-CN" sz="1100" dirty="0" smtClean="0"/>
              <a:t>This </a:t>
            </a:r>
            <a:r>
              <a:rPr lang="en-US" altLang="zh-CN" sz="1100" dirty="0"/>
              <a:t>distribution converges into the true population generating distribution</a:t>
            </a:r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567561" y="1805022"/>
            <a:ext cx="35458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Notes</a:t>
            </a:r>
            <a:r>
              <a:rPr lang="en-US" altLang="zh-CN" dirty="0" smtClean="0"/>
              <a:t>:</a:t>
            </a:r>
          </a:p>
          <a:p>
            <a:endParaRPr lang="en-US" altLang="zh-CN" dirty="0"/>
          </a:p>
          <a:p>
            <a:r>
              <a:rPr lang="en-US" altLang="zh-CN" dirty="0" smtClean="0"/>
              <a:t>- </a:t>
            </a:r>
            <a:r>
              <a:rPr lang="en-US" altLang="zh-CN" sz="1100" dirty="0" err="1"/>
              <a:t>w_i</a:t>
            </a:r>
            <a:r>
              <a:rPr lang="en-US" altLang="zh-CN" sz="1100" dirty="0"/>
              <a:t> is the survey weight, so for discrete case, </a:t>
            </a:r>
            <a:r>
              <a:rPr lang="en-US" altLang="zh-CN" sz="1100" dirty="0" err="1"/>
              <a:t>w_i</a:t>
            </a:r>
            <a:r>
              <a:rPr lang="en-US" altLang="zh-CN" sz="1100" dirty="0"/>
              <a:t> is meaningful, what about continuous case? Divide them into small intervals? Like [x-a, </a:t>
            </a:r>
            <a:r>
              <a:rPr lang="en-US" altLang="zh-CN" sz="1100" dirty="0" err="1"/>
              <a:t>x+a</a:t>
            </a:r>
            <a:r>
              <a:rPr lang="en-US" altLang="zh-CN" sz="1100" dirty="0"/>
              <a:t>] for a </a:t>
            </a:r>
            <a:r>
              <a:rPr lang="en-US" altLang="zh-CN" sz="1100" dirty="0" err="1"/>
              <a:t>barplot</a:t>
            </a:r>
            <a:r>
              <a:rPr lang="en-US" altLang="zh-CN" sz="1100" dirty="0"/>
              <a:t>?</a:t>
            </a:r>
          </a:p>
          <a:p>
            <a:endParaRPr lang="en-US" altLang="zh-CN" dirty="0"/>
          </a:p>
          <a:p>
            <a:pPr marL="285750" indent="-285750">
              <a:buFontTx/>
              <a:buChar char="-"/>
            </a:pPr>
            <a:endParaRPr lang="en-US" altLang="zh-CN" dirty="0" smtClean="0"/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endParaRPr lang="en-US" altLang="zh-CN" dirty="0" smtClean="0"/>
          </a:p>
          <a:p>
            <a:pPr marL="285750" indent="-285750">
              <a:buFontTx/>
              <a:buChar char="-"/>
            </a:pPr>
            <a:endParaRPr lang="en-US" altLang="zh-CN" dirty="0" smtClean="0"/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608" y="2797872"/>
            <a:ext cx="734000" cy="36497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0708" y="3755050"/>
            <a:ext cx="1574282" cy="44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89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612605" y="1269822"/>
            <a:ext cx="8772525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/>
            <a:r>
              <a:rPr lang="en-US" altLang="zh-CN" i="1" dirty="0"/>
              <a:t>Logistic Models </a:t>
            </a:r>
            <a:endParaRPr sz="1800" dirty="0"/>
          </a:p>
        </p:txBody>
      </p:sp>
      <p:sp>
        <p:nvSpPr>
          <p:cNvPr id="2" name="文本框 1"/>
          <p:cNvSpPr txBox="1"/>
          <p:nvPr/>
        </p:nvSpPr>
        <p:spPr>
          <a:xfrm>
            <a:off x="1021713" y="1805022"/>
            <a:ext cx="3545848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Main point: </a:t>
            </a:r>
            <a:endParaRPr lang="en-US" altLang="zh-CN" dirty="0" smtClean="0"/>
          </a:p>
          <a:p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en-US" altLang="zh-CN" sz="1100" dirty="0" smtClean="0"/>
              <a:t>According to a data augmentation approach:</a:t>
            </a:r>
          </a:p>
          <a:p>
            <a:pPr marL="171450" indent="-171450">
              <a:buFontTx/>
              <a:buChar char="-"/>
            </a:pPr>
            <a:endParaRPr lang="zh-CN" altLang="en-US" sz="1100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sz="1100" dirty="0" smtClean="0"/>
              <a:t>- Put a Gaussian prior on beta, the full conditional distribution is also Gaussian, and it is conjugate under the pseudo likelihood. </a:t>
            </a:r>
            <a:endParaRPr lang="en-US" altLang="zh-CN" sz="1100" dirty="0"/>
          </a:p>
          <a:p>
            <a:pPr marL="285750" indent="-285750">
              <a:buFontTx/>
              <a:buChar char="-"/>
            </a:pP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567561" y="1805022"/>
            <a:ext cx="3545848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Notes</a:t>
            </a:r>
            <a:r>
              <a:rPr lang="en-US" altLang="zh-CN" dirty="0" smtClean="0"/>
              <a:t>:</a:t>
            </a:r>
          </a:p>
          <a:p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en-US" altLang="zh-CN" sz="1100" dirty="0" err="1" smtClean="0"/>
              <a:t>w_i</a:t>
            </a:r>
            <a:r>
              <a:rPr lang="en-US" altLang="zh-CN" sz="1100" dirty="0" smtClean="0"/>
              <a:t> </a:t>
            </a:r>
            <a:r>
              <a:rPr lang="en-US" altLang="zh-CN" sz="1100" dirty="0"/>
              <a:t>is the survey weight, so for discrete case, </a:t>
            </a:r>
            <a:r>
              <a:rPr lang="en-US" altLang="zh-CN" sz="1100" dirty="0" err="1"/>
              <a:t>w_i</a:t>
            </a:r>
            <a:r>
              <a:rPr lang="en-US" altLang="zh-CN" sz="1100" dirty="0"/>
              <a:t> is meaningful, what about continuous case? Divide them into small intervals? Like [x-a, </a:t>
            </a:r>
            <a:r>
              <a:rPr lang="en-US" altLang="zh-CN" sz="1100" dirty="0" err="1"/>
              <a:t>x+a</a:t>
            </a:r>
            <a:r>
              <a:rPr lang="en-US" altLang="zh-CN" sz="1100" dirty="0"/>
              <a:t>] for a </a:t>
            </a:r>
            <a:r>
              <a:rPr lang="en-US" altLang="zh-CN" sz="1100" dirty="0" err="1"/>
              <a:t>barplot</a:t>
            </a:r>
            <a:r>
              <a:rPr lang="en-US" altLang="zh-CN" sz="1100" dirty="0" smtClean="0"/>
              <a:t>?</a:t>
            </a:r>
          </a:p>
          <a:p>
            <a:pPr marL="171450" indent="-171450">
              <a:buFontTx/>
              <a:buChar char="-"/>
            </a:pPr>
            <a:endParaRPr lang="en-US" altLang="zh-CN" sz="1100" dirty="0"/>
          </a:p>
          <a:p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en-US" altLang="zh-CN" sz="1100" dirty="0" smtClean="0"/>
              <a:t>How to transfer the multinomial into a binomial like the augmentation?</a:t>
            </a:r>
          </a:p>
          <a:p>
            <a:pPr marL="171450" indent="-171450">
              <a:buFontTx/>
              <a:buChar char="-"/>
            </a:pPr>
            <a:endParaRPr lang="en-US" altLang="zh-CN" sz="1100" dirty="0" smtClean="0"/>
          </a:p>
          <a:p>
            <a:endParaRPr lang="en-US" altLang="zh-CN" sz="1100" dirty="0" smtClean="0"/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endParaRPr lang="en-US" altLang="zh-CN" dirty="0" smtClean="0"/>
          </a:p>
          <a:p>
            <a:pPr marL="285750" indent="-285750">
              <a:buFontTx/>
              <a:buChar char="-"/>
            </a:pPr>
            <a:endParaRPr lang="en-US" altLang="zh-CN" dirty="0" smtClean="0"/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439" y="2486446"/>
            <a:ext cx="2107589" cy="49177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55" y="3783725"/>
            <a:ext cx="3248821" cy="102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15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612605" y="1269822"/>
            <a:ext cx="8772525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/>
            <a:r>
              <a:rPr lang="en-US" altLang="zh-CN" i="1" dirty="0"/>
              <a:t>Proposed Model</a:t>
            </a:r>
            <a:endParaRPr sz="1800" dirty="0"/>
          </a:p>
        </p:txBody>
      </p:sp>
      <p:sp>
        <p:nvSpPr>
          <p:cNvPr id="2" name="文本框 1"/>
          <p:cNvSpPr txBox="1"/>
          <p:nvPr/>
        </p:nvSpPr>
        <p:spPr>
          <a:xfrm>
            <a:off x="1021713" y="1805022"/>
            <a:ext cx="3545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Main point: 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4567561" y="1805022"/>
            <a:ext cx="354584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Notes</a:t>
            </a:r>
            <a:r>
              <a:rPr lang="en-US" altLang="zh-CN" dirty="0" smtClean="0"/>
              <a:t>:</a:t>
            </a:r>
          </a:p>
          <a:p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en-US" altLang="zh-CN" sz="1100" dirty="0" smtClean="0"/>
              <a:t>What is </a:t>
            </a:r>
            <a:r>
              <a:rPr lang="en-US" altLang="zh-CN" sz="1100" dirty="0" err="1" smtClean="0"/>
              <a:t>phi_i</a:t>
            </a:r>
            <a:r>
              <a:rPr lang="en-US" altLang="zh-CN" sz="1100" dirty="0" smtClean="0"/>
              <a:t> here?</a:t>
            </a:r>
          </a:p>
          <a:p>
            <a:pPr marL="171450" indent="-171450">
              <a:buFontTx/>
              <a:buChar char="-"/>
            </a:pPr>
            <a:endParaRPr lang="en-US" altLang="zh-CN" sz="1100" dirty="0" smtClean="0"/>
          </a:p>
          <a:p>
            <a:pPr marL="171450" indent="-171450">
              <a:buFontTx/>
              <a:buChar char="-"/>
            </a:pPr>
            <a:endParaRPr lang="en-US" altLang="zh-CN" sz="1100" dirty="0"/>
          </a:p>
          <a:p>
            <a:pPr marL="171450" indent="-171450">
              <a:buFontTx/>
              <a:buChar char="-"/>
            </a:pPr>
            <a:r>
              <a:rPr lang="en-US" altLang="zh-CN" sz="1100" dirty="0" smtClean="0"/>
              <a:t>After sampling, use the Monte Carlo method to estimate the parameters of the true data generating distribution, what is the difference between data generating function and the distribution of data.</a:t>
            </a:r>
          </a:p>
          <a:p>
            <a:endParaRPr lang="en-US" altLang="zh-CN" sz="1100" dirty="0" smtClean="0"/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endParaRPr lang="en-US" altLang="zh-CN" dirty="0" smtClean="0"/>
          </a:p>
          <a:p>
            <a:pPr marL="285750" indent="-285750">
              <a:buFontTx/>
              <a:buChar char="-"/>
            </a:pPr>
            <a:endParaRPr lang="en-US" altLang="zh-CN" dirty="0" smtClean="0"/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13" y="2238040"/>
            <a:ext cx="2146175" cy="197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19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256</Words>
  <Application>Microsoft Office PowerPoint</Application>
  <PresentationFormat>全屏显示(16:9)</PresentationFormat>
  <Paragraphs>54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Lato</vt:lpstr>
      <vt:lpstr>Raleway</vt:lpstr>
      <vt:lpstr>Arial</vt:lpstr>
      <vt:lpstr>Streamline</vt:lpstr>
      <vt:lpstr>Computationally Efficient Bayesian Unit-Level Random Neural Network Modeling of Survey Data under Informative  Sampling for Small Area Estimation</vt:lpstr>
      <vt:lpstr>Pseudo-likelihood based SAE</vt:lpstr>
      <vt:lpstr>Logistic Models </vt:lpstr>
      <vt:lpstr>Proposed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ADDITIVE REGRESSION TREES </dc:title>
  <cp:lastModifiedBy>王奇</cp:lastModifiedBy>
  <cp:revision>32</cp:revision>
  <dcterms:modified xsi:type="dcterms:W3CDTF">2022-03-15T21:35:38Z</dcterms:modified>
</cp:coreProperties>
</file>