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262" r:id="rId3"/>
    <p:sldId id="264" r:id="rId4"/>
    <p:sldId id="267" r:id="rId5"/>
    <p:sldId id="265" r:id="rId6"/>
    <p:sldId id="266" r:id="rId7"/>
  </p:sldIdLst>
  <p:sldSz cx="9144000" cy="5143500" type="screen16x9"/>
  <p:notesSz cx="6858000" cy="9144000"/>
  <p:embeddedFontLst>
    <p:embeddedFont>
      <p:font typeface="Lato" panose="02010600030101010101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Raleway" panose="0201060003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8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8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4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28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35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zh-CN" dirty="0"/>
              <a:t>Extreme </a:t>
            </a:r>
            <a:r>
              <a:rPr lang="en-US" altLang="zh-CN" dirty="0" smtClean="0"/>
              <a:t>Learning </a:t>
            </a:r>
            <a:r>
              <a:rPr lang="en-US" altLang="zh-CN" dirty="0"/>
              <a:t>M</a:t>
            </a:r>
            <a:r>
              <a:rPr lang="en-US" altLang="zh-CN" dirty="0" smtClean="0"/>
              <a:t>achine</a:t>
            </a:r>
            <a:endParaRPr sz="2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altLang="zh-CN" dirty="0" err="1"/>
              <a:t>Guang</a:t>
            </a:r>
            <a:r>
              <a:rPr lang="en-US" altLang="zh-CN" dirty="0"/>
              <a:t>-Bin </a:t>
            </a:r>
            <a:r>
              <a:rPr lang="en-US" altLang="zh-CN" dirty="0" smtClean="0"/>
              <a:t>Huang, </a:t>
            </a:r>
            <a:r>
              <a:rPr lang="en-US" altLang="zh-CN" dirty="0"/>
              <a:t>Qin-Yu Zhu, Chee-</a:t>
            </a:r>
            <a:r>
              <a:rPr lang="en-US" altLang="zh-CN" dirty="0" err="1"/>
              <a:t>Kheong</a:t>
            </a:r>
            <a:r>
              <a:rPr lang="en-US" altLang="zh-CN" dirty="0"/>
              <a:t> Siew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4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/>
                        <m:t>Single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hidden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layer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feedforward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networks</m:t>
                      </m:r>
                      <m:r>
                        <m:rPr>
                          <m:nor/>
                        </m:rPr>
                        <a:rPr lang="en-US" altLang="zh-CN" sz="1800"/>
                        <m:t> (</m:t>
                      </m:r>
                      <m:r>
                        <m:rPr>
                          <m:nor/>
                        </m:rPr>
                        <a:rPr lang="en-US" altLang="zh-CN" sz="1800"/>
                        <m:t>SLFNs</m:t>
                      </m:r>
                      <m:r>
                        <m:rPr>
                          <m:nor/>
                        </m:rPr>
                        <a:rPr lang="en-US" altLang="zh-CN" sz="1800"/>
                        <m:t>)</m:t>
                      </m:r>
                      <m:r>
                        <m:rPr>
                          <m:nor/>
                        </m:rPr>
                        <a:rPr lang="en-US" altLang="zh-CN" sz="1800" b="1" i="0" smtClean="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with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random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hidden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nodes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21713" y="1805022"/>
            <a:ext cx="3545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13" y="2113437"/>
            <a:ext cx="3616218" cy="2528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7561" y="1805022"/>
            <a:ext cx="35458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Does it mean n inputs and m outputs?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Why doesn’t this model have intercept term outside of activation function?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Dimension of g (activation function) should be from n to m?</a:t>
            </a:r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What does threshold mean? For </a:t>
            </a:r>
            <a:r>
              <a:rPr lang="en-US" altLang="zh-CN" dirty="0" err="1" smtClean="0"/>
              <a:t>b_i</a:t>
            </a:r>
            <a:r>
              <a:rPr lang="en-US" altLang="zh-CN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8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/>
                        <m:t>Single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hidden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layer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feedforward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networks</m:t>
                      </m:r>
                      <m:r>
                        <m:rPr>
                          <m:nor/>
                        </m:rPr>
                        <a:rPr lang="en-US" altLang="zh-CN" sz="1800"/>
                        <m:t> (</m:t>
                      </m:r>
                      <m:r>
                        <m:rPr>
                          <m:nor/>
                        </m:rPr>
                        <a:rPr lang="en-US" altLang="zh-CN" sz="1800"/>
                        <m:t>SLFNs</m:t>
                      </m:r>
                      <m:r>
                        <m:rPr>
                          <m:nor/>
                        </m:rPr>
                        <a:rPr lang="en-US" altLang="zh-CN" sz="1800"/>
                        <m:t>)</m:t>
                      </m:r>
                      <m:r>
                        <m:rPr>
                          <m:nor/>
                        </m:rPr>
                        <a:rPr lang="en-US" altLang="zh-CN" sz="1800" b="1" i="0" smtClean="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with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random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hidden</m:t>
                      </m:r>
                      <m:r>
                        <m:rPr>
                          <m:nor/>
                        </m:rPr>
                        <a:rPr lang="en-US" altLang="zh-CN" sz="1800"/>
                        <m:t> </m:t>
                      </m:r>
                      <m:r>
                        <m:rPr>
                          <m:nor/>
                        </m:rPr>
                        <a:rPr lang="en-US" altLang="zh-CN" sz="1800"/>
                        <m:t>nodes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21713" y="1805022"/>
            <a:ext cx="3545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1" y="1805022"/>
            <a:ext cx="3545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Why it can approximate each one with zero error? 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there is zero error, should we use different g or the same g for them?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96" y="2099066"/>
            <a:ext cx="2530291" cy="26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𝑻𝒘𝒐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𝑻𝒉𝒆𝒐𝒓𝒆𝒎𝒔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21713" y="1805022"/>
            <a:ext cx="3545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1" y="1805022"/>
            <a:ext cx="3545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For non-linear functions, some of it can’t satisfy this condition since it cannot be differentiable. For example, truncated linear. Does it mean it cannot be used here?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What is the second theorem talking about? If we have the first one, why do we need the second one.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289" y="2098819"/>
            <a:ext cx="2540086" cy="992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899" y="3186696"/>
            <a:ext cx="2543476" cy="8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/>
                        <m:t>Conventional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r>
                        <m:rPr>
                          <m:nor/>
                        </m:rPr>
                        <a:rPr lang="en-US" altLang="zh-CN"/>
                        <m:t>gradient</m:t>
                      </m:r>
                      <m:r>
                        <m:rPr>
                          <m:nor/>
                        </m:rPr>
                        <a:rPr lang="en-US" altLang="zh-CN"/>
                        <m:t>-</m:t>
                      </m:r>
                      <m:r>
                        <m:rPr>
                          <m:nor/>
                        </m:rPr>
                        <a:rPr lang="en-US" altLang="zh-CN"/>
                        <m:t>based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r>
                        <m:rPr>
                          <m:nor/>
                        </m:rPr>
                        <a:rPr lang="en-US" altLang="zh-CN"/>
                        <m:t>solution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r>
                        <m:rPr>
                          <m:nor/>
                        </m:rPr>
                        <a:rPr lang="en-US" altLang="zh-CN"/>
                        <m:t>of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r>
                        <m:rPr>
                          <m:nor/>
                        </m:rPr>
                        <a:rPr lang="en-US" altLang="zh-CN"/>
                        <m:t>SLFNs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21713" y="1805022"/>
            <a:ext cx="3545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1" y="1805022"/>
            <a:ext cx="35458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Gradient based, stochastic gradient method, Newton’s method.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Eta is the learning rate, like length of the steps. When it’s small, it converges in a low speed, when it is too big, it moves everywhere and does not converge.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What is “BP”?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97" y="2063475"/>
            <a:ext cx="2645757" cy="23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0" smtClean="0"/>
                        <m:t>Algorithm</m:t>
                      </m:r>
                      <m:r>
                        <m:rPr>
                          <m:nor/>
                        </m:rPr>
                        <a:rPr lang="en-US" altLang="zh-CN" b="1" i="0" smtClean="0"/>
                        <m:t> </m:t>
                      </m:r>
                      <m:r>
                        <m:rPr>
                          <m:nor/>
                        </m:rPr>
                        <a:rPr lang="en-US" altLang="zh-CN" b="1" i="0" smtClean="0"/>
                        <m:t>ELM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226" y="1269822"/>
                <a:ext cx="8772525" cy="53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21713" y="1805022"/>
            <a:ext cx="3545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1" y="1805022"/>
            <a:ext cx="3545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Randomly select input weight w and bias b. </a:t>
            </a:r>
            <a:r>
              <a:rPr lang="en-US" altLang="zh-CN" dirty="0" smtClean="0"/>
              <a:t>How is random? Uniform? Normal? Is it like a prior?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Last step seems like a LSE of a linear model, again, do we have intercept? 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7" y="2340222"/>
            <a:ext cx="3808012" cy="17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288</Words>
  <Application>Microsoft Office PowerPoint</Application>
  <PresentationFormat>全屏显示(16:9)</PresentationFormat>
  <Paragraphs>93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Lato</vt:lpstr>
      <vt:lpstr>Cambria Math</vt:lpstr>
      <vt:lpstr>Raleway</vt:lpstr>
      <vt:lpstr>Streamline</vt:lpstr>
      <vt:lpstr>Extreme Learning Machine</vt:lpstr>
      <vt:lpstr>"Single hidden layer feedforward networks (SLFNs) with random hidden nodes"</vt:lpstr>
      <vt:lpstr>"Single hidden layer feedforward networks (SLFNs) with random hidden nodes"</vt:lpstr>
      <vt:lpstr>Two Theorems</vt:lpstr>
      <vt:lpstr>"Conventional gradient-based solution of SLFNs"</vt:lpstr>
      <vt:lpstr>"Algorithm ELM"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 </dc:title>
  <cp:lastModifiedBy>王奇</cp:lastModifiedBy>
  <cp:revision>28</cp:revision>
  <dcterms:modified xsi:type="dcterms:W3CDTF">2022-03-06T22:39:00Z</dcterms:modified>
</cp:coreProperties>
</file>