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97" r:id="rId2"/>
    <p:sldId id="311" r:id="rId3"/>
    <p:sldId id="312" r:id="rId4"/>
    <p:sldId id="313" r:id="rId5"/>
    <p:sldId id="315" r:id="rId6"/>
    <p:sldId id="316" r:id="rId7"/>
    <p:sldId id="317" r:id="rId8"/>
    <p:sldId id="318" r:id="rId9"/>
    <p:sldId id="319" r:id="rId10"/>
    <p:sldId id="320" r:id="rId11"/>
    <p:sldId id="321" r:id="rId12"/>
    <p:sldId id="322" r:id="rId13"/>
    <p:sldId id="323" r:id="rId14"/>
    <p:sldId id="260" r:id="rId15"/>
    <p:sldId id="261" r:id="rId16"/>
    <p:sldId id="262" r:id="rId17"/>
    <p:sldId id="263"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8"/>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FA906-906C-4438-8D12-71950FAC33DA}" v="7" dt="2022-01-10T19:35:59.766"/>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791" autoAdjust="0"/>
  </p:normalViewPr>
  <p:slideViewPr>
    <p:cSldViewPr snapToGrid="0" snapToObjects="1">
      <p:cViewPr varScale="1">
        <p:scale>
          <a:sx n="72" d="100"/>
          <a:sy n="72" d="100"/>
        </p:scale>
        <p:origin x="360" y="1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8BEFA906-906C-4438-8D12-71950FAC33DA}"/>
    <pc:docChg chg="undo custSel addSld delSld modSld">
      <pc:chgData name="최 석준" userId="6f687b8e7e57ada7" providerId="LiveId" clId="{8BEFA906-906C-4438-8D12-71950FAC33DA}" dt="2022-01-09T06:35:00.104" v="1193" actId="6549"/>
      <pc:docMkLst>
        <pc:docMk/>
      </pc:docMkLst>
      <pc:sldChg chg="del">
        <pc:chgData name="최 석준" userId="6f687b8e7e57ada7" providerId="LiveId" clId="{8BEFA906-906C-4438-8D12-71950FAC33DA}" dt="2022-01-05T20:40:33.031" v="0" actId="47"/>
        <pc:sldMkLst>
          <pc:docMk/>
          <pc:sldMk cId="1088670212" sldId="271"/>
        </pc:sldMkLst>
      </pc:sldChg>
      <pc:sldChg chg="del">
        <pc:chgData name="최 석준" userId="6f687b8e7e57ada7" providerId="LiveId" clId="{8BEFA906-906C-4438-8D12-71950FAC33DA}" dt="2022-01-05T20:40:33.031" v="0" actId="47"/>
        <pc:sldMkLst>
          <pc:docMk/>
          <pc:sldMk cId="3048395599" sldId="272"/>
        </pc:sldMkLst>
      </pc:sldChg>
      <pc:sldChg chg="del">
        <pc:chgData name="최 석준" userId="6f687b8e7e57ada7" providerId="LiveId" clId="{8BEFA906-906C-4438-8D12-71950FAC33DA}" dt="2022-01-05T20:40:33.031" v="0" actId="47"/>
        <pc:sldMkLst>
          <pc:docMk/>
          <pc:sldMk cId="3780332585" sldId="273"/>
        </pc:sldMkLst>
      </pc:sldChg>
      <pc:sldChg chg="del">
        <pc:chgData name="최 석준" userId="6f687b8e7e57ada7" providerId="LiveId" clId="{8BEFA906-906C-4438-8D12-71950FAC33DA}" dt="2022-01-05T20:40:33.031" v="0" actId="47"/>
        <pc:sldMkLst>
          <pc:docMk/>
          <pc:sldMk cId="227143950" sldId="274"/>
        </pc:sldMkLst>
      </pc:sldChg>
      <pc:sldChg chg="del">
        <pc:chgData name="최 석준" userId="6f687b8e7e57ada7" providerId="LiveId" clId="{8BEFA906-906C-4438-8D12-71950FAC33DA}" dt="2022-01-05T20:40:33.031" v="0" actId="47"/>
        <pc:sldMkLst>
          <pc:docMk/>
          <pc:sldMk cId="3700991537" sldId="275"/>
        </pc:sldMkLst>
      </pc:sldChg>
      <pc:sldChg chg="del">
        <pc:chgData name="최 석준" userId="6f687b8e7e57ada7" providerId="LiveId" clId="{8BEFA906-906C-4438-8D12-71950FAC33DA}" dt="2022-01-05T20:40:33.031" v="0" actId="47"/>
        <pc:sldMkLst>
          <pc:docMk/>
          <pc:sldMk cId="2926623257" sldId="276"/>
        </pc:sldMkLst>
      </pc:sldChg>
      <pc:sldChg chg="del">
        <pc:chgData name="최 석준" userId="6f687b8e7e57ada7" providerId="LiveId" clId="{8BEFA906-906C-4438-8D12-71950FAC33DA}" dt="2022-01-05T20:40:33.031" v="0" actId="47"/>
        <pc:sldMkLst>
          <pc:docMk/>
          <pc:sldMk cId="3405282296" sldId="277"/>
        </pc:sldMkLst>
      </pc:sldChg>
      <pc:sldChg chg="del">
        <pc:chgData name="최 석준" userId="6f687b8e7e57ada7" providerId="LiveId" clId="{8BEFA906-906C-4438-8D12-71950FAC33DA}" dt="2022-01-05T20:40:33.031" v="0" actId="47"/>
        <pc:sldMkLst>
          <pc:docMk/>
          <pc:sldMk cId="4028736891" sldId="278"/>
        </pc:sldMkLst>
      </pc:sldChg>
      <pc:sldChg chg="del">
        <pc:chgData name="최 석준" userId="6f687b8e7e57ada7" providerId="LiveId" clId="{8BEFA906-906C-4438-8D12-71950FAC33DA}" dt="2022-01-05T20:40:33.031" v="0" actId="47"/>
        <pc:sldMkLst>
          <pc:docMk/>
          <pc:sldMk cId="3364706515" sldId="279"/>
        </pc:sldMkLst>
      </pc:sldChg>
      <pc:sldChg chg="modSp mod">
        <pc:chgData name="최 석준" userId="6f687b8e7e57ada7" providerId="LiveId" clId="{8BEFA906-906C-4438-8D12-71950FAC33DA}" dt="2022-01-09T06:34:22.370" v="1181" actId="20577"/>
        <pc:sldMkLst>
          <pc:docMk/>
          <pc:sldMk cId="426959994" sldId="280"/>
        </pc:sldMkLst>
        <pc:spChg chg="mod">
          <ac:chgData name="최 석준" userId="6f687b8e7e57ada7" providerId="LiveId" clId="{8BEFA906-906C-4438-8D12-71950FAC33DA}" dt="2022-01-09T06:17:28.293" v="1141" actId="6549"/>
          <ac:spMkLst>
            <pc:docMk/>
            <pc:sldMk cId="426959994" sldId="280"/>
            <ac:spMk id="2" creationId="{1C4536A2-87BF-492F-8FEF-0CECE81DEC40}"/>
          </ac:spMkLst>
        </pc:spChg>
        <pc:spChg chg="mod">
          <ac:chgData name="최 석준" userId="6f687b8e7e57ada7" providerId="LiveId" clId="{8BEFA906-906C-4438-8D12-71950FAC33DA}" dt="2022-01-09T06:34:22.370" v="1181" actId="20577"/>
          <ac:spMkLst>
            <pc:docMk/>
            <pc:sldMk cId="426959994" sldId="280"/>
            <ac:spMk id="3" creationId="{E8929D0E-37C8-4FAA-BA4A-8AEAF146DB3D}"/>
          </ac:spMkLst>
        </pc:spChg>
      </pc:sldChg>
      <pc:sldChg chg="modSp mod">
        <pc:chgData name="최 석준" userId="6f687b8e7e57ada7" providerId="LiveId" clId="{8BEFA906-906C-4438-8D12-71950FAC33DA}" dt="2022-01-09T05:50:42.665" v="1117"/>
        <pc:sldMkLst>
          <pc:docMk/>
          <pc:sldMk cId="4259108625" sldId="281"/>
        </pc:sldMkLst>
        <pc:spChg chg="mod">
          <ac:chgData name="최 석준" userId="6f687b8e7e57ada7" providerId="LiveId" clId="{8BEFA906-906C-4438-8D12-71950FAC33DA}" dt="2022-01-09T05:50:42.665" v="1117"/>
          <ac:spMkLst>
            <pc:docMk/>
            <pc:sldMk cId="4259108625" sldId="281"/>
            <ac:spMk id="2" creationId="{82B17CBD-85E7-4EB4-A18D-D19661DC9A7A}"/>
          </ac:spMkLst>
        </pc:spChg>
        <pc:spChg chg="mod">
          <ac:chgData name="최 석준" userId="6f687b8e7e57ada7" providerId="LiveId" clId="{8BEFA906-906C-4438-8D12-71950FAC33DA}" dt="2022-01-06T05:12:22.296" v="185" actId="6549"/>
          <ac:spMkLst>
            <pc:docMk/>
            <pc:sldMk cId="4259108625" sldId="281"/>
            <ac:spMk id="3" creationId="{8F7E0FC4-DFBA-43C0-B2FF-BA859BA7BD11}"/>
          </ac:spMkLst>
        </pc:spChg>
      </pc:sldChg>
      <pc:sldChg chg="modSp mod">
        <pc:chgData name="최 석준" userId="6f687b8e7e57ada7" providerId="LiveId" clId="{8BEFA906-906C-4438-8D12-71950FAC33DA}" dt="2022-01-06T05:12:28.806" v="187" actId="6549"/>
        <pc:sldMkLst>
          <pc:docMk/>
          <pc:sldMk cId="2694749380" sldId="282"/>
        </pc:sldMkLst>
        <pc:spChg chg="mod">
          <ac:chgData name="최 석준" userId="6f687b8e7e57ada7" providerId="LiveId" clId="{8BEFA906-906C-4438-8D12-71950FAC33DA}" dt="2022-01-06T05:12:28.806" v="187" actId="6549"/>
          <ac:spMkLst>
            <pc:docMk/>
            <pc:sldMk cId="2694749380" sldId="282"/>
            <ac:spMk id="3" creationId="{8F7E0FC4-DFBA-43C0-B2FF-BA859BA7BD11}"/>
          </ac:spMkLst>
        </pc:spChg>
      </pc:sldChg>
      <pc:sldChg chg="modSp mod">
        <pc:chgData name="최 석준" userId="6f687b8e7e57ada7" providerId="LiveId" clId="{8BEFA906-906C-4438-8D12-71950FAC33DA}" dt="2022-01-05T20:42:09.506" v="8" actId="207"/>
        <pc:sldMkLst>
          <pc:docMk/>
          <pc:sldMk cId="2625151704" sldId="284"/>
        </pc:sldMkLst>
        <pc:spChg chg="mod">
          <ac:chgData name="최 석준" userId="6f687b8e7e57ada7" providerId="LiveId" clId="{8BEFA906-906C-4438-8D12-71950FAC33DA}" dt="2022-01-05T20:42:09.506" v="8" actId="207"/>
          <ac:spMkLst>
            <pc:docMk/>
            <pc:sldMk cId="2625151704" sldId="284"/>
            <ac:spMk id="2" creationId="{E1E7C180-2374-4C98-8449-5EBCFC5218C4}"/>
          </ac:spMkLst>
        </pc:spChg>
      </pc:sldChg>
      <pc:sldChg chg="modSp mod">
        <pc:chgData name="최 석준" userId="6f687b8e7e57ada7" providerId="LiveId" clId="{8BEFA906-906C-4438-8D12-71950FAC33DA}" dt="2022-01-06T05:12:43.347" v="191" actId="6549"/>
        <pc:sldMkLst>
          <pc:docMk/>
          <pc:sldMk cId="2717249245" sldId="285"/>
        </pc:sldMkLst>
        <pc:spChg chg="mod">
          <ac:chgData name="최 석준" userId="6f687b8e7e57ada7" providerId="LiveId" clId="{8BEFA906-906C-4438-8D12-71950FAC33DA}" dt="2022-01-05T20:42:22.332" v="10" actId="207"/>
          <ac:spMkLst>
            <pc:docMk/>
            <pc:sldMk cId="2717249245" sldId="285"/>
            <ac:spMk id="2" creationId="{B996A084-29AB-4225-9637-43FF4DF46703}"/>
          </ac:spMkLst>
        </pc:spChg>
        <pc:spChg chg="mod">
          <ac:chgData name="최 석준" userId="6f687b8e7e57ada7" providerId="LiveId" clId="{8BEFA906-906C-4438-8D12-71950FAC33DA}" dt="2022-01-06T05:12:43.347" v="191" actId="6549"/>
          <ac:spMkLst>
            <pc:docMk/>
            <pc:sldMk cId="2717249245" sldId="285"/>
            <ac:spMk id="3" creationId="{9CC673C9-2A57-4C18-A886-1C196CA4C139}"/>
          </ac:spMkLst>
        </pc:spChg>
      </pc:sldChg>
      <pc:sldChg chg="modNotesTx">
        <pc:chgData name="최 석준" userId="6f687b8e7e57ada7" providerId="LiveId" clId="{8BEFA906-906C-4438-8D12-71950FAC33DA}" dt="2022-01-09T05:36:06.367" v="751" actId="113"/>
        <pc:sldMkLst>
          <pc:docMk/>
          <pc:sldMk cId="4260342640" sldId="286"/>
        </pc:sldMkLst>
      </pc:sldChg>
      <pc:sldChg chg="modSp mod">
        <pc:chgData name="최 석준" userId="6f687b8e7e57ada7" providerId="LiveId" clId="{8BEFA906-906C-4438-8D12-71950FAC33DA}" dt="2022-01-06T05:12:25.739" v="186" actId="6549"/>
        <pc:sldMkLst>
          <pc:docMk/>
          <pc:sldMk cId="2819766357" sldId="287"/>
        </pc:sldMkLst>
        <pc:spChg chg="mod">
          <ac:chgData name="최 석준" userId="6f687b8e7e57ada7" providerId="LiveId" clId="{8BEFA906-906C-4438-8D12-71950FAC33DA}" dt="2022-01-06T05:12:25.739" v="186" actId="6549"/>
          <ac:spMkLst>
            <pc:docMk/>
            <pc:sldMk cId="2819766357" sldId="287"/>
            <ac:spMk id="3" creationId="{733268B0-B1DF-4D31-9DCA-BA93C6796C6D}"/>
          </ac:spMkLst>
        </pc:spChg>
      </pc:sldChg>
      <pc:sldChg chg="modSp mod modNotesTx">
        <pc:chgData name="최 석준" userId="6f687b8e7e57ada7" providerId="LiveId" clId="{8BEFA906-906C-4438-8D12-71950FAC33DA}" dt="2022-01-09T05:40:03.448" v="878" actId="20577"/>
        <pc:sldMkLst>
          <pc:docMk/>
          <pc:sldMk cId="181067138" sldId="288"/>
        </pc:sldMkLst>
        <pc:spChg chg="mod">
          <ac:chgData name="최 석준" userId="6f687b8e7e57ada7" providerId="LiveId" clId="{8BEFA906-906C-4438-8D12-71950FAC33DA}" dt="2022-01-09T05:39:19.812" v="855" actId="108"/>
          <ac:spMkLst>
            <pc:docMk/>
            <pc:sldMk cId="181067138" sldId="288"/>
            <ac:spMk id="2" creationId="{5ACDC11D-DB1D-4986-8E4A-AAB2A5573D19}"/>
          </ac:spMkLst>
        </pc:spChg>
      </pc:sldChg>
      <pc:sldChg chg="modSp mod">
        <pc:chgData name="최 석준" userId="6f687b8e7e57ada7" providerId="LiveId" clId="{8BEFA906-906C-4438-8D12-71950FAC33DA}" dt="2022-01-06T05:12:32.230" v="188" actId="6549"/>
        <pc:sldMkLst>
          <pc:docMk/>
          <pc:sldMk cId="2168267132" sldId="289"/>
        </pc:sldMkLst>
        <pc:spChg chg="mod">
          <ac:chgData name="최 석준" userId="6f687b8e7e57ada7" providerId="LiveId" clId="{8BEFA906-906C-4438-8D12-71950FAC33DA}" dt="2022-01-06T05:12:32.230" v="188" actId="6549"/>
          <ac:spMkLst>
            <pc:docMk/>
            <pc:sldMk cId="2168267132" sldId="289"/>
            <ac:spMk id="3" creationId="{BF34E3B0-FB88-4AA2-9682-06A299AAD9A7}"/>
          </ac:spMkLst>
        </pc:spChg>
      </pc:sldChg>
      <pc:sldChg chg="modNotesTx">
        <pc:chgData name="최 석준" userId="6f687b8e7e57ada7" providerId="LiveId" clId="{8BEFA906-906C-4438-8D12-71950FAC33DA}" dt="2022-01-09T05:40:33.569" v="925" actId="20577"/>
        <pc:sldMkLst>
          <pc:docMk/>
          <pc:sldMk cId="1275427906" sldId="290"/>
        </pc:sldMkLst>
      </pc:sldChg>
      <pc:sldChg chg="modSp mod">
        <pc:chgData name="최 석준" userId="6f687b8e7e57ada7" providerId="LiveId" clId="{8BEFA906-906C-4438-8D12-71950FAC33DA}" dt="2022-01-06T05:12:36.709" v="189" actId="6549"/>
        <pc:sldMkLst>
          <pc:docMk/>
          <pc:sldMk cId="2564067463" sldId="291"/>
        </pc:sldMkLst>
        <pc:spChg chg="mod">
          <ac:chgData name="최 석준" userId="6f687b8e7e57ada7" providerId="LiveId" clId="{8BEFA906-906C-4438-8D12-71950FAC33DA}" dt="2022-01-06T05:12:36.709" v="189" actId="6549"/>
          <ac:spMkLst>
            <pc:docMk/>
            <pc:sldMk cId="2564067463" sldId="291"/>
            <ac:spMk id="3" creationId="{BF34E3B0-FB88-4AA2-9682-06A299AAD9A7}"/>
          </ac:spMkLst>
        </pc:spChg>
      </pc:sldChg>
      <pc:sldChg chg="modNotesTx">
        <pc:chgData name="최 석준" userId="6f687b8e7e57ada7" providerId="LiveId" clId="{8BEFA906-906C-4438-8D12-71950FAC33DA}" dt="2022-01-09T05:43:34.969" v="1094" actId="20577"/>
        <pc:sldMkLst>
          <pc:docMk/>
          <pc:sldMk cId="3902817134" sldId="292"/>
        </pc:sldMkLst>
      </pc:sldChg>
      <pc:sldChg chg="modSp mod">
        <pc:chgData name="최 석준" userId="6f687b8e7e57ada7" providerId="LiveId" clId="{8BEFA906-906C-4438-8D12-71950FAC33DA}" dt="2022-01-06T05:12:40.536" v="190" actId="6549"/>
        <pc:sldMkLst>
          <pc:docMk/>
          <pc:sldMk cId="3364935384" sldId="293"/>
        </pc:sldMkLst>
        <pc:spChg chg="mod">
          <ac:chgData name="최 석준" userId="6f687b8e7e57ada7" providerId="LiveId" clId="{8BEFA906-906C-4438-8D12-71950FAC33DA}" dt="2022-01-05T20:42:56.706" v="11" actId="6549"/>
          <ac:spMkLst>
            <pc:docMk/>
            <pc:sldMk cId="3364935384" sldId="293"/>
            <ac:spMk id="2" creationId="{DE6049CC-E8D8-4081-9FFF-43362FA5612C}"/>
          </ac:spMkLst>
        </pc:spChg>
        <pc:spChg chg="mod">
          <ac:chgData name="최 석준" userId="6f687b8e7e57ada7" providerId="LiveId" clId="{8BEFA906-906C-4438-8D12-71950FAC33DA}" dt="2022-01-06T05:12:40.536" v="190" actId="6549"/>
          <ac:spMkLst>
            <pc:docMk/>
            <pc:sldMk cId="3364935384" sldId="293"/>
            <ac:spMk id="3" creationId="{3D0CDC1F-3F94-4F1C-BE68-80B8EC4E59B2}"/>
          </ac:spMkLst>
        </pc:spChg>
      </pc:sldChg>
      <pc:sldChg chg="modSp mod">
        <pc:chgData name="최 석준" userId="6f687b8e7e57ada7" providerId="LiveId" clId="{8BEFA906-906C-4438-8D12-71950FAC33DA}" dt="2022-01-06T05:12:03.937" v="175" actId="6549"/>
        <pc:sldMkLst>
          <pc:docMk/>
          <pc:sldMk cId="1039076639" sldId="295"/>
        </pc:sldMkLst>
        <pc:spChg chg="mod">
          <ac:chgData name="최 석준" userId="6f687b8e7e57ada7" providerId="LiveId" clId="{8BEFA906-906C-4438-8D12-71950FAC33DA}" dt="2022-01-06T05:12:03.937" v="175" actId="6549"/>
          <ac:spMkLst>
            <pc:docMk/>
            <pc:sldMk cId="1039076639" sldId="295"/>
            <ac:spMk id="3" creationId="{564571D5-834F-4D50-829E-63863607010F}"/>
          </ac:spMkLst>
        </pc:spChg>
      </pc:sldChg>
      <pc:sldChg chg="modNotesTx">
        <pc:chgData name="최 석준" userId="6f687b8e7e57ada7" providerId="LiveId" clId="{8BEFA906-906C-4438-8D12-71950FAC33DA}" dt="2022-01-09T05:41:14.441" v="1017" actId="20577"/>
        <pc:sldMkLst>
          <pc:docMk/>
          <pc:sldMk cId="1240400641" sldId="296"/>
        </pc:sldMkLst>
      </pc:sldChg>
      <pc:sldChg chg="modSp new mod">
        <pc:chgData name="최 석준" userId="6f687b8e7e57ada7" providerId="LiveId" clId="{8BEFA906-906C-4438-8D12-71950FAC33DA}" dt="2022-01-09T06:35:00.104" v="1193" actId="6549"/>
        <pc:sldMkLst>
          <pc:docMk/>
          <pc:sldMk cId="1441547136" sldId="298"/>
        </pc:sldMkLst>
        <pc:spChg chg="mod">
          <ac:chgData name="최 석준" userId="6f687b8e7e57ada7" providerId="LiveId" clId="{8BEFA906-906C-4438-8D12-71950FAC33DA}" dt="2022-01-09T06:35:00.104" v="1193" actId="6549"/>
          <ac:spMkLst>
            <pc:docMk/>
            <pc:sldMk cId="1441547136" sldId="298"/>
            <ac:spMk id="2" creationId="{30D1F55B-AEFC-4AD7-AC51-B33C1996BEE6}"/>
          </ac:spMkLst>
        </pc:spChg>
        <pc:spChg chg="mod">
          <ac:chgData name="최 석준" userId="6f687b8e7e57ada7" providerId="LiveId" clId="{8BEFA906-906C-4438-8D12-71950FAC33DA}" dt="2022-01-09T05:25:52.232" v="228" actId="20577"/>
          <ac:spMkLst>
            <pc:docMk/>
            <pc:sldMk cId="1441547136" sldId="298"/>
            <ac:spMk id="3" creationId="{0BD47362-83B9-49DD-974E-B26FBF221A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59018-6AF1-E143-86C9-CA28F167CE25}" type="datetimeFigureOut">
              <a:rPr lang="en-US" smtClean="0"/>
              <a:t>4/10/2022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21" name="날짜 개체 틀 17">
            <a:extLst>
              <a:ext uri="{FF2B5EF4-FFF2-40B4-BE49-F238E27FC236}">
                <a16:creationId xmlns:a16="http://schemas.microsoft.com/office/drawing/2014/main" id="{0B256E6B-D8E1-4CA8-B3FC-940DB69163B1}"/>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12D66-8CE0-4C63-97E4-F8DD3AD862EB}" type="datetime1">
              <a:rPr lang="en-US" altLang="ko-KR" smtClean="0"/>
              <a:t>4/10/2022</a:t>
            </a:fld>
            <a:endParaRPr lang="ko-KR" altLang="en-US" dirty="0"/>
          </a:p>
        </p:txBody>
      </p:sp>
      <p:sp>
        <p:nvSpPr>
          <p:cNvPr id="22" name="바닥글 개체 틀 18">
            <a:extLst>
              <a:ext uri="{FF2B5EF4-FFF2-40B4-BE49-F238E27FC236}">
                <a16:creationId xmlns:a16="http://schemas.microsoft.com/office/drawing/2014/main" id="{D41CFD30-E9AC-45D7-BF9F-85DAA4851A47}"/>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3" name="슬라이드 번호 개체 틀 19">
            <a:extLst>
              <a:ext uri="{FF2B5EF4-FFF2-40B4-BE49-F238E27FC236}">
                <a16:creationId xmlns:a16="http://schemas.microsoft.com/office/drawing/2014/main" id="{EE5C45BF-C936-4CC4-9DD6-1F75083EDA1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9" name="날짜 개체 틀 17">
            <a:extLst>
              <a:ext uri="{FF2B5EF4-FFF2-40B4-BE49-F238E27FC236}">
                <a16:creationId xmlns:a16="http://schemas.microsoft.com/office/drawing/2014/main" id="{64FEE34C-8726-48BF-A59A-BE8157DB5078}"/>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72082-0B20-49A6-AC5B-4498B59D3FF8}" type="datetime1">
              <a:rPr lang="en-US" altLang="ko-KR" smtClean="0"/>
              <a:t>4/10/2022</a:t>
            </a:fld>
            <a:endParaRPr lang="ko-KR" altLang="en-US" dirty="0"/>
          </a:p>
        </p:txBody>
      </p:sp>
      <p:sp>
        <p:nvSpPr>
          <p:cNvPr id="10" name="바닥글 개체 틀 18">
            <a:extLst>
              <a:ext uri="{FF2B5EF4-FFF2-40B4-BE49-F238E27FC236}">
                <a16:creationId xmlns:a16="http://schemas.microsoft.com/office/drawing/2014/main" id="{A4FB9667-26C4-4631-A4CC-CCD12E051E2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E50756F6-E6B1-449D-AD2A-C1F7EDB83DA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9" name="날짜 개체 틀 17">
            <a:extLst>
              <a:ext uri="{FF2B5EF4-FFF2-40B4-BE49-F238E27FC236}">
                <a16:creationId xmlns:a16="http://schemas.microsoft.com/office/drawing/2014/main" id="{95152B9C-DE1F-45CF-B417-DCC855B6E035}"/>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26792-D736-44E4-AC74-E6003E9F2D5C}" type="datetime1">
              <a:rPr lang="en-US" altLang="ko-KR" smtClean="0"/>
              <a:t>4/10/2022</a:t>
            </a:fld>
            <a:endParaRPr lang="ko-KR" altLang="en-US" dirty="0"/>
          </a:p>
        </p:txBody>
      </p:sp>
      <p:sp>
        <p:nvSpPr>
          <p:cNvPr id="10" name="바닥글 개체 틀 18">
            <a:extLst>
              <a:ext uri="{FF2B5EF4-FFF2-40B4-BE49-F238E27FC236}">
                <a16:creationId xmlns:a16="http://schemas.microsoft.com/office/drawing/2014/main" id="{B6DAB59F-D8B1-4CFC-A80A-653EE208D1E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182DDBED-E126-4B50-9C46-13479EE78E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1" name="날짜 개체 틀 17">
            <a:extLst>
              <a:ext uri="{FF2B5EF4-FFF2-40B4-BE49-F238E27FC236}">
                <a16:creationId xmlns:a16="http://schemas.microsoft.com/office/drawing/2014/main" id="{75187802-2353-438C-A8C1-1E5E7E819095}"/>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5C18C-A653-45E8-8C65-70CCF870188C}" type="datetime1">
              <a:rPr lang="en-US" altLang="ko-KR" smtClean="0"/>
              <a:t>4/10/2022</a:t>
            </a:fld>
            <a:endParaRPr lang="ko-KR" altLang="en-US" dirty="0"/>
          </a:p>
        </p:txBody>
      </p:sp>
      <p:sp>
        <p:nvSpPr>
          <p:cNvPr id="12" name="바닥글 개체 틀 18">
            <a:extLst>
              <a:ext uri="{FF2B5EF4-FFF2-40B4-BE49-F238E27FC236}">
                <a16:creationId xmlns:a16="http://schemas.microsoft.com/office/drawing/2014/main" id="{B6FA34FE-072F-4169-8CE9-0A87848B2B1A}"/>
              </a:ext>
            </a:extLst>
          </p:cNvPr>
          <p:cNvSpPr>
            <a:spLocks noGrp="1"/>
          </p:cNvSpPr>
          <p:nvPr>
            <p:ph type="ftr" sz="quarter" idx="11"/>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3" name="슬라이드 번호 개체 틀 19">
            <a:extLst>
              <a:ext uri="{FF2B5EF4-FFF2-40B4-BE49-F238E27FC236}">
                <a16:creationId xmlns:a16="http://schemas.microsoft.com/office/drawing/2014/main" id="{01B333E4-6FBA-4157-B49D-91C27EA557FF}"/>
              </a:ext>
            </a:extLst>
          </p:cNvPr>
          <p:cNvSpPr>
            <a:spLocks noGrp="1"/>
          </p:cNvSpPr>
          <p:nvPr>
            <p:ph type="sldNum" sz="quarter" idx="12"/>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날짜 개체 틀 17">
            <a:extLst>
              <a:ext uri="{FF2B5EF4-FFF2-40B4-BE49-F238E27FC236}">
                <a16:creationId xmlns:a16="http://schemas.microsoft.com/office/drawing/2014/main" id="{8B4DEF83-77C9-4C79-ABA8-34AAD223A06B}"/>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9E123-4A30-4E22-82C5-8661D92E7639}" type="datetime1">
              <a:rPr lang="en-US" altLang="ko-KR" smtClean="0"/>
              <a:t>4/10/2022</a:t>
            </a:fld>
            <a:endParaRPr lang="ko-KR" altLang="en-US" dirty="0"/>
          </a:p>
        </p:txBody>
      </p:sp>
      <p:sp>
        <p:nvSpPr>
          <p:cNvPr id="7" name="바닥글 개체 틀 18">
            <a:extLst>
              <a:ext uri="{FF2B5EF4-FFF2-40B4-BE49-F238E27FC236}">
                <a16:creationId xmlns:a16="http://schemas.microsoft.com/office/drawing/2014/main" id="{12D6DCC6-A444-4CB9-8EB6-466946AC422E}"/>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8" name="슬라이드 번호 개체 틀 19">
            <a:extLst>
              <a:ext uri="{FF2B5EF4-FFF2-40B4-BE49-F238E27FC236}">
                <a16:creationId xmlns:a16="http://schemas.microsoft.com/office/drawing/2014/main" id="{745B35B9-1F1C-4B48-B218-67D5C66BD40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날짜 개체 틀 17">
            <a:extLst>
              <a:ext uri="{FF2B5EF4-FFF2-40B4-BE49-F238E27FC236}">
                <a16:creationId xmlns:a16="http://schemas.microsoft.com/office/drawing/2014/main" id="{FAA0B8DD-7AE0-4990-BFA8-FD5C30561CF3}"/>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59CFC-9BC4-4D29-9520-1226D843E3FC}" type="datetime1">
              <a:rPr lang="en-US" altLang="ko-KR" smtClean="0"/>
              <a:t>4/10/2022</a:t>
            </a:fld>
            <a:endParaRPr lang="ko-KR" altLang="en-US" dirty="0"/>
          </a:p>
        </p:txBody>
      </p:sp>
      <p:sp>
        <p:nvSpPr>
          <p:cNvPr id="3" name="바닥글 개체 틀 18">
            <a:extLst>
              <a:ext uri="{FF2B5EF4-FFF2-40B4-BE49-F238E27FC236}">
                <a16:creationId xmlns:a16="http://schemas.microsoft.com/office/drawing/2014/main" id="{92EAD88A-B5EA-4580-B460-FBEBE4FA08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4" name="슬라이드 번호 개체 틀 19">
            <a:extLst>
              <a:ext uri="{FF2B5EF4-FFF2-40B4-BE49-F238E27FC236}">
                <a16:creationId xmlns:a16="http://schemas.microsoft.com/office/drawing/2014/main" id="{D3E0D3F3-69C1-4815-BB83-CA0F91A9416C}"/>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날짜 개체 틀 17">
            <a:extLst>
              <a:ext uri="{FF2B5EF4-FFF2-40B4-BE49-F238E27FC236}">
                <a16:creationId xmlns:a16="http://schemas.microsoft.com/office/drawing/2014/main" id="{A45EF0F1-86BB-4974-92C1-80ED47203FF1}"/>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D37D7-C6D9-4EBF-8AA5-C80E99CEF911}" type="datetime1">
              <a:rPr lang="en-US" altLang="ko-KR" smtClean="0"/>
              <a:t>4/10/2022</a:t>
            </a:fld>
            <a:endParaRPr lang="ko-KR" altLang="en-US" dirty="0"/>
          </a:p>
        </p:txBody>
      </p:sp>
      <p:sp>
        <p:nvSpPr>
          <p:cNvPr id="9" name="바닥글 개체 틀 18">
            <a:extLst>
              <a:ext uri="{FF2B5EF4-FFF2-40B4-BE49-F238E27FC236}">
                <a16:creationId xmlns:a16="http://schemas.microsoft.com/office/drawing/2014/main" id="{9C9B5751-67D7-4869-979A-C57370DD1728}"/>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37180B4B-D14D-4DDD-B922-82F2996592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날짜 개체 틀 17">
            <a:extLst>
              <a:ext uri="{FF2B5EF4-FFF2-40B4-BE49-F238E27FC236}">
                <a16:creationId xmlns:a16="http://schemas.microsoft.com/office/drawing/2014/main" id="{B2FA6864-2F75-4E9B-91A3-D930D9E19159}"/>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E7ACA-D773-4BE4-A59D-D67145242F14}" type="datetime1">
              <a:rPr lang="en-US" altLang="ko-KR" smtClean="0"/>
              <a:t>4/10/2022</a:t>
            </a:fld>
            <a:endParaRPr lang="ko-KR" altLang="en-US" dirty="0"/>
          </a:p>
        </p:txBody>
      </p:sp>
      <p:sp>
        <p:nvSpPr>
          <p:cNvPr id="9" name="바닥글 개체 틀 18">
            <a:extLst>
              <a:ext uri="{FF2B5EF4-FFF2-40B4-BE49-F238E27FC236}">
                <a16:creationId xmlns:a16="http://schemas.microsoft.com/office/drawing/2014/main" id="{25B73B03-F5F1-4593-9C80-89BCA2A2E7D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B105C182-5BB7-44A3-85D6-0468577B657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0"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날짜 개체 틀 17">
            <a:extLst>
              <a:ext uri="{FF2B5EF4-FFF2-40B4-BE49-F238E27FC236}">
                <a16:creationId xmlns:a16="http://schemas.microsoft.com/office/drawing/2014/main" id="{DA9ACA7F-C105-4EA5-AD9E-91BD003FB58B}"/>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91AFE-5276-4585-A0A0-39553CC8C643}" type="datetime1">
              <a:rPr lang="en-US" altLang="ko-KR" smtClean="0"/>
              <a:t>4/10/2022</a:t>
            </a:fld>
            <a:endParaRPr lang="ko-KR" altLang="en-US" dirty="0"/>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4" name="Title 3"/>
          <p:cNvSpPr>
            <a:spLocks noGrp="1"/>
          </p:cNvSpPr>
          <p:nvPr>
            <p:ph type="title"/>
          </p:nvPr>
        </p:nvSpPr>
        <p:spPr/>
        <p:txBody>
          <a:bodyPr/>
          <a:lstStyle/>
          <a:p>
            <a:r>
              <a:rPr lang="en-US" dirty="0"/>
              <a:t>STAT7:</a:t>
            </a:r>
            <a:br>
              <a:rPr lang="en-US" dirty="0"/>
            </a:br>
            <a:r>
              <a:rPr lang="en-US" dirty="0"/>
              <a:t>Discussion Section #2</a:t>
            </a:r>
          </a:p>
        </p:txBody>
      </p:sp>
      <p:sp>
        <p:nvSpPr>
          <p:cNvPr id="2" name="副标题 1"/>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6828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10</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4" name="内容占位符 3"/>
          <p:cNvSpPr>
            <a:spLocks noGrp="1"/>
          </p:cNvSpPr>
          <p:nvPr>
            <p:ph idx="1"/>
          </p:nvPr>
        </p:nvSpPr>
        <p:spPr/>
        <p:txBody>
          <a:bodyPr>
            <a:normAutofit/>
          </a:bodyPr>
          <a:lstStyle/>
          <a:p>
            <a:pPr marL="0" indent="0">
              <a:buNone/>
            </a:pPr>
            <a:r>
              <a:rPr lang="en-US" altLang="zh-CN" dirty="0"/>
              <a:t>[3.2.21](Page 136) </a:t>
            </a:r>
            <a:r>
              <a:rPr lang="en-US" altLang="zh-CN" b="1" dirty="0"/>
              <a:t>A Fish Story </a:t>
            </a:r>
          </a:p>
          <a:p>
            <a:pPr>
              <a:buAutoNum type="alphaLcParenBoth"/>
            </a:pPr>
            <a:r>
              <a:rPr lang="en-US" altLang="zh-CN" dirty="0"/>
              <a:t>Find the population mean and the range for the number of smallmouth bass caught per day by each fisherman. Do these values indicate any differences between the two fishermen’s catches per day? Explain.</a:t>
            </a:r>
          </a:p>
          <a:p>
            <a:pPr>
              <a:buAutoNum type="alphaLcParenBoth"/>
            </a:pPr>
            <a:endParaRPr lang="en-US" altLang="zh-CN" b="1" dirty="0"/>
          </a:p>
          <a:p>
            <a:pPr>
              <a:buAutoNum type="alphaLcParenBoth"/>
            </a:pPr>
            <a:endParaRPr lang="en-US" altLang="zh-CN" b="1" dirty="0"/>
          </a:p>
          <a:p>
            <a:r>
              <a:rPr lang="en-US" altLang="zh-CN" b="1" dirty="0" err="1"/>
              <a:t>Ans</a:t>
            </a:r>
            <a:r>
              <a:rPr lang="en-US" altLang="zh-CN" b="1" dirty="0"/>
              <a:t>:</a:t>
            </a:r>
          </a:p>
          <a:p>
            <a:pPr>
              <a:buFontTx/>
              <a:buChar char="-"/>
            </a:pPr>
            <a:r>
              <a:rPr lang="en-US" altLang="zh-CN" dirty="0"/>
              <a:t>Ethan: m = 10 fish, </a:t>
            </a:r>
            <a:r>
              <a:rPr lang="en-US" altLang="zh-CN" i="1" dirty="0"/>
              <a:t>R </a:t>
            </a:r>
            <a:r>
              <a:rPr lang="en-US" altLang="zh-CN" dirty="0"/>
              <a:t>= 19 fish; Drew: m = 10 fish, </a:t>
            </a:r>
            <a:r>
              <a:rPr lang="en-US" altLang="zh-CN" i="1" dirty="0"/>
              <a:t>R </a:t>
            </a:r>
            <a:r>
              <a:rPr lang="en-US" altLang="zh-CN" dirty="0"/>
              <a:t>= 19 fish.  </a:t>
            </a:r>
          </a:p>
          <a:p>
            <a:pPr>
              <a:buFontTx/>
              <a:buChar char="-"/>
            </a:pPr>
            <a:r>
              <a:rPr lang="en-US" altLang="zh-CN" dirty="0"/>
              <a:t>There is no difference between Ethan and Drew based on these measures</a:t>
            </a:r>
            <a:endParaRPr lang="zh-CN" altLang="en-US" b="1" dirty="0"/>
          </a:p>
          <a:p>
            <a:pPr>
              <a:buFontTx/>
              <a:buChar char="-"/>
            </a:pPr>
            <a:endParaRPr lang="en-US" altLang="zh-CN" dirty="0"/>
          </a:p>
          <a:p>
            <a:pPr marL="0" indent="0">
              <a:buNone/>
            </a:pPr>
            <a:endParaRPr lang="en-US" altLang="zh-CN" dirty="0"/>
          </a:p>
          <a:p>
            <a:pPr marL="0" indent="0">
              <a:buNone/>
            </a:pPr>
            <a:endParaRPr lang="en-US" altLang="zh-CN" dirty="0"/>
          </a:p>
        </p:txBody>
      </p:sp>
      <p:pic>
        <p:nvPicPr>
          <p:cNvPr id="2" name="图片 1"/>
          <p:cNvPicPr>
            <a:picLocks noChangeAspect="1"/>
          </p:cNvPicPr>
          <p:nvPr/>
        </p:nvPicPr>
        <p:blipFill>
          <a:blip r:embed="rId2"/>
          <a:stretch>
            <a:fillRect/>
          </a:stretch>
        </p:blipFill>
        <p:spPr>
          <a:xfrm>
            <a:off x="3295916" y="2804181"/>
            <a:ext cx="5600167" cy="917952"/>
          </a:xfrm>
          <a:prstGeom prst="rect">
            <a:avLst/>
          </a:prstGeom>
        </p:spPr>
      </p:pic>
    </p:spTree>
    <p:extLst>
      <p:ext uri="{BB962C8B-B14F-4D97-AF65-F5344CB8AC3E}">
        <p14:creationId xmlns:p14="http://schemas.microsoft.com/office/powerpoint/2010/main" val="128396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11</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4" name="内容占位符 3"/>
          <p:cNvSpPr>
            <a:spLocks noGrp="1"/>
          </p:cNvSpPr>
          <p:nvPr>
            <p:ph idx="1"/>
          </p:nvPr>
        </p:nvSpPr>
        <p:spPr/>
        <p:txBody>
          <a:bodyPr>
            <a:normAutofit/>
          </a:bodyPr>
          <a:lstStyle/>
          <a:p>
            <a:pPr marL="0" indent="0">
              <a:buNone/>
            </a:pPr>
            <a:r>
              <a:rPr lang="en-US" altLang="zh-CN" dirty="0"/>
              <a:t>[3.2.21](Page 136) </a:t>
            </a:r>
            <a:r>
              <a:rPr lang="en-US" altLang="zh-CN" b="1" dirty="0"/>
              <a:t>A Fish Story </a:t>
            </a:r>
          </a:p>
          <a:p>
            <a:pPr marL="0" indent="0">
              <a:buNone/>
            </a:pPr>
            <a:r>
              <a:rPr lang="en-US" altLang="zh-CN" b="1" dirty="0"/>
              <a:t>(b) </a:t>
            </a:r>
            <a:r>
              <a:rPr lang="en-US" altLang="zh-CN" dirty="0"/>
              <a:t>Draw a dot plot for Ethan. Draw a dot plot for Drew. </a:t>
            </a:r>
          </a:p>
          <a:p>
            <a:pPr marL="0" indent="0">
              <a:buNone/>
            </a:pPr>
            <a:r>
              <a:rPr lang="en-US" altLang="zh-CN" dirty="0"/>
              <a:t>      Which fisherman seems more consistent? </a:t>
            </a:r>
            <a:endParaRPr lang="en-US" altLang="zh-CN" b="1" dirty="0"/>
          </a:p>
          <a:p>
            <a:r>
              <a:rPr lang="en-US" altLang="zh-CN" b="1" dirty="0" err="1"/>
              <a:t>Ans</a:t>
            </a:r>
            <a:r>
              <a:rPr lang="en-US" altLang="zh-CN" b="1" dirty="0"/>
              <a:t>:</a:t>
            </a:r>
          </a:p>
          <a:p>
            <a:endParaRPr lang="en-US" altLang="zh-CN" b="1" dirty="0"/>
          </a:p>
          <a:p>
            <a:endParaRPr lang="en-US" altLang="zh-CN" b="1" dirty="0"/>
          </a:p>
          <a:p>
            <a:endParaRPr lang="en-US" altLang="zh-CN" b="1" dirty="0"/>
          </a:p>
          <a:p>
            <a:pPr marL="0" indent="0">
              <a:buNone/>
            </a:pPr>
            <a:endParaRPr lang="en-US" altLang="zh-CN" b="1" dirty="0"/>
          </a:p>
          <a:p>
            <a:pPr>
              <a:buFontTx/>
              <a:buChar char="-"/>
            </a:pPr>
            <a:r>
              <a:rPr lang="en-US" altLang="zh-CN" dirty="0"/>
              <a:t>Ethan appears to be more consistent.</a:t>
            </a:r>
          </a:p>
          <a:p>
            <a:pPr>
              <a:buFontTx/>
              <a:buChar char="-"/>
            </a:pPr>
            <a:endParaRPr lang="en-US" altLang="zh-CN" b="1" dirty="0"/>
          </a:p>
          <a:p>
            <a:pPr>
              <a:buFontTx/>
              <a:buChar char="-"/>
            </a:pPr>
            <a:endParaRPr lang="en-US" altLang="zh-CN" dirty="0"/>
          </a:p>
          <a:p>
            <a:pPr marL="0" indent="0">
              <a:buNone/>
            </a:pPr>
            <a:endParaRPr lang="en-US" altLang="zh-CN" dirty="0"/>
          </a:p>
          <a:p>
            <a:pPr marL="0" indent="0">
              <a:buNone/>
            </a:pPr>
            <a:endParaRPr lang="en-US" altLang="zh-CN" dirty="0"/>
          </a:p>
        </p:txBody>
      </p:sp>
      <p:pic>
        <p:nvPicPr>
          <p:cNvPr id="2" name="图片 1"/>
          <p:cNvPicPr>
            <a:picLocks noChangeAspect="1"/>
          </p:cNvPicPr>
          <p:nvPr/>
        </p:nvPicPr>
        <p:blipFill>
          <a:blip r:embed="rId2"/>
          <a:stretch>
            <a:fillRect/>
          </a:stretch>
        </p:blipFill>
        <p:spPr>
          <a:xfrm>
            <a:off x="6395797" y="593969"/>
            <a:ext cx="5600167" cy="917952"/>
          </a:xfrm>
          <a:prstGeom prst="rect">
            <a:avLst/>
          </a:prstGeom>
        </p:spPr>
      </p:pic>
      <p:pic>
        <p:nvPicPr>
          <p:cNvPr id="7" name="图片 6"/>
          <p:cNvPicPr>
            <a:picLocks noChangeAspect="1"/>
          </p:cNvPicPr>
          <p:nvPr/>
        </p:nvPicPr>
        <p:blipFill>
          <a:blip r:embed="rId3"/>
          <a:stretch>
            <a:fillRect/>
          </a:stretch>
        </p:blipFill>
        <p:spPr>
          <a:xfrm>
            <a:off x="2592549" y="2803374"/>
            <a:ext cx="6483489" cy="1806874"/>
          </a:xfrm>
          <a:prstGeom prst="rect">
            <a:avLst/>
          </a:prstGeom>
        </p:spPr>
      </p:pic>
    </p:spTree>
    <p:extLst>
      <p:ext uri="{BB962C8B-B14F-4D97-AF65-F5344CB8AC3E}">
        <p14:creationId xmlns:p14="http://schemas.microsoft.com/office/powerpoint/2010/main" val="2914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12</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marL="0" indent="0">
                  <a:buNone/>
                </a:pPr>
                <a:r>
                  <a:rPr lang="en-US" altLang="zh-CN" dirty="0"/>
                  <a:t>[3.2.21](Page 136) </a:t>
                </a:r>
                <a:r>
                  <a:rPr lang="en-US" altLang="zh-CN" b="1" dirty="0"/>
                  <a:t>A Fish Story </a:t>
                </a:r>
              </a:p>
              <a:p>
                <a:pPr marL="0" indent="0">
                  <a:buNone/>
                </a:pPr>
                <a:r>
                  <a:rPr lang="en-US" altLang="zh-CN" b="1" dirty="0"/>
                  <a:t>(c) </a:t>
                </a:r>
                <a:r>
                  <a:rPr lang="en-US" altLang="zh-CN" dirty="0"/>
                  <a:t>Find the </a:t>
                </a:r>
                <a:r>
                  <a:rPr lang="en-US" altLang="zh-CN" b="1" dirty="0">
                    <a:solidFill>
                      <a:srgbClr val="FF0000"/>
                    </a:solidFill>
                  </a:rPr>
                  <a:t>population standard deviation </a:t>
                </a:r>
                <a:r>
                  <a:rPr lang="en-US" altLang="zh-CN" dirty="0"/>
                  <a:t>for the number of smallmouth bass caught per day by each fisherman. Do these values present a different story about the two fishermen’s catches per day? Which fisherman has the more consistent record? Explain.</a:t>
                </a:r>
              </a:p>
              <a:p>
                <a:r>
                  <a:rPr lang="en-US" altLang="zh-CN" b="1" dirty="0" err="1"/>
                  <a:t>Ans</a:t>
                </a:r>
                <a:r>
                  <a:rPr lang="en-US" altLang="zh-CN" b="1" dirty="0"/>
                  <a:t>:</a:t>
                </a:r>
              </a:p>
              <a:p>
                <a:pPr>
                  <a:buFontTx/>
                  <a:buChar char="-"/>
                </a:pPr>
                <a:r>
                  <a:rPr lang="en-US" altLang="zh-CN" dirty="0"/>
                  <a:t>Ethan: </a:t>
                </a:r>
                <a14:m>
                  <m:oMath xmlns:m="http://schemas.openxmlformats.org/officeDocument/2006/math">
                    <m:r>
                      <a:rPr lang="zh-CN" altLang="en-US" i="1" smtClean="0">
                        <a:latin typeface="Cambria Math" panose="02040503050406030204" pitchFamily="18" charset="0"/>
                      </a:rPr>
                      <m:t>𝜎</m:t>
                    </m:r>
                  </m:oMath>
                </a14:m>
                <a:r>
                  <a:rPr lang="en-US" altLang="zh-CN" dirty="0"/>
                  <a:t> = 4.9 fish, Drew:</a:t>
                </a:r>
                <a14:m>
                  <m:oMath xmlns:m="http://schemas.openxmlformats.org/officeDocument/2006/math">
                    <m:r>
                      <a:rPr lang="zh-CN" altLang="en-US" i="1">
                        <a:latin typeface="Cambria Math" panose="02040503050406030204" pitchFamily="18" charset="0"/>
                      </a:rPr>
                      <m:t>𝜎</m:t>
                    </m:r>
                  </m:oMath>
                </a14:m>
                <a:r>
                  <a:rPr lang="en-US" altLang="zh-CN" dirty="0"/>
                  <a:t>= 7.9 fish; </a:t>
                </a:r>
              </a:p>
              <a:p>
                <a:pPr>
                  <a:buFontTx/>
                  <a:buChar char="-"/>
                </a:pPr>
                <a:endParaRPr lang="en-US" altLang="zh-CN" dirty="0"/>
              </a:p>
              <a:p>
                <a:pPr>
                  <a:buFontTx/>
                  <a:buChar char="-"/>
                </a:pPr>
                <a:r>
                  <a:rPr lang="en-US" altLang="zh-CN" dirty="0"/>
                  <a:t>Ethan has the more consistent record.</a:t>
                </a:r>
              </a:p>
              <a:p>
                <a:pPr>
                  <a:buFontTx/>
                  <a:buChar char="-"/>
                </a:pPr>
                <a:endParaRPr lang="en-US" altLang="zh-CN" b="1" dirty="0"/>
              </a:p>
              <a:p>
                <a:endParaRPr lang="en-US" altLang="zh-CN" b="1" dirty="0"/>
              </a:p>
              <a:p>
                <a:endParaRPr lang="en-US" altLang="zh-CN" b="1" dirty="0"/>
              </a:p>
              <a:p>
                <a:endParaRPr lang="en-US" altLang="zh-CN" b="1" dirty="0"/>
              </a:p>
              <a:p>
                <a:pPr marL="0" indent="0">
                  <a:buNone/>
                </a:pPr>
                <a:endParaRPr lang="en-US" altLang="zh-CN" b="1" dirty="0"/>
              </a:p>
              <a:p>
                <a:pPr>
                  <a:buFontTx/>
                  <a:buChar char="-"/>
                </a:pPr>
                <a:endParaRPr lang="en-US" altLang="zh-CN" b="1" dirty="0"/>
              </a:p>
              <a:p>
                <a:pPr>
                  <a:buFontTx/>
                  <a:buChar char="-"/>
                </a:pPr>
                <a:endParaRPr lang="en-US" altLang="zh-CN" dirty="0"/>
              </a:p>
              <a:p>
                <a:pPr marL="0" indent="0">
                  <a:buNone/>
                </a:pPr>
                <a:endParaRPr lang="en-US" altLang="zh-CN" dirty="0"/>
              </a:p>
              <a:p>
                <a:pPr marL="0" indent="0">
                  <a:buNone/>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928" t="-1818" r="-23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6395797" y="593969"/>
            <a:ext cx="5600167" cy="917952"/>
          </a:xfrm>
          <a:prstGeom prst="rect">
            <a:avLst/>
          </a:prstGeom>
        </p:spPr>
      </p:pic>
      <p:pic>
        <p:nvPicPr>
          <p:cNvPr id="9" name="图片 8"/>
          <p:cNvPicPr>
            <a:picLocks noChangeAspect="1"/>
          </p:cNvPicPr>
          <p:nvPr/>
        </p:nvPicPr>
        <p:blipFill>
          <a:blip r:embed="rId4"/>
          <a:stretch>
            <a:fillRect/>
          </a:stretch>
        </p:blipFill>
        <p:spPr>
          <a:xfrm>
            <a:off x="6457345" y="2798993"/>
            <a:ext cx="4807002" cy="605212"/>
          </a:xfrm>
          <a:prstGeom prst="rect">
            <a:avLst/>
          </a:prstGeom>
        </p:spPr>
      </p:pic>
    </p:spTree>
    <p:extLst>
      <p:ext uri="{BB962C8B-B14F-4D97-AF65-F5344CB8AC3E}">
        <p14:creationId xmlns:p14="http://schemas.microsoft.com/office/powerpoint/2010/main" val="370411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13</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4" name="内容占位符 3"/>
          <p:cNvSpPr>
            <a:spLocks noGrp="1"/>
          </p:cNvSpPr>
          <p:nvPr>
            <p:ph idx="1"/>
          </p:nvPr>
        </p:nvSpPr>
        <p:spPr/>
        <p:txBody>
          <a:bodyPr>
            <a:normAutofit/>
          </a:bodyPr>
          <a:lstStyle/>
          <a:p>
            <a:pPr marL="0" indent="0">
              <a:buNone/>
            </a:pPr>
            <a:r>
              <a:rPr lang="en-US" altLang="zh-CN" dirty="0"/>
              <a:t>[3.2.21](Page 136) </a:t>
            </a:r>
            <a:r>
              <a:rPr lang="en-US" altLang="zh-CN" b="1" dirty="0"/>
              <a:t>A Fish Story </a:t>
            </a:r>
          </a:p>
          <a:p>
            <a:pPr marL="0" indent="0">
              <a:buNone/>
            </a:pPr>
            <a:r>
              <a:rPr lang="en-US" altLang="zh-CN" b="1" dirty="0"/>
              <a:t>(d) </a:t>
            </a:r>
            <a:r>
              <a:rPr lang="en-US" altLang="zh-CN" dirty="0"/>
              <a:t>Discuss limitations of the range as a measure of dispersion.</a:t>
            </a:r>
          </a:p>
          <a:p>
            <a:pPr marL="0" indent="0">
              <a:buNone/>
            </a:pPr>
            <a:endParaRPr lang="en-US" altLang="zh-CN" dirty="0"/>
          </a:p>
          <a:p>
            <a:pPr marL="0" indent="0">
              <a:buNone/>
            </a:pPr>
            <a:endParaRPr lang="en-US" altLang="zh-CN" dirty="0"/>
          </a:p>
          <a:p>
            <a:r>
              <a:rPr lang="en-US" altLang="zh-CN" b="1" dirty="0" err="1"/>
              <a:t>Ans</a:t>
            </a:r>
            <a:r>
              <a:rPr lang="en-US" altLang="zh-CN" b="1" dirty="0"/>
              <a:t>:</a:t>
            </a:r>
          </a:p>
          <a:p>
            <a:pPr>
              <a:buFontTx/>
              <a:buChar char="-"/>
            </a:pPr>
            <a:r>
              <a:rPr lang="en-US" altLang="zh-CN" dirty="0"/>
              <a:t>Range is not resistant. </a:t>
            </a:r>
          </a:p>
          <a:p>
            <a:pPr>
              <a:buFontTx/>
              <a:buChar char="-"/>
            </a:pPr>
            <a:r>
              <a:rPr lang="en-US" altLang="zh-CN" dirty="0"/>
              <a:t>It loses too much information compared with the standard deviation, it only uses two numbers in the data, so it only indicates the information about the difference between the min and max point in the data. No more other information.</a:t>
            </a:r>
          </a:p>
          <a:p>
            <a:pPr marL="0" indent="0">
              <a:buNone/>
            </a:pPr>
            <a:endParaRPr lang="en-US" altLang="zh-CN" b="1" dirty="0"/>
          </a:p>
          <a:p>
            <a:endParaRPr lang="en-US" altLang="zh-CN" b="1" dirty="0"/>
          </a:p>
          <a:p>
            <a:endParaRPr lang="en-US" altLang="zh-CN" b="1" dirty="0"/>
          </a:p>
          <a:p>
            <a:endParaRPr lang="en-US" altLang="zh-CN" b="1" dirty="0"/>
          </a:p>
          <a:p>
            <a:pPr marL="0" indent="0">
              <a:buNone/>
            </a:pPr>
            <a:endParaRPr lang="en-US" altLang="zh-CN" b="1" dirty="0"/>
          </a:p>
          <a:p>
            <a:pPr>
              <a:buFontTx/>
              <a:buChar char="-"/>
            </a:pPr>
            <a:endParaRPr lang="en-US" altLang="zh-CN" b="1" dirty="0"/>
          </a:p>
          <a:p>
            <a:pPr>
              <a:buFontTx/>
              <a:buChar char="-"/>
            </a:pPr>
            <a:endParaRPr lang="en-US" altLang="zh-CN" dirty="0"/>
          </a:p>
          <a:p>
            <a:pPr marL="0" indent="0">
              <a:buNone/>
            </a:pPr>
            <a:endParaRPr lang="en-US" altLang="zh-CN" dirty="0"/>
          </a:p>
          <a:p>
            <a:pPr marL="0" indent="0">
              <a:buNone/>
            </a:pPr>
            <a:endParaRPr lang="en-US" altLang="zh-CN" dirty="0"/>
          </a:p>
        </p:txBody>
      </p:sp>
      <p:pic>
        <p:nvPicPr>
          <p:cNvPr id="2" name="图片 1"/>
          <p:cNvPicPr>
            <a:picLocks noChangeAspect="1"/>
          </p:cNvPicPr>
          <p:nvPr/>
        </p:nvPicPr>
        <p:blipFill>
          <a:blip r:embed="rId2"/>
          <a:stretch>
            <a:fillRect/>
          </a:stretch>
        </p:blipFill>
        <p:spPr>
          <a:xfrm>
            <a:off x="3295916" y="2111344"/>
            <a:ext cx="5600167" cy="917952"/>
          </a:xfrm>
          <a:prstGeom prst="rect">
            <a:avLst/>
          </a:prstGeom>
        </p:spPr>
      </p:pic>
    </p:spTree>
    <p:extLst>
      <p:ext uri="{BB962C8B-B14F-4D97-AF65-F5344CB8AC3E}">
        <p14:creationId xmlns:p14="http://schemas.microsoft.com/office/powerpoint/2010/main" val="100810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0" name="The kth percentile, denoted  , of a set of data is a value such that k percent of the observations are less than or equal to that value.…"/>
              <p:cNvSpPr txBox="1">
                <a:spLocks noGrp="1"/>
              </p:cNvSpPr>
              <p:nvPr>
                <p:ph type="body" idx="1"/>
              </p:nvPr>
            </p:nvSpPr>
            <p:spPr>
              <a:prstGeom prst="rect">
                <a:avLst/>
              </a:prstGeom>
            </p:spPr>
            <p:txBody>
              <a:bodyPr/>
              <a:lstStyle/>
              <a:p>
                <a:r>
                  <a:t>The </a:t>
                </a:r>
                <a:r>
                  <a:rPr>
                    <a:solidFill>
                      <a:schemeClr val="accent6"/>
                    </a:solidFill>
                  </a:rPr>
                  <a:t>kth percentile</a:t>
                </a:r>
                <a:r>
                  <a:t>, denoted </a:t>
                </a:r>
                <a14:m>
                  <m:oMath xmlns:m="http://schemas.openxmlformats.org/officeDocument/2006/math">
                    <m:sSub>
                      <m:sSubPr>
                        <m:ctrlPr>
                          <a:rPr sz="2850">
                            <a:solidFill>
                              <a:srgbClr val="000000"/>
                            </a:solidFill>
                            <a:latin typeface="Cambria Math" panose="02040503050406030204" pitchFamily="18" charset="0"/>
                          </a:rPr>
                        </m:ctrlPr>
                      </m:sSubPr>
                      <m:e>
                        <m:r>
                          <a:rPr sz="2850" i="1">
                            <a:solidFill>
                              <a:srgbClr val="000000"/>
                            </a:solidFill>
                            <a:latin typeface="Cambria Math" panose="02040503050406030204" pitchFamily="18" charset="0"/>
                          </a:rPr>
                          <m:t>𝑃</m:t>
                        </m:r>
                      </m:e>
                      <m:sub>
                        <m:r>
                          <a:rPr sz="2850" i="1">
                            <a:solidFill>
                              <a:srgbClr val="000000"/>
                            </a:solidFill>
                            <a:latin typeface="Cambria Math" panose="02040503050406030204" pitchFamily="18" charset="0"/>
                          </a:rPr>
                          <m:t>𝑘</m:t>
                        </m:r>
                      </m:sub>
                    </m:sSub>
                  </m:oMath>
                </a14:m>
                <a:r>
                  <a:t>, of a set of data is a value such that k percent of the observations are less than or equal to that value. </a:t>
                </a:r>
              </a:p>
              <a:p>
                <a:pPr marL="914400" lvl="1" indent="-457200">
                  <a:buSzPct val="100000"/>
                  <a:buChar char="•"/>
                </a:pPr>
                <a:r>
                  <a:t>Percentiles divide a set of data that is written in ascending order into 100 parts. For example </a:t>
                </a:r>
                <a14:m>
                  <m:oMath xmlns:m="http://schemas.openxmlformats.org/officeDocument/2006/math">
                    <m:sSub>
                      <m:sSubPr>
                        <m:ctrlPr>
                          <a:rPr sz="3150">
                            <a:solidFill>
                              <a:srgbClr val="000000"/>
                            </a:solidFill>
                            <a:latin typeface="Cambria Math" panose="02040503050406030204" pitchFamily="18" charset="0"/>
                          </a:rPr>
                        </m:ctrlPr>
                      </m:sSubPr>
                      <m:e>
                        <m:r>
                          <a:rPr sz="3150" i="1">
                            <a:solidFill>
                              <a:srgbClr val="000000"/>
                            </a:solidFill>
                            <a:latin typeface="Cambria Math" panose="02040503050406030204" pitchFamily="18" charset="0"/>
                          </a:rPr>
                          <m:t>𝑃</m:t>
                        </m:r>
                      </m:e>
                      <m:sub>
                        <m:r>
                          <a:rPr sz="3150" i="1">
                            <a:solidFill>
                              <a:srgbClr val="000000"/>
                            </a:solidFill>
                            <a:latin typeface="Cambria Math" panose="02040503050406030204" pitchFamily="18" charset="0"/>
                          </a:rPr>
                          <m:t>1</m:t>
                        </m:r>
                      </m:sub>
                    </m:sSub>
                  </m:oMath>
                </a14:m>
                <a:r>
                  <a:t> divides the bottom 1% of the observations from the top 99%. </a:t>
                </a:r>
                <a14:m>
                  <m:oMath xmlns:m="http://schemas.openxmlformats.org/officeDocument/2006/math">
                    <m:sSub>
                      <m:sSubPr>
                        <m:ctrlPr>
                          <a:rPr sz="2950">
                            <a:solidFill>
                              <a:srgbClr val="000000"/>
                            </a:solidFill>
                            <a:latin typeface="Cambria Math" panose="02040503050406030204" pitchFamily="18" charset="0"/>
                          </a:rPr>
                        </m:ctrlPr>
                      </m:sSubPr>
                      <m:e>
                        <m:r>
                          <a:rPr sz="2950" i="1">
                            <a:solidFill>
                              <a:srgbClr val="000000"/>
                            </a:solidFill>
                            <a:latin typeface="Cambria Math" panose="02040503050406030204" pitchFamily="18" charset="0"/>
                          </a:rPr>
                          <m:t>𝑃</m:t>
                        </m:r>
                      </m:e>
                      <m:sub>
                        <m:r>
                          <a:rPr sz="2950" i="1">
                            <a:solidFill>
                              <a:srgbClr val="000000"/>
                            </a:solidFill>
                            <a:latin typeface="Cambria Math" panose="02040503050406030204" pitchFamily="18" charset="0"/>
                          </a:rPr>
                          <m:t>2</m:t>
                        </m:r>
                      </m:sub>
                    </m:sSub>
                  </m:oMath>
                </a14:m>
                <a:r>
                  <a:t> divides the bottom 2% of the observations from the top 98% and so on. </a:t>
                </a:r>
              </a:p>
            </p:txBody>
          </p:sp>
        </mc:Choice>
        <mc:Fallback>
          <p:sp>
            <p:nvSpPr>
              <p:cNvPr id="140" name="The kth percentile, denoted  , of a set of data is a value such that k percent of the observations are less than or equal to that value.…"/>
              <p:cNvSpPr txBox="1">
                <a:spLocks noGrp="1" noRot="1" noChangeAspect="1" noMove="1" noResize="1" noEditPoints="1" noAdjustHandles="1" noChangeArrowheads="1" noChangeShapeType="1" noTextEdit="1"/>
              </p:cNvSpPr>
              <p:nvPr>
                <p:ph type="body" idx="1"/>
              </p:nvPr>
            </p:nvSpPr>
            <p:spPr>
              <a:prstGeom prst="rect">
                <a:avLst/>
              </a:prstGeom>
              <a:blipFill>
                <a:blip r:embed="rId2"/>
                <a:stretch>
                  <a:fillRect l="-812" t="-779" r="-1507"/>
                </a:stretch>
              </a:blipFill>
            </p:spPr>
            <p:txBody>
              <a:bodyPr/>
              <a:lstStyle/>
              <a:p>
                <a:r>
                  <a:rPr lang="zh-CN" altLang="en-US">
                    <a:noFill/>
                  </a:rPr>
                  <a:t> </a:t>
                </a:r>
              </a:p>
            </p:txBody>
          </p:sp>
        </mc:Fallback>
      </mc:AlternateContent>
      <p:sp>
        <p:nvSpPr>
          <p:cNvPr id="141" name="3.4: Percentiles"/>
          <p:cNvSpPr txBox="1">
            <a:spLocks noGrp="1"/>
          </p:cNvSpPr>
          <p:nvPr>
            <p:ph type="title"/>
          </p:nvPr>
        </p:nvSpPr>
        <p:spPr>
          <a:prstGeom prst="rect">
            <a:avLst/>
          </a:prstGeom>
        </p:spPr>
        <p:txBody>
          <a:bodyPr/>
          <a:lstStyle/>
          <a:p>
            <a:r>
              <a:t>3.4: Percentiles </a:t>
            </a:r>
          </a:p>
        </p:txBody>
      </p:sp>
      <p:sp>
        <p:nvSpPr>
          <p:cNvPr id="142" name="Slide Number"/>
          <p:cNvSpPr txBox="1">
            <a:spLocks noGrp="1"/>
          </p:cNvSpPr>
          <p:nvPr>
            <p:ph type="sldNum" sz="quarter" idx="2"/>
          </p:nvPr>
        </p:nvSpPr>
        <p:spPr>
          <a:xfrm>
            <a:off x="4466233" y="6303509"/>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143" name="Screen Shot 2022-01-21 at 4.26.46 PM.png" descr="Screen Shot 2022-01-21 at 4.26.46 PM.png"/>
          <p:cNvPicPr>
            <a:picLocks noChangeAspect="1"/>
          </p:cNvPicPr>
          <p:nvPr/>
        </p:nvPicPr>
        <p:blipFill>
          <a:blip r:embed="rId3"/>
          <a:stretch>
            <a:fillRect/>
          </a:stretch>
        </p:blipFill>
        <p:spPr>
          <a:xfrm>
            <a:off x="2781300" y="3623135"/>
            <a:ext cx="6629400" cy="1612901"/>
          </a:xfrm>
          <a:prstGeom prst="rect">
            <a:avLst/>
          </a:prstGeom>
          <a:ln w="12700">
            <a:miter lim="4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5" name="The most common percentiles are quartiles. Quartiles divide data sets into fourths, or four equal parts.…"/>
              <p:cNvSpPr txBox="1">
                <a:spLocks noGrp="1"/>
              </p:cNvSpPr>
              <p:nvPr>
                <p:ph type="body" idx="1"/>
              </p:nvPr>
            </p:nvSpPr>
            <p:spPr>
              <a:xfrm>
                <a:off x="838200" y="1169050"/>
                <a:ext cx="10515600" cy="4696357"/>
              </a:xfrm>
              <a:prstGeom prst="rect">
                <a:avLst/>
              </a:prstGeom>
            </p:spPr>
            <p:txBody>
              <a:bodyPr/>
              <a:lstStyle/>
              <a:p>
                <a:r>
                  <a:t>The most common percentiles are quartiles. </a:t>
                </a:r>
                <a:r>
                  <a:rPr>
                    <a:solidFill>
                      <a:schemeClr val="accent6"/>
                    </a:solidFill>
                  </a:rPr>
                  <a:t>Quartiles</a:t>
                </a:r>
                <a:r>
                  <a:t> divide data sets into fourths, or four equal parts. </a:t>
                </a:r>
              </a:p>
              <a:p>
                <a:pPr marL="914400" lvl="1" indent="-457200">
                  <a:buSzPct val="100000"/>
                  <a:buChar char="•"/>
                </a:pPr>
                <a:r>
                  <a:t>The first quartile, denoted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1</m:t>
                        </m:r>
                      </m:sub>
                    </m:sSub>
                  </m:oMath>
                </a14:m>
                <a:r>
                  <a:t>, divides the bottom 25% of the data from the top 75%. There for the first quartile is equivalent to the 25th percentile. </a:t>
                </a:r>
              </a:p>
              <a:p>
                <a:pPr marL="914400" lvl="1" indent="-457200">
                  <a:buSzPct val="100000"/>
                  <a:buChar char="•"/>
                </a:pPr>
                <a:r>
                  <a:t>The second quartile (</a:t>
                </a:r>
                <a14:m>
                  <m:oMath xmlns:m="http://schemas.openxmlformats.org/officeDocument/2006/math">
                    <m:sSub>
                      <m:sSubPr>
                        <m:ctrlPr>
                          <a:rPr sz="3150">
                            <a:solidFill>
                              <a:srgbClr val="000000"/>
                            </a:solidFill>
                            <a:latin typeface="Cambria Math" panose="02040503050406030204" pitchFamily="18" charset="0"/>
                          </a:rPr>
                        </m:ctrlPr>
                      </m:sSubPr>
                      <m:e>
                        <m:r>
                          <a:rPr sz="3150" i="1">
                            <a:solidFill>
                              <a:srgbClr val="000000"/>
                            </a:solidFill>
                            <a:latin typeface="Cambria Math" panose="02040503050406030204" pitchFamily="18" charset="0"/>
                          </a:rPr>
                          <m:t>𝑄</m:t>
                        </m:r>
                      </m:e>
                      <m:sub>
                        <m:r>
                          <a:rPr sz="3150" i="1">
                            <a:solidFill>
                              <a:srgbClr val="000000"/>
                            </a:solidFill>
                            <a:latin typeface="Cambria Math" panose="02040503050406030204" pitchFamily="18" charset="0"/>
                          </a:rPr>
                          <m:t>2</m:t>
                        </m:r>
                      </m:sub>
                    </m:sSub>
                  </m:oMath>
                </a14:m>
                <a:r>
                  <a:t>) is equivalent to the 50th percentile or the median. </a:t>
                </a:r>
              </a:p>
              <a:p>
                <a:pPr marL="914400" lvl="1" indent="-457200">
                  <a:buSzPct val="100000"/>
                  <a:buChar char="•"/>
                </a:pPr>
                <a:r>
                  <a:t>The third quartile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3</m:t>
                        </m:r>
                      </m:sub>
                    </m:sSub>
                  </m:oMath>
                </a14:m>
                <a:r>
                  <a:t>) divides is equivalent to the 75th percentile. </a:t>
                </a:r>
              </a:p>
            </p:txBody>
          </p:sp>
        </mc:Choice>
        <mc:Fallback>
          <p:sp>
            <p:nvSpPr>
              <p:cNvPr id="145" name="The most common percentiles are quartiles. Quartiles divide data sets into fourths, or four equal parts.…"/>
              <p:cNvSpPr txBox="1">
                <a:spLocks noGrp="1" noRot="1" noChangeAspect="1" noMove="1" noResize="1" noEditPoints="1" noAdjustHandles="1" noChangeArrowheads="1" noChangeShapeType="1" noTextEdit="1"/>
              </p:cNvSpPr>
              <p:nvPr>
                <p:ph type="body" idx="1"/>
              </p:nvPr>
            </p:nvSpPr>
            <p:spPr>
              <a:xfrm>
                <a:off x="838200" y="1169050"/>
                <a:ext cx="10515600" cy="4696357"/>
              </a:xfrm>
              <a:prstGeom prst="rect">
                <a:avLst/>
              </a:prstGeom>
              <a:blipFill>
                <a:blip r:embed="rId2"/>
                <a:stretch>
                  <a:fillRect l="-812" t="-1818"/>
                </a:stretch>
              </a:blipFill>
            </p:spPr>
            <p:txBody>
              <a:bodyPr/>
              <a:lstStyle/>
              <a:p>
                <a:r>
                  <a:rPr lang="zh-CN" altLang="en-US">
                    <a:noFill/>
                  </a:rPr>
                  <a:t> </a:t>
                </a:r>
              </a:p>
            </p:txBody>
          </p:sp>
        </mc:Fallback>
      </mc:AlternateContent>
      <p:sp>
        <p:nvSpPr>
          <p:cNvPr id="146" name="3.4 Quartiles"/>
          <p:cNvSpPr txBox="1">
            <a:spLocks noGrp="1"/>
          </p:cNvSpPr>
          <p:nvPr>
            <p:ph type="title"/>
          </p:nvPr>
        </p:nvSpPr>
        <p:spPr>
          <a:prstGeom prst="rect">
            <a:avLst/>
          </a:prstGeom>
        </p:spPr>
        <p:txBody>
          <a:bodyPr/>
          <a:lstStyle/>
          <a:p>
            <a:r>
              <a:t>3.4 Quartiles </a:t>
            </a:r>
          </a:p>
        </p:txBody>
      </p:sp>
      <p:sp>
        <p:nvSpPr>
          <p:cNvPr id="147" name="Slide Number"/>
          <p:cNvSpPr txBox="1">
            <a:spLocks noGrp="1"/>
          </p:cNvSpPr>
          <p:nvPr>
            <p:ph type="sldNum" sz="quarter" idx="2"/>
          </p:nvPr>
        </p:nvSpPr>
        <p:spPr>
          <a:xfrm>
            <a:off x="4466233" y="6303509"/>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148" name="Screen Shot 2022-01-21 at 4.29.58 PM.png" descr="Screen Shot 2022-01-21 at 4.29.58 PM.png"/>
          <p:cNvPicPr>
            <a:picLocks noChangeAspect="1"/>
          </p:cNvPicPr>
          <p:nvPr/>
        </p:nvPicPr>
        <p:blipFill>
          <a:blip r:embed="rId3"/>
          <a:stretch>
            <a:fillRect/>
          </a:stretch>
        </p:blipFill>
        <p:spPr>
          <a:xfrm>
            <a:off x="3225691" y="4660122"/>
            <a:ext cx="5937430" cy="1129842"/>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0" name="To calculate quartiles the data must first be arranged in ascending order. Then we can apply the following equations.…"/>
              <p:cNvSpPr txBox="1">
                <a:spLocks noGrp="1"/>
              </p:cNvSpPr>
              <p:nvPr>
                <p:ph type="body" idx="1"/>
              </p:nvPr>
            </p:nvSpPr>
            <p:spPr>
              <a:xfrm>
                <a:off x="838200" y="1009489"/>
                <a:ext cx="10515600" cy="4696357"/>
              </a:xfrm>
              <a:prstGeom prst="rect">
                <a:avLst/>
              </a:prstGeom>
            </p:spPr>
            <p:txBody>
              <a:bodyPr/>
              <a:lstStyle/>
              <a:p>
                <a:r>
                  <a:t>To calculate quartiles the data must first be arranged in ascending order. Then we can apply the following equations. </a:t>
                </a:r>
              </a:p>
              <a:p>
                <a:r>
                  <a:t>Step 1: Arrange the data in ascending order. </a:t>
                </a:r>
              </a:p>
              <a:p>
                <a:r>
                  <a:t>Step 2: Determine the median, M, or second quartile, </a:t>
                </a:r>
                <a14:m>
                  <m:oMath xmlns:m="http://schemas.openxmlformats.org/officeDocument/2006/math">
                    <m:sSub>
                      <m:sSubPr>
                        <m:ctrlPr>
                          <a:rPr sz="3150">
                            <a:solidFill>
                              <a:srgbClr val="000000"/>
                            </a:solidFill>
                            <a:latin typeface="Cambria Math" panose="02040503050406030204" pitchFamily="18" charset="0"/>
                          </a:rPr>
                        </m:ctrlPr>
                      </m:sSubPr>
                      <m:e>
                        <m:r>
                          <a:rPr sz="3150" i="1">
                            <a:solidFill>
                              <a:srgbClr val="000000"/>
                            </a:solidFill>
                            <a:latin typeface="Cambria Math" panose="02040503050406030204" pitchFamily="18" charset="0"/>
                          </a:rPr>
                          <m:t>𝑄</m:t>
                        </m:r>
                      </m:e>
                      <m:sub>
                        <m:r>
                          <a:rPr sz="3150" i="1">
                            <a:solidFill>
                              <a:srgbClr val="000000"/>
                            </a:solidFill>
                            <a:latin typeface="Cambria Math" panose="02040503050406030204" pitchFamily="18" charset="0"/>
                          </a:rPr>
                          <m:t>2</m:t>
                        </m:r>
                      </m:sub>
                    </m:sSub>
                  </m:oMath>
                </a14:m>
                <a:r>
                  <a:t> </a:t>
                </a:r>
              </a:p>
              <a:p>
                <a:r>
                  <a:t>Step 3: Divide the data set into halves: the observations below (to the left of) M and the observations above M. The first quartile,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1</m:t>
                        </m:r>
                      </m:sub>
                    </m:sSub>
                  </m:oMath>
                </a14:m>
                <a:r>
                  <a:t>, is the median of the bottom half of the data and the third quartile,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3</m:t>
                        </m:r>
                      </m:sub>
                    </m:sSub>
                  </m:oMath>
                </a14:m>
                <a:r>
                  <a:t>, is the median of the top half of the data. </a:t>
                </a:r>
              </a:p>
            </p:txBody>
          </p:sp>
        </mc:Choice>
        <mc:Fallback>
          <p:sp>
            <p:nvSpPr>
              <p:cNvPr id="150" name="To calculate quartiles the data must first be arranged in ascending order. Then we can apply the following equations.…"/>
              <p:cNvSpPr txBox="1">
                <a:spLocks noGrp="1" noRot="1" noChangeAspect="1" noMove="1" noResize="1" noEditPoints="1" noAdjustHandles="1" noChangeArrowheads="1" noChangeShapeType="1" noTextEdit="1"/>
              </p:cNvSpPr>
              <p:nvPr>
                <p:ph type="body" idx="1"/>
              </p:nvPr>
            </p:nvSpPr>
            <p:spPr>
              <a:xfrm>
                <a:off x="838200" y="1009489"/>
                <a:ext cx="10515600" cy="4696357"/>
              </a:xfrm>
              <a:prstGeom prst="rect">
                <a:avLst/>
              </a:prstGeom>
              <a:blipFill>
                <a:blip r:embed="rId2"/>
                <a:stretch>
                  <a:fillRect l="-812" t="-1818" r="-1565"/>
                </a:stretch>
              </a:blipFill>
            </p:spPr>
            <p:txBody>
              <a:bodyPr/>
              <a:lstStyle/>
              <a:p>
                <a:r>
                  <a:rPr lang="zh-CN" altLang="en-US">
                    <a:noFill/>
                  </a:rPr>
                  <a:t> </a:t>
                </a:r>
              </a:p>
            </p:txBody>
          </p:sp>
        </mc:Fallback>
      </mc:AlternateContent>
      <p:sp>
        <p:nvSpPr>
          <p:cNvPr id="151" name="3.4: Calculating Quartiles"/>
          <p:cNvSpPr txBox="1">
            <a:spLocks noGrp="1"/>
          </p:cNvSpPr>
          <p:nvPr>
            <p:ph type="title"/>
          </p:nvPr>
        </p:nvSpPr>
        <p:spPr>
          <a:prstGeom prst="rect">
            <a:avLst/>
          </a:prstGeom>
        </p:spPr>
        <p:txBody>
          <a:bodyPr/>
          <a:lstStyle/>
          <a:p>
            <a:r>
              <a:t>3.4: Calculating Quartiles </a:t>
            </a:r>
          </a:p>
        </p:txBody>
      </p:sp>
      <p:sp>
        <p:nvSpPr>
          <p:cNvPr id="152" name="Slide Number"/>
          <p:cNvSpPr txBox="1">
            <a:spLocks noGrp="1"/>
          </p:cNvSpPr>
          <p:nvPr>
            <p:ph type="sldNum" sz="quarter" idx="2"/>
          </p:nvPr>
        </p:nvSpPr>
        <p:spPr>
          <a:xfrm>
            <a:off x="4466233" y="6303509"/>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4" name="The interquartile range (IQR) is the range of the middle 50% of the observations in the dataset.…"/>
              <p:cNvSpPr txBox="1">
                <a:spLocks noGrp="1"/>
              </p:cNvSpPr>
              <p:nvPr>
                <p:ph type="body" idx="1"/>
              </p:nvPr>
            </p:nvSpPr>
            <p:spPr>
              <a:prstGeom prst="rect">
                <a:avLst/>
              </a:prstGeom>
            </p:spPr>
            <p:txBody>
              <a:bodyPr/>
              <a:lstStyle/>
              <a:p>
                <a:r>
                  <a:t>The </a:t>
                </a:r>
                <a:r>
                  <a:rPr>
                    <a:solidFill>
                      <a:schemeClr val="accent6"/>
                    </a:solidFill>
                  </a:rPr>
                  <a:t>interquartile range</a:t>
                </a:r>
                <a:r>
                  <a:t> (IQR) is the range of the middle 50% of the observations in the dataset. </a:t>
                </a:r>
              </a:p>
              <a:p>
                <a:r>
                  <a:t>Outliers are detected via the upper fence and lower fence of a dataset. If a data value is less than the lower fence or greater than the upper fence, it is considered an outlier. </a:t>
                </a:r>
              </a:p>
              <a:p>
                <a:pPr marL="914400" lvl="1" indent="-457200">
                  <a:buSzPct val="100000"/>
                  <a:buChar char="•"/>
                </a:pPr>
                <a:r>
                  <a:t>Lower fence =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1</m:t>
                        </m:r>
                      </m:sub>
                    </m:sSub>
                  </m:oMath>
                </a14:m>
                <a:r>
                  <a:t> - 1.5 (IQR)</a:t>
                </a:r>
              </a:p>
              <a:p>
                <a:pPr marL="914400" lvl="1" indent="-457200">
                  <a:buSzPct val="100000"/>
                  <a:buChar char="•"/>
                </a:pPr>
                <a:r>
                  <a:t>Upper fence =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3</m:t>
                        </m:r>
                      </m:sub>
                    </m:sSub>
                  </m:oMath>
                </a14:m>
                <a:r>
                  <a:t> + 1.5(IQR)</a:t>
                </a:r>
              </a:p>
            </p:txBody>
          </p:sp>
        </mc:Choice>
        <mc:Fallback>
          <p:sp>
            <p:nvSpPr>
              <p:cNvPr id="154" name="The interquartile range (IQR) is the range of the middle 50% of the observations in the dataset.…"/>
              <p:cNvSpPr txBox="1">
                <a:spLocks noGrp="1" noRot="1" noChangeAspect="1" noMove="1" noResize="1" noEditPoints="1" noAdjustHandles="1" noChangeArrowheads="1" noChangeShapeType="1" noTextEdit="1"/>
              </p:cNvSpPr>
              <p:nvPr>
                <p:ph type="body" idx="1"/>
              </p:nvPr>
            </p:nvSpPr>
            <p:spPr>
              <a:prstGeom prst="rect">
                <a:avLst/>
              </a:prstGeom>
              <a:blipFill>
                <a:blip r:embed="rId2"/>
                <a:stretch>
                  <a:fillRect l="-812" t="-1818"/>
                </a:stretch>
              </a:blipFill>
            </p:spPr>
            <p:txBody>
              <a:bodyPr/>
              <a:lstStyle/>
              <a:p>
                <a:r>
                  <a:rPr lang="zh-CN" altLang="en-US">
                    <a:noFill/>
                  </a:rPr>
                  <a:t> </a:t>
                </a:r>
              </a:p>
            </p:txBody>
          </p:sp>
        </mc:Fallback>
      </mc:AlternateContent>
      <p:sp>
        <p:nvSpPr>
          <p:cNvPr id="155" name="3.4: Interquartile and Outliers"/>
          <p:cNvSpPr txBox="1">
            <a:spLocks noGrp="1"/>
          </p:cNvSpPr>
          <p:nvPr>
            <p:ph type="title"/>
          </p:nvPr>
        </p:nvSpPr>
        <p:spPr>
          <a:prstGeom prst="rect">
            <a:avLst/>
          </a:prstGeom>
        </p:spPr>
        <p:txBody>
          <a:bodyPr/>
          <a:lstStyle/>
          <a:p>
            <a:r>
              <a:t>3.4: Interquartile and Outliers</a:t>
            </a:r>
          </a:p>
        </p:txBody>
      </p:sp>
      <p:sp>
        <p:nvSpPr>
          <p:cNvPr id="156" name="Slide Number"/>
          <p:cNvSpPr txBox="1">
            <a:spLocks noGrp="1"/>
          </p:cNvSpPr>
          <p:nvPr>
            <p:ph type="sldNum" sz="quarter" idx="2"/>
          </p:nvPr>
        </p:nvSpPr>
        <p:spPr>
          <a:xfrm>
            <a:off x="4466233" y="6303509"/>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157" name="Screen Shot 2022-01-21 at 5.06.29 PM.png" descr="Screen Shot 2022-01-21 at 5.06.29 PM.png"/>
          <p:cNvPicPr>
            <a:picLocks noChangeAspect="1"/>
          </p:cNvPicPr>
          <p:nvPr/>
        </p:nvPicPr>
        <p:blipFill>
          <a:blip r:embed="rId3"/>
          <a:stretch>
            <a:fillRect/>
          </a:stretch>
        </p:blipFill>
        <p:spPr>
          <a:xfrm>
            <a:off x="7379656" y="3005524"/>
            <a:ext cx="2709552" cy="1095999"/>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9" name="Calculate z-score for an individual who obtained 36.3 mpg.…"/>
              <p:cNvSpPr txBox="1">
                <a:spLocks noGrp="1"/>
              </p:cNvSpPr>
              <p:nvPr>
                <p:ph type="body" sz="half" idx="1"/>
              </p:nvPr>
            </p:nvSpPr>
            <p:spPr>
              <a:xfrm>
                <a:off x="5338539" y="1122218"/>
                <a:ext cx="6121350" cy="4696357"/>
              </a:xfrm>
              <a:prstGeom prst="rect">
                <a:avLst/>
              </a:prstGeom>
            </p:spPr>
            <p:txBody>
              <a:bodyPr/>
              <a:lstStyle/>
              <a:p>
                <a:r>
                  <a:t>Calculate z-score for an individual who obtained 36.3 mpg. </a:t>
                </a:r>
              </a:p>
              <a:p>
                <a:pPr marL="914400" lvl="1" indent="-457200">
                  <a:buSzPct val="100000"/>
                  <a:buChar char="•"/>
                </a:pPr>
                <a:r>
                  <a:rPr>
                    <a:solidFill>
                      <a:schemeClr val="accent6"/>
                    </a:solidFill>
                  </a:rPr>
                  <a:t>Hint</a:t>
                </a:r>
                <a:r>
                  <a:t>: You need the sample mean and sample standard deviation</a:t>
                </a:r>
              </a:p>
              <a:p>
                <a:r>
                  <a:t>Need to calculate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1</m:t>
                        </m:r>
                      </m:sub>
                    </m:sSub>
                  </m:oMath>
                </a14:m>
                <a:r>
                  <a:t>, </a:t>
                </a:r>
                <a14:m>
                  <m:oMath xmlns:m="http://schemas.openxmlformats.org/officeDocument/2006/math">
                    <m:sSub>
                      <m:sSubPr>
                        <m:ctrlPr>
                          <a:rPr sz="3150">
                            <a:solidFill>
                              <a:srgbClr val="000000"/>
                            </a:solidFill>
                            <a:latin typeface="Cambria Math" panose="02040503050406030204" pitchFamily="18" charset="0"/>
                          </a:rPr>
                        </m:ctrlPr>
                      </m:sSubPr>
                      <m:e>
                        <m:r>
                          <a:rPr sz="3150" i="1">
                            <a:solidFill>
                              <a:srgbClr val="000000"/>
                            </a:solidFill>
                            <a:latin typeface="Cambria Math" panose="02040503050406030204" pitchFamily="18" charset="0"/>
                          </a:rPr>
                          <m:t>𝑄</m:t>
                        </m:r>
                      </m:e>
                      <m:sub>
                        <m:r>
                          <a:rPr sz="3150" i="1">
                            <a:solidFill>
                              <a:srgbClr val="000000"/>
                            </a:solidFill>
                            <a:latin typeface="Cambria Math" panose="02040503050406030204" pitchFamily="18" charset="0"/>
                          </a:rPr>
                          <m:t>2</m:t>
                        </m:r>
                      </m:sub>
                    </m:sSub>
                  </m:oMath>
                </a14:m>
                <a:r>
                  <a:t>, and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3</m:t>
                        </m:r>
                      </m:sub>
                    </m:sSub>
                  </m:oMath>
                </a14:m>
                <a:r>
                  <a:t>. </a:t>
                </a:r>
              </a:p>
              <a:p>
                <a:r>
                  <a:t>Recall: </a:t>
                </a:r>
              </a:p>
            </p:txBody>
          </p:sp>
        </mc:Choice>
        <mc:Fallback>
          <p:sp>
            <p:nvSpPr>
              <p:cNvPr id="159" name="Calculate z-score for an individual who obtained 36.3 mpg.…"/>
              <p:cNvSpPr txBox="1">
                <a:spLocks noGrp="1" noRot="1" noChangeAspect="1" noMove="1" noResize="1" noEditPoints="1" noAdjustHandles="1" noChangeArrowheads="1" noChangeShapeType="1" noTextEdit="1"/>
              </p:cNvSpPr>
              <p:nvPr>
                <p:ph type="body" sz="half" idx="1"/>
              </p:nvPr>
            </p:nvSpPr>
            <p:spPr>
              <a:xfrm>
                <a:off x="5338539" y="1122218"/>
                <a:ext cx="6121350" cy="4696357"/>
              </a:xfrm>
              <a:prstGeom prst="rect">
                <a:avLst/>
              </a:prstGeom>
              <a:blipFill>
                <a:blip r:embed="rId2"/>
                <a:stretch>
                  <a:fillRect l="-1394" t="-1818"/>
                </a:stretch>
              </a:blipFill>
            </p:spPr>
            <p:txBody>
              <a:bodyPr/>
              <a:lstStyle/>
              <a:p>
                <a:r>
                  <a:rPr lang="zh-CN" altLang="en-US">
                    <a:noFill/>
                  </a:rPr>
                  <a:t> </a:t>
                </a:r>
              </a:p>
            </p:txBody>
          </p:sp>
        </mc:Fallback>
      </mc:AlternateContent>
      <p:sp>
        <p:nvSpPr>
          <p:cNvPr id="160" name="3.4: Example"/>
          <p:cNvSpPr txBox="1">
            <a:spLocks noGrp="1"/>
          </p:cNvSpPr>
          <p:nvPr>
            <p:ph type="title"/>
          </p:nvPr>
        </p:nvSpPr>
        <p:spPr>
          <a:prstGeom prst="rect">
            <a:avLst/>
          </a:prstGeom>
        </p:spPr>
        <p:txBody>
          <a:bodyPr/>
          <a:lstStyle/>
          <a:p>
            <a:r>
              <a:t>3.4: Example </a:t>
            </a:r>
          </a:p>
        </p:txBody>
      </p:sp>
      <p:sp>
        <p:nvSpPr>
          <p:cNvPr id="161" name="Slide Number"/>
          <p:cNvSpPr txBox="1">
            <a:spLocks noGrp="1"/>
          </p:cNvSpPr>
          <p:nvPr>
            <p:ph type="sldNum" sz="quarter" idx="2"/>
          </p:nvPr>
        </p:nvSpPr>
        <p:spPr>
          <a:xfrm>
            <a:off x="4466233" y="6303509"/>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162" name="Screen Shot 2022-01-21 at 5.08.42 PM.png" descr="Screen Shot 2022-01-21 at 5.08.42 PM.png"/>
          <p:cNvPicPr>
            <a:picLocks noChangeAspect="1"/>
          </p:cNvPicPr>
          <p:nvPr/>
        </p:nvPicPr>
        <p:blipFill>
          <a:blip r:embed="rId3"/>
          <a:stretch>
            <a:fillRect/>
          </a:stretch>
        </p:blipFill>
        <p:spPr>
          <a:xfrm>
            <a:off x="386709" y="1274182"/>
            <a:ext cx="4793884" cy="3824335"/>
          </a:xfrm>
          <a:prstGeom prst="rect">
            <a:avLst/>
          </a:prstGeom>
          <a:ln w="12700">
            <a:miter lim="400000"/>
          </a:ln>
        </p:spPr>
      </p:pic>
      <p:pic>
        <p:nvPicPr>
          <p:cNvPr id="163" name="Screen Shot 2022-01-21 at 5.38.43 PM.png" descr="Screen Shot 2022-01-21 at 5.38.43 PM.png"/>
          <p:cNvPicPr>
            <a:picLocks noChangeAspect="1"/>
          </p:cNvPicPr>
          <p:nvPr/>
        </p:nvPicPr>
        <p:blipFill>
          <a:blip r:embed="rId4"/>
          <a:stretch>
            <a:fillRect/>
          </a:stretch>
        </p:blipFill>
        <p:spPr>
          <a:xfrm>
            <a:off x="5283858" y="3838609"/>
            <a:ext cx="3192802" cy="734627"/>
          </a:xfrm>
          <a:prstGeom prst="rect">
            <a:avLst/>
          </a:prstGeom>
          <a:ln w="12700">
            <a:miter lim="400000"/>
          </a:ln>
        </p:spPr>
      </p:pic>
      <p:pic>
        <p:nvPicPr>
          <p:cNvPr id="164" name="Screen Shot 2022-01-21 at 5.39.19 PM.png" descr="Screen Shot 2022-01-21 at 5.39.19 PM.png"/>
          <p:cNvPicPr>
            <a:picLocks noChangeAspect="1"/>
          </p:cNvPicPr>
          <p:nvPr/>
        </p:nvPicPr>
        <p:blipFill>
          <a:blip r:embed="rId5"/>
          <a:stretch>
            <a:fillRect/>
          </a:stretch>
        </p:blipFill>
        <p:spPr>
          <a:xfrm>
            <a:off x="8579925" y="3932789"/>
            <a:ext cx="2525288" cy="546267"/>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6" name="IQR = 41 - 36.85 = 4.15…"/>
              <p:cNvSpPr txBox="1">
                <a:spLocks noGrp="1"/>
              </p:cNvSpPr>
              <p:nvPr>
                <p:ph type="body" sz="half" idx="1"/>
              </p:nvPr>
            </p:nvSpPr>
            <p:spPr>
              <a:xfrm>
                <a:off x="5181988" y="868595"/>
                <a:ext cx="6171812" cy="4696357"/>
              </a:xfrm>
              <a:prstGeom prst="rect">
                <a:avLst/>
              </a:prstGeom>
            </p:spPr>
            <p:txBody>
              <a:bodyPr/>
              <a:lstStyle/>
              <a:p>
                <a:pPr/>
                <a14:m>
                  <m:oMath xmlns:m="http://schemas.openxmlformats.org/officeDocument/2006/math">
                    <m:r>
                      <a:rPr sz="2900" i="1">
                        <a:solidFill>
                          <a:srgbClr val="000000"/>
                        </a:solidFill>
                        <a:latin typeface="Cambria Math" panose="02040503050406030204" pitchFamily="18" charset="0"/>
                      </a:rPr>
                      <m:t>𝑧</m:t>
                    </m:r>
                    <m:r>
                      <a:rPr sz="2900" i="1">
                        <a:solidFill>
                          <a:srgbClr val="000000"/>
                        </a:solidFill>
                        <a:latin typeface="Cambria Math" panose="02040503050406030204" pitchFamily="18" charset="0"/>
                      </a:rPr>
                      <m:t>=</m:t>
                    </m:r>
                    <m:f>
                      <m:fPr>
                        <m:ctrlPr>
                          <a:rPr sz="2900" i="1">
                            <a:solidFill>
                              <a:srgbClr val="000000"/>
                            </a:solidFill>
                            <a:latin typeface="Cambria Math" panose="02040503050406030204" pitchFamily="18" charset="0"/>
                          </a:rPr>
                        </m:ctrlPr>
                      </m:fPr>
                      <m:num>
                        <m:r>
                          <a:rPr sz="2900" i="1">
                            <a:solidFill>
                              <a:srgbClr val="000000"/>
                            </a:solidFill>
                            <a:latin typeface="Cambria Math" panose="02040503050406030204" pitchFamily="18" charset="0"/>
                          </a:rPr>
                          <m:t>36.3−38.775</m:t>
                        </m:r>
                      </m:num>
                      <m:den>
                        <m:r>
                          <a:rPr sz="2900" i="1">
                            <a:solidFill>
                              <a:srgbClr val="000000"/>
                            </a:solidFill>
                            <a:latin typeface="Cambria Math" panose="02040503050406030204" pitchFamily="18" charset="0"/>
                          </a:rPr>
                          <m:t>3.42</m:t>
                        </m:r>
                      </m:den>
                    </m:f>
                    <m:r>
                      <a:rPr sz="2900" i="1">
                        <a:solidFill>
                          <a:srgbClr val="000000"/>
                        </a:solidFill>
                        <a:latin typeface="Cambria Math" panose="02040503050406030204" pitchFamily="18" charset="0"/>
                      </a:rPr>
                      <m:t>=−0.72</m:t>
                    </m:r>
                  </m:oMath>
                </a14:m>
                <a:endParaRPr/>
              </a:p>
              <a:p>
                <a:pPr/>
                <a14:m>
                  <m:oMath xmlns:m="http://schemas.openxmlformats.org/officeDocument/2006/math">
                    <m:sSub>
                      <m:sSubPr>
                        <m:ctrlPr>
                          <a:rPr sz="3000">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𝑄</m:t>
                        </m:r>
                      </m:e>
                      <m:sub>
                        <m:r>
                          <a:rPr sz="3000" i="1">
                            <a:solidFill>
                              <a:srgbClr val="000000"/>
                            </a:solidFill>
                            <a:latin typeface="Cambria Math" panose="02040503050406030204" pitchFamily="18" charset="0"/>
                          </a:rPr>
                          <m:t>1</m:t>
                        </m:r>
                      </m:sub>
                    </m:sSub>
                    <m:r>
                      <a:rPr sz="3000" i="1">
                        <a:solidFill>
                          <a:srgbClr val="000000"/>
                        </a:solidFill>
                        <a:latin typeface="Cambria Math" panose="02040503050406030204" pitchFamily="18" charset="0"/>
                      </a:rPr>
                      <m:t>=36.85</m:t>
                    </m:r>
                  </m:oMath>
                </a14:m>
                <a:endParaRPr/>
              </a:p>
              <a:p>
                <a:pPr/>
                <a14:m>
                  <m:oMath xmlns:m="http://schemas.openxmlformats.org/officeDocument/2006/math">
                    <m:sSub>
                      <m:sSubPr>
                        <m:ctrlPr>
                          <a:rPr sz="3000">
                            <a:solidFill>
                              <a:srgbClr val="000000"/>
                            </a:solidFill>
                            <a:latin typeface="Cambria Math" panose="02040503050406030204" pitchFamily="18" charset="0"/>
                          </a:rPr>
                        </m:ctrlPr>
                      </m:sSubPr>
                      <m:e>
                        <m:r>
                          <a:rPr sz="3000" i="1">
                            <a:solidFill>
                              <a:srgbClr val="000000"/>
                            </a:solidFill>
                            <a:latin typeface="Cambria Math" panose="02040503050406030204" pitchFamily="18" charset="0"/>
                          </a:rPr>
                          <m:t>𝑄</m:t>
                        </m:r>
                      </m:e>
                      <m:sub>
                        <m:r>
                          <a:rPr sz="3000" i="1">
                            <a:solidFill>
                              <a:srgbClr val="000000"/>
                            </a:solidFill>
                            <a:latin typeface="Cambria Math" panose="02040503050406030204" pitchFamily="18" charset="0"/>
                          </a:rPr>
                          <m:t>2</m:t>
                        </m:r>
                      </m:sub>
                    </m:sSub>
                    <m:r>
                      <a:rPr sz="3000" i="1">
                        <a:solidFill>
                          <a:srgbClr val="000000"/>
                        </a:solidFill>
                        <a:latin typeface="Cambria Math" panose="02040503050406030204" pitchFamily="18" charset="0"/>
                      </a:rPr>
                      <m:t>=38.35</m:t>
                    </m:r>
                  </m:oMath>
                </a14:m>
                <a:endParaRPr/>
              </a:p>
              <a:p>
                <a:pPr/>
                <a14:m>
                  <m:oMath xmlns:m="http://schemas.openxmlformats.org/officeDocument/2006/math">
                    <m:sSub>
                      <m:sSubPr>
                        <m:ctrlPr>
                          <a:rPr sz="3050">
                            <a:solidFill>
                              <a:srgbClr val="000000"/>
                            </a:solidFill>
                            <a:latin typeface="Cambria Math" panose="02040503050406030204" pitchFamily="18" charset="0"/>
                          </a:rPr>
                        </m:ctrlPr>
                      </m:sSubPr>
                      <m:e>
                        <m:r>
                          <a:rPr sz="3050" i="1">
                            <a:solidFill>
                              <a:srgbClr val="000000"/>
                            </a:solidFill>
                            <a:latin typeface="Cambria Math" panose="02040503050406030204" pitchFamily="18" charset="0"/>
                          </a:rPr>
                          <m:t>𝑄</m:t>
                        </m:r>
                      </m:e>
                      <m:sub>
                        <m:r>
                          <a:rPr sz="3050" i="1">
                            <a:solidFill>
                              <a:srgbClr val="000000"/>
                            </a:solidFill>
                            <a:latin typeface="Cambria Math" panose="02040503050406030204" pitchFamily="18" charset="0"/>
                          </a:rPr>
                          <m:t>3</m:t>
                        </m:r>
                      </m:sub>
                    </m:sSub>
                    <m:r>
                      <a:rPr sz="3050" i="1">
                        <a:solidFill>
                          <a:srgbClr val="000000"/>
                        </a:solidFill>
                        <a:latin typeface="Cambria Math" panose="02040503050406030204" pitchFamily="18" charset="0"/>
                      </a:rPr>
                      <m:t>=41</m:t>
                    </m:r>
                  </m:oMath>
                </a14:m>
                <a:endParaRPr/>
              </a:p>
              <a:p>
                <a:r>
                  <a:t>IQR = 41 - 36.85 = 4.15</a:t>
                </a:r>
              </a:p>
              <a:p>
                <a:r>
                  <a:t>UF = 36.85 - 1.5(4.15) = 30.625</a:t>
                </a:r>
              </a:p>
              <a:p>
                <a:r>
                  <a:t>LF = 41 + 6.225(4.15) = 47.225</a:t>
                </a:r>
              </a:p>
            </p:txBody>
          </p:sp>
        </mc:Choice>
        <mc:Fallback>
          <p:sp>
            <p:nvSpPr>
              <p:cNvPr id="166" name="IQR = 41 - 36.85 = 4.15…"/>
              <p:cNvSpPr txBox="1">
                <a:spLocks noGrp="1" noRot="1" noChangeAspect="1" noMove="1" noResize="1" noEditPoints="1" noAdjustHandles="1" noChangeArrowheads="1" noChangeShapeType="1" noTextEdit="1"/>
              </p:cNvSpPr>
              <p:nvPr>
                <p:ph type="body" sz="half" idx="1"/>
              </p:nvPr>
            </p:nvSpPr>
            <p:spPr>
              <a:xfrm>
                <a:off x="5181988" y="868595"/>
                <a:ext cx="6171812" cy="4696357"/>
              </a:xfrm>
              <a:prstGeom prst="rect">
                <a:avLst/>
              </a:prstGeom>
              <a:blipFill>
                <a:blip r:embed="rId2"/>
                <a:stretch>
                  <a:fillRect l="-1283"/>
                </a:stretch>
              </a:blipFill>
            </p:spPr>
            <p:txBody>
              <a:bodyPr/>
              <a:lstStyle/>
              <a:p>
                <a:r>
                  <a:rPr lang="zh-CN" altLang="en-US">
                    <a:noFill/>
                  </a:rPr>
                  <a:t> </a:t>
                </a:r>
              </a:p>
            </p:txBody>
          </p:sp>
        </mc:Fallback>
      </mc:AlternateContent>
      <p:sp>
        <p:nvSpPr>
          <p:cNvPr id="1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pic>
        <p:nvPicPr>
          <p:cNvPr id="168" name="Screen Shot 2022-01-21 at 5.08.42 PM.png" descr="Screen Shot 2022-01-21 at 5.08.42 PM.png"/>
          <p:cNvPicPr>
            <a:picLocks noChangeAspect="1"/>
          </p:cNvPicPr>
          <p:nvPr/>
        </p:nvPicPr>
        <p:blipFill>
          <a:blip r:embed="rId3"/>
          <a:stretch>
            <a:fillRect/>
          </a:stretch>
        </p:blipFill>
        <p:spPr>
          <a:xfrm>
            <a:off x="182693" y="727419"/>
            <a:ext cx="4793884" cy="3824335"/>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a:p>
          <a:p>
            <a:pPr marL="0" indent="0">
              <a:buNone/>
            </a:pPr>
            <a:endParaRPr lang="en-US" altLang="zh-CN" dirty="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8: </a:t>
            </a:r>
            <a:r>
              <a:rPr lang="en-US" altLang="zh-CN" dirty="0"/>
              <a:t>Resistance of Statistic</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a:p>
          <a:p>
            <a:pPr>
              <a:buFontTx/>
              <a:buChar char="-"/>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t>
            </a:r>
            <a:r>
              <a:rPr lang="en-US" altLang="zh-CN" b="1" dirty="0">
                <a:solidFill>
                  <a:srgbClr val="FFC000"/>
                </a:solidFill>
              </a:rPr>
              <a:t>arithmetic mean</a:t>
            </a:r>
            <a:r>
              <a:rPr lang="en-US" altLang="zh-CN" dirty="0">
                <a:solidFill>
                  <a:srgbClr val="FFC000"/>
                </a:solidFill>
              </a:rPr>
              <a:t> </a:t>
            </a:r>
            <a:r>
              <a:rPr lang="en-US" altLang="zh-CN" dirty="0"/>
              <a:t>of a variable is computed by adding all the values of the variable in the data set and dividing by the number of observations. </a:t>
            </a:r>
          </a:p>
          <a:p>
            <a:endParaRPr lang="en-US" altLang="zh-CN" dirty="0"/>
          </a:p>
          <a:p>
            <a:endParaRPr lang="en-US" altLang="zh-CN" dirty="0"/>
          </a:p>
          <a:p>
            <a:r>
              <a:rPr lang="en-US" altLang="zh-CN" dirty="0"/>
              <a:t>The </a:t>
            </a:r>
            <a:r>
              <a:rPr lang="en-US" altLang="zh-CN" b="1" dirty="0">
                <a:solidFill>
                  <a:srgbClr val="FFC000"/>
                </a:solidFill>
              </a:rPr>
              <a:t>median</a:t>
            </a:r>
            <a:r>
              <a:rPr lang="en-US" altLang="zh-CN" dirty="0"/>
              <a:t> of a variable is the value that lies in the middle of the data when arranged in ascending order. We use </a:t>
            </a:r>
            <a:r>
              <a:rPr lang="en-US" altLang="zh-CN" i="1" dirty="0">
                <a:solidFill>
                  <a:schemeClr val="accent3">
                    <a:lumMod val="60000"/>
                    <a:lumOff val="40000"/>
                  </a:schemeClr>
                </a:solidFill>
              </a:rPr>
              <a:t>M</a:t>
            </a:r>
            <a:r>
              <a:rPr lang="en-US" altLang="zh-CN" dirty="0"/>
              <a:t> to represent the median.</a:t>
            </a:r>
          </a:p>
          <a:p>
            <a:endParaRPr lang="en-US" altLang="zh-CN" dirty="0"/>
          </a:p>
          <a:p>
            <a:endParaRPr lang="en-US" altLang="zh-CN" dirty="0"/>
          </a:p>
          <a:p>
            <a:r>
              <a:rPr lang="en-US" altLang="zh-CN" dirty="0"/>
              <a:t>The </a:t>
            </a:r>
            <a:r>
              <a:rPr lang="en-US" altLang="zh-CN" b="1" dirty="0">
                <a:solidFill>
                  <a:srgbClr val="FFC000"/>
                </a:solidFill>
              </a:rPr>
              <a:t>mode</a:t>
            </a:r>
            <a:r>
              <a:rPr lang="en-US" altLang="zh-CN" dirty="0">
                <a:solidFill>
                  <a:srgbClr val="FFC000"/>
                </a:solidFill>
              </a:rPr>
              <a:t> </a:t>
            </a:r>
            <a:r>
              <a:rPr lang="en-US" altLang="zh-CN" dirty="0"/>
              <a:t>of a variable is the most frequent observation of the variable that occurs in the data set.</a:t>
            </a:r>
          </a:p>
        </p:txBody>
      </p:sp>
    </p:spTree>
    <p:extLst>
      <p:ext uri="{BB962C8B-B14F-4D97-AF65-F5344CB8AC3E}">
        <p14:creationId xmlns:p14="http://schemas.microsoft.com/office/powerpoint/2010/main" val="262700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0" name="The five-number summary of a set of data consists of the smallest data value,  , the median,  , and the largest data value. We organize the five-number summary as follows:"/>
              <p:cNvSpPr txBox="1">
                <a:spLocks noGrp="1"/>
              </p:cNvSpPr>
              <p:nvPr>
                <p:ph type="body" idx="1"/>
              </p:nvPr>
            </p:nvSpPr>
            <p:spPr>
              <a:prstGeom prst="rect">
                <a:avLst/>
              </a:prstGeom>
            </p:spPr>
            <p:txBody>
              <a:bodyPr/>
              <a:lstStyle/>
              <a:p>
                <a:r>
                  <a:t>The five-number summary of a set of data consists of the smallest data value,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1</m:t>
                        </m:r>
                      </m:sub>
                    </m:sSub>
                  </m:oMath>
                </a14:m>
                <a:r>
                  <a:t>, the median, </a:t>
                </a:r>
                <a14:m>
                  <m:oMath xmlns:m="http://schemas.openxmlformats.org/officeDocument/2006/math">
                    <m:sSub>
                      <m:sSubPr>
                        <m:ctrlPr>
                          <a:rPr sz="3250">
                            <a:solidFill>
                              <a:srgbClr val="000000"/>
                            </a:solidFill>
                            <a:latin typeface="Cambria Math" panose="02040503050406030204" pitchFamily="18" charset="0"/>
                          </a:rPr>
                        </m:ctrlPr>
                      </m:sSubPr>
                      <m:e>
                        <m:r>
                          <a:rPr sz="3250" i="1">
                            <a:solidFill>
                              <a:srgbClr val="000000"/>
                            </a:solidFill>
                            <a:latin typeface="Cambria Math" panose="02040503050406030204" pitchFamily="18" charset="0"/>
                          </a:rPr>
                          <m:t>𝑄</m:t>
                        </m:r>
                      </m:e>
                      <m:sub>
                        <m:r>
                          <a:rPr sz="3250" i="1">
                            <a:solidFill>
                              <a:srgbClr val="000000"/>
                            </a:solidFill>
                            <a:latin typeface="Cambria Math" panose="02040503050406030204" pitchFamily="18" charset="0"/>
                          </a:rPr>
                          <m:t>3</m:t>
                        </m:r>
                      </m:sub>
                    </m:sSub>
                  </m:oMath>
                </a14:m>
                <a:r>
                  <a:t>, and the largest data value. We organize the five-number summary as follows: </a:t>
                </a:r>
              </a:p>
            </p:txBody>
          </p:sp>
        </mc:Choice>
        <mc:Fallback>
          <p:sp>
            <p:nvSpPr>
              <p:cNvPr id="170" name="The five-number summary of a set of data consists of the smallest data value,  , the median,  , and the largest data value. We organize the five-number summary as follows:"/>
              <p:cNvSpPr txBox="1">
                <a:spLocks noGrp="1" noRot="1" noChangeAspect="1" noMove="1" noResize="1" noEditPoints="1" noAdjustHandles="1" noChangeArrowheads="1" noChangeShapeType="1" noTextEdit="1"/>
              </p:cNvSpPr>
              <p:nvPr>
                <p:ph type="body" idx="1"/>
              </p:nvPr>
            </p:nvSpPr>
            <p:spPr>
              <a:prstGeom prst="rect">
                <a:avLst/>
              </a:prstGeom>
              <a:blipFill>
                <a:blip r:embed="rId2"/>
                <a:stretch>
                  <a:fillRect l="-812" t="-1818" r="-638"/>
                </a:stretch>
              </a:blipFill>
            </p:spPr>
            <p:txBody>
              <a:bodyPr/>
              <a:lstStyle/>
              <a:p>
                <a:r>
                  <a:rPr lang="zh-CN" altLang="en-US">
                    <a:noFill/>
                  </a:rPr>
                  <a:t> </a:t>
                </a:r>
              </a:p>
            </p:txBody>
          </p:sp>
        </mc:Fallback>
      </mc:AlternateContent>
      <p:sp>
        <p:nvSpPr>
          <p:cNvPr id="171" name="3.5 The Five-Number Summary and Box Plots"/>
          <p:cNvSpPr txBox="1">
            <a:spLocks noGrp="1"/>
          </p:cNvSpPr>
          <p:nvPr>
            <p:ph type="title"/>
          </p:nvPr>
        </p:nvSpPr>
        <p:spPr>
          <a:prstGeom prst="rect">
            <a:avLst/>
          </a:prstGeom>
        </p:spPr>
        <p:txBody>
          <a:bodyPr/>
          <a:lstStyle/>
          <a:p>
            <a:r>
              <a:t>3.5 The Five-Number Summary and Box Plots</a:t>
            </a:r>
          </a:p>
        </p:txBody>
      </p:sp>
      <p:sp>
        <p:nvSpPr>
          <p:cNvPr id="172" name="Slide Number"/>
          <p:cNvSpPr txBox="1">
            <a:spLocks noGrp="1"/>
          </p:cNvSpPr>
          <p:nvPr>
            <p:ph type="sldNum" sz="quarter" idx="2"/>
          </p:nvPr>
        </p:nvSpPr>
        <p:spPr>
          <a:xfrm>
            <a:off x="4392786" y="6303509"/>
            <a:ext cx="262345"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pic>
        <p:nvPicPr>
          <p:cNvPr id="173" name="Screen Shot 2022-01-21 at 7.34.09 PM.png" descr="Screen Shot 2022-01-21 at 7.34.09 PM.png"/>
          <p:cNvPicPr>
            <a:picLocks noChangeAspect="1"/>
          </p:cNvPicPr>
          <p:nvPr/>
        </p:nvPicPr>
        <p:blipFill>
          <a:blip r:embed="rId3"/>
          <a:stretch>
            <a:fillRect/>
          </a:stretch>
        </p:blipFill>
        <p:spPr>
          <a:xfrm>
            <a:off x="5942079" y="2031155"/>
            <a:ext cx="5515037" cy="1310673"/>
          </a:xfrm>
          <a:prstGeom prst="rect">
            <a:avLst/>
          </a:prstGeom>
          <a:ln w="12700">
            <a:miter lim="400000"/>
          </a:ln>
        </p:spPr>
      </p:pic>
      <p:pic>
        <p:nvPicPr>
          <p:cNvPr id="174" name="Screen Shot 2022-01-21 at 7.41.14 PM.png" descr="Screen Shot 2022-01-21 at 7.41.14 PM.png"/>
          <p:cNvPicPr>
            <a:picLocks noChangeAspect="1"/>
          </p:cNvPicPr>
          <p:nvPr/>
        </p:nvPicPr>
        <p:blipFill>
          <a:blip r:embed="rId4"/>
          <a:stretch>
            <a:fillRect/>
          </a:stretch>
        </p:blipFill>
        <p:spPr>
          <a:xfrm>
            <a:off x="285060" y="3983496"/>
            <a:ext cx="3466489" cy="1151370"/>
          </a:xfrm>
          <a:prstGeom prst="rect">
            <a:avLst/>
          </a:prstGeom>
          <a:ln w="12700">
            <a:miter lim="400000"/>
          </a:ln>
        </p:spPr>
      </p:pic>
      <p:pic>
        <p:nvPicPr>
          <p:cNvPr id="175" name="Screen Shot 2022-01-21 at 7.43.09 PM.png" descr="Screen Shot 2022-01-21 at 7.43.09 PM.png"/>
          <p:cNvPicPr>
            <a:picLocks noChangeAspect="1"/>
          </p:cNvPicPr>
          <p:nvPr/>
        </p:nvPicPr>
        <p:blipFill>
          <a:blip r:embed="rId5"/>
          <a:stretch>
            <a:fillRect/>
          </a:stretch>
        </p:blipFill>
        <p:spPr>
          <a:xfrm>
            <a:off x="4372592" y="4202446"/>
            <a:ext cx="3653238" cy="932301"/>
          </a:xfrm>
          <a:prstGeom prst="rect">
            <a:avLst/>
          </a:prstGeom>
          <a:ln w="12700">
            <a:miter lim="400000"/>
          </a:ln>
        </p:spPr>
      </p:pic>
      <p:pic>
        <p:nvPicPr>
          <p:cNvPr id="176" name="Screen Shot 2022-01-21 at 7.43.34 PM.png" descr="Screen Shot 2022-01-21 at 7.43.34 PM.png"/>
          <p:cNvPicPr>
            <a:picLocks noChangeAspect="1"/>
          </p:cNvPicPr>
          <p:nvPr/>
        </p:nvPicPr>
        <p:blipFill>
          <a:blip r:embed="rId6"/>
          <a:stretch>
            <a:fillRect/>
          </a:stretch>
        </p:blipFill>
        <p:spPr>
          <a:xfrm>
            <a:off x="8646873" y="4199408"/>
            <a:ext cx="3179733" cy="844712"/>
          </a:xfrm>
          <a:prstGeom prst="rect">
            <a:avLst/>
          </a:prstGeom>
          <a:ln w="12700">
            <a:miter lim="400000"/>
          </a:ln>
        </p:spPr>
      </p:pic>
      <p:sp>
        <p:nvSpPr>
          <p:cNvPr id="177" name="Arrow"/>
          <p:cNvSpPr/>
          <p:nvPr/>
        </p:nvSpPr>
        <p:spPr>
          <a:xfrm>
            <a:off x="3551251" y="4146213"/>
            <a:ext cx="772947" cy="578115"/>
          </a:xfrm>
          <a:prstGeom prst="rightArrow">
            <a:avLst>
              <a:gd name="adj1" fmla="val 32000"/>
              <a:gd name="adj2" fmla="val 96600"/>
            </a:avLst>
          </a:prstGeom>
          <a:solidFill>
            <a:schemeClr val="accent6"/>
          </a:solidFill>
          <a:ln w="12700">
            <a:solidFill>
              <a:schemeClr val="accent4"/>
            </a:solidFill>
            <a:miter/>
          </a:ln>
        </p:spPr>
        <p:txBody>
          <a:bodyPr lIns="45719" rIns="45719" anchor="ctr"/>
          <a:lstStyle/>
          <a:p>
            <a:endParaRPr/>
          </a:p>
        </p:txBody>
      </p:sp>
      <p:sp>
        <p:nvSpPr>
          <p:cNvPr id="178" name="Arrow"/>
          <p:cNvSpPr/>
          <p:nvPr/>
        </p:nvSpPr>
        <p:spPr>
          <a:xfrm>
            <a:off x="7897303" y="4212883"/>
            <a:ext cx="772947" cy="578115"/>
          </a:xfrm>
          <a:prstGeom prst="rightArrow">
            <a:avLst>
              <a:gd name="adj1" fmla="val 32000"/>
              <a:gd name="adj2" fmla="val 96600"/>
            </a:avLst>
          </a:prstGeom>
          <a:solidFill>
            <a:schemeClr val="accent6"/>
          </a:solidFill>
          <a:ln w="12700">
            <a:solidFill>
              <a:schemeClr val="accent4"/>
            </a:solidFill>
            <a:miter/>
          </a:ln>
        </p:spPr>
        <p:txBody>
          <a:bodyPr lIns="45719" rIns="45719" anchor="ct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a:p>
          <a:p>
            <a:pPr marL="0" indent="0">
              <a:buNone/>
            </a:pPr>
            <a:endParaRPr lang="en-US" altLang="zh-CN" dirty="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8: </a:t>
            </a:r>
            <a:r>
              <a:rPr lang="en-US" altLang="zh-CN" dirty="0"/>
              <a:t>Resistance of Statistic</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3</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a:p>
          <a:p>
            <a:pPr>
              <a:buFontTx/>
              <a:buChar char="-"/>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[3.1.1] (Page 119)</a:t>
            </a:r>
          </a:p>
          <a:p>
            <a:r>
              <a:rPr lang="en-US" altLang="zh-CN" dirty="0"/>
              <a:t>What does it mean if a statistic is resistant?</a:t>
            </a:r>
          </a:p>
          <a:p>
            <a:endParaRPr lang="en-US" altLang="zh-CN" dirty="0"/>
          </a:p>
          <a:p>
            <a:pPr>
              <a:buFontTx/>
              <a:buChar char="-"/>
            </a:pPr>
            <a:r>
              <a:rPr lang="en-US" altLang="zh-CN" dirty="0" err="1"/>
              <a:t>Ans</a:t>
            </a:r>
            <a:r>
              <a:rPr lang="en-US" altLang="zh-CN" dirty="0"/>
              <a:t>:</a:t>
            </a:r>
          </a:p>
          <a:p>
            <a:pPr marL="0" indent="0">
              <a:buNone/>
            </a:pPr>
            <a:r>
              <a:rPr lang="en-US" altLang="zh-CN" dirty="0"/>
              <a:t>A numerical summary of data is said to be </a:t>
            </a:r>
            <a:r>
              <a:rPr lang="en-US" altLang="zh-CN" b="1" dirty="0">
                <a:solidFill>
                  <a:srgbClr val="FFC000"/>
                </a:solidFill>
              </a:rPr>
              <a:t>resistant</a:t>
            </a:r>
            <a:r>
              <a:rPr lang="en-US" altLang="zh-CN" dirty="0"/>
              <a:t> if extreme values (very large or small) relative to the data do not affect its value substantially.</a:t>
            </a:r>
          </a:p>
          <a:p>
            <a:pPr marL="0" indent="0">
              <a:buNone/>
            </a:pPr>
            <a:endParaRPr lang="en-US" altLang="zh-CN" dirty="0"/>
          </a:p>
          <a:p>
            <a:pPr marL="0" indent="0">
              <a:buNone/>
            </a:pPr>
            <a:r>
              <a:rPr lang="en-US" altLang="zh-CN" dirty="0"/>
              <a:t>PS: Mean is </a:t>
            </a:r>
            <a:r>
              <a:rPr lang="en-US" altLang="zh-CN" dirty="0">
                <a:solidFill>
                  <a:schemeClr val="accent1">
                    <a:lumMod val="60000"/>
                    <a:lumOff val="40000"/>
                  </a:schemeClr>
                </a:solidFill>
              </a:rPr>
              <a:t>NOT resistant</a:t>
            </a:r>
            <a:r>
              <a:rPr lang="en-US" altLang="zh-CN" dirty="0"/>
              <a:t>, median and mode are </a:t>
            </a:r>
            <a:r>
              <a:rPr lang="en-US" altLang="zh-CN" dirty="0">
                <a:solidFill>
                  <a:schemeClr val="accent1">
                    <a:lumMod val="60000"/>
                    <a:lumOff val="40000"/>
                  </a:schemeClr>
                </a:solidFill>
              </a:rPr>
              <a:t>resistant</a:t>
            </a:r>
            <a:r>
              <a:rPr lang="en-US" altLang="zh-CN" dirty="0"/>
              <a:t>. </a:t>
            </a:r>
          </a:p>
          <a:p>
            <a:pPr marL="0" indent="0">
              <a:buNone/>
            </a:pPr>
            <a:r>
              <a:rPr lang="en-US" altLang="zh-CN" dirty="0"/>
              <a:t>      (For you: Go back to the definition to check it.)</a:t>
            </a:r>
          </a:p>
        </p:txBody>
      </p:sp>
    </p:spTree>
    <p:extLst>
      <p:ext uri="{BB962C8B-B14F-4D97-AF65-F5344CB8AC3E}">
        <p14:creationId xmlns:p14="http://schemas.microsoft.com/office/powerpoint/2010/main" val="45459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a:p>
          <a:p>
            <a:pPr marL="0" indent="0">
              <a:buNone/>
            </a:pPr>
            <a:endParaRPr lang="en-US" altLang="zh-CN" dirty="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9: Measures of Central Tendency</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4</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a:p>
          <a:p>
            <a:pPr>
              <a:buFontTx/>
              <a:buChar char="-"/>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[3.1.21] (Page 120)</a:t>
            </a:r>
            <a:r>
              <a:rPr lang="en-US" altLang="zh-CN" b="1" dirty="0"/>
              <a:t> Pulse Rates </a:t>
            </a:r>
          </a:p>
          <a:p>
            <a:pPr marL="0" indent="0">
              <a:buNone/>
            </a:pPr>
            <a:r>
              <a:rPr lang="en-US" altLang="zh-CN" dirty="0"/>
              <a:t>The following data represent the pulse rates (beats per minute) of nine students enrolled in a section of Sullivan’s Introductory Statistics course. Treat the nine students as a population.</a:t>
            </a:r>
          </a:p>
        </p:txBody>
      </p:sp>
      <p:pic>
        <p:nvPicPr>
          <p:cNvPr id="4" name="图片 3"/>
          <p:cNvPicPr>
            <a:picLocks noChangeAspect="1"/>
          </p:cNvPicPr>
          <p:nvPr/>
        </p:nvPicPr>
        <p:blipFill>
          <a:blip r:embed="rId2"/>
          <a:stretch>
            <a:fillRect/>
          </a:stretch>
        </p:blipFill>
        <p:spPr>
          <a:xfrm>
            <a:off x="4225097" y="2181790"/>
            <a:ext cx="3741805" cy="3751744"/>
          </a:xfrm>
          <a:prstGeom prst="rect">
            <a:avLst/>
          </a:prstGeom>
        </p:spPr>
      </p:pic>
    </p:spTree>
    <p:extLst>
      <p:ext uri="{BB962C8B-B14F-4D97-AF65-F5344CB8AC3E}">
        <p14:creationId xmlns:p14="http://schemas.microsoft.com/office/powerpoint/2010/main" val="80190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a:p>
          <a:p>
            <a:pPr marL="0" indent="0">
              <a:buNone/>
            </a:pPr>
            <a:endParaRPr lang="en-US" altLang="zh-CN" dirty="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9: Measures of Central Tendency</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5</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a:p>
          <a:p>
            <a:pPr>
              <a:buFontTx/>
              <a:buChar char="-"/>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marL="0" indent="0">
              <a:buFont typeface="Arial"/>
              <a:buNone/>
            </a:pPr>
            <a:endParaRPr lang="en-US" altLang="zh-CN" dirty="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10" name="内容占位符 1"/>
          <p:cNvSpPr txBox="1">
            <a:spLocks/>
          </p:cNvSpPr>
          <p:nvPr/>
        </p:nvSpPr>
        <p:spPr>
          <a:xfrm>
            <a:off x="384243" y="978365"/>
            <a:ext cx="11274357" cy="4636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lphaLcParenBoth"/>
            </a:pPr>
            <a:r>
              <a:rPr lang="en-US" altLang="zh-CN" dirty="0"/>
              <a:t>Determine the population mean pulse.</a:t>
            </a:r>
          </a:p>
          <a:p>
            <a:pPr>
              <a:buFontTx/>
              <a:buChar char="-"/>
            </a:pPr>
            <a:r>
              <a:rPr lang="en-US" altLang="zh-CN" dirty="0" err="1"/>
              <a:t>Ans</a:t>
            </a:r>
            <a:r>
              <a:rPr lang="en-US" altLang="zh-CN" dirty="0"/>
              <a:t>: 72.2, sum and divided by  number of students.</a:t>
            </a:r>
          </a:p>
          <a:p>
            <a:pPr marL="0" indent="0">
              <a:buNone/>
            </a:pPr>
            <a:r>
              <a:rPr lang="en-US" altLang="zh-CN" dirty="0"/>
              <a:t>(b) Determine the median pulse.</a:t>
            </a:r>
          </a:p>
          <a:p>
            <a:pPr>
              <a:buFontTx/>
              <a:buChar char="-"/>
            </a:pPr>
            <a:r>
              <a:rPr lang="en-US" altLang="zh-CN" dirty="0" err="1"/>
              <a:t>Ans</a:t>
            </a:r>
            <a:r>
              <a:rPr lang="en-US" altLang="zh-CN" dirty="0"/>
              <a:t>: 60, 60, 68, 72, </a:t>
            </a:r>
            <a:r>
              <a:rPr lang="en-US" altLang="zh-CN" b="1" dirty="0">
                <a:solidFill>
                  <a:schemeClr val="accent1">
                    <a:lumMod val="60000"/>
                    <a:lumOff val="40000"/>
                  </a:schemeClr>
                </a:solidFill>
              </a:rPr>
              <a:t>73</a:t>
            </a:r>
            <a:r>
              <a:rPr lang="en-US" altLang="zh-CN" dirty="0"/>
              <a:t>, 76, 80, 80, 81 </a:t>
            </a:r>
          </a:p>
          <a:p>
            <a:pPr marL="0" indent="0">
              <a:buNone/>
            </a:pPr>
            <a:r>
              <a:rPr lang="en-US" altLang="zh-CN" dirty="0"/>
              <a:t>(c) Determine the population mode pulse.</a:t>
            </a:r>
          </a:p>
          <a:p>
            <a:pPr>
              <a:buFontTx/>
              <a:buChar char="-"/>
            </a:pPr>
            <a:r>
              <a:rPr lang="en-US" altLang="zh-CN" dirty="0" err="1"/>
              <a:t>Ans</a:t>
            </a:r>
            <a:r>
              <a:rPr lang="en-US" altLang="zh-CN" dirty="0"/>
              <a:t>: </a:t>
            </a:r>
            <a:r>
              <a:rPr lang="en-US" altLang="zh-CN" b="1" dirty="0">
                <a:solidFill>
                  <a:schemeClr val="accent1">
                    <a:lumMod val="60000"/>
                    <a:lumOff val="40000"/>
                  </a:schemeClr>
                </a:solidFill>
              </a:rPr>
              <a:t>60, 60</a:t>
            </a:r>
            <a:r>
              <a:rPr lang="en-US" altLang="zh-CN" dirty="0"/>
              <a:t>, 68, 72, 73, 76, </a:t>
            </a:r>
            <a:r>
              <a:rPr lang="en-US" altLang="zh-CN" b="1" dirty="0">
                <a:solidFill>
                  <a:schemeClr val="accent1">
                    <a:lumMod val="60000"/>
                    <a:lumOff val="40000"/>
                  </a:schemeClr>
                </a:solidFill>
              </a:rPr>
              <a:t>80, 80</a:t>
            </a:r>
            <a:r>
              <a:rPr lang="en-US" altLang="zh-CN" dirty="0"/>
              <a:t>, 81 </a:t>
            </a:r>
          </a:p>
          <a:p>
            <a:pPr marL="0" indent="0">
              <a:buNone/>
            </a:pPr>
            <a:endParaRPr lang="en-US" altLang="zh-CN" dirty="0"/>
          </a:p>
          <a:p>
            <a:pPr marL="0" indent="0">
              <a:buNone/>
            </a:pPr>
            <a:r>
              <a:rPr lang="en-US" altLang="zh-CN" dirty="0"/>
              <a:t>PS: No mode or more than one mode are possible. </a:t>
            </a:r>
          </a:p>
          <a:p>
            <a:pPr marL="0" indent="0">
              <a:buNone/>
            </a:pPr>
            <a:endParaRPr lang="en-US" altLang="zh-CN" dirty="0"/>
          </a:p>
          <a:p>
            <a:pPr marL="0" indent="0">
              <a:buNone/>
            </a:pPr>
            <a:r>
              <a:rPr lang="en-US" altLang="zh-CN" dirty="0"/>
              <a:t>   (For you: Select 3 of them and repeat the steps.)</a:t>
            </a:r>
          </a:p>
          <a:p>
            <a:pPr marL="0" indent="0">
              <a:buNone/>
            </a:pPr>
            <a:endParaRPr lang="en-US" altLang="zh-CN" dirty="0"/>
          </a:p>
          <a:p>
            <a:pPr marL="0" indent="0">
              <a:buNone/>
            </a:pPr>
            <a:endParaRPr lang="en-US" altLang="zh-CN" dirty="0"/>
          </a:p>
          <a:p>
            <a:pPr>
              <a:buFontTx/>
              <a:buChar char="-"/>
            </a:pPr>
            <a:endParaRPr lang="en-US" altLang="zh-CN" dirty="0"/>
          </a:p>
          <a:p>
            <a:pPr>
              <a:buFontTx/>
              <a:buChar char="-"/>
            </a:pPr>
            <a:endParaRPr lang="en-US" altLang="zh-CN" dirty="0"/>
          </a:p>
          <a:p>
            <a:pPr marL="0" indent="0">
              <a:buNone/>
            </a:pPr>
            <a:endParaRPr lang="en-US" altLang="zh-CN" dirty="0"/>
          </a:p>
          <a:p>
            <a:pPr marL="0" indent="0">
              <a:buNone/>
            </a:pPr>
            <a:endParaRPr lang="en-US" altLang="zh-CN" dirty="0"/>
          </a:p>
          <a:p>
            <a:pPr>
              <a:buFontTx/>
              <a:buChar char="-"/>
            </a:pPr>
            <a:endParaRPr lang="en-US" altLang="zh-CN" dirty="0"/>
          </a:p>
        </p:txBody>
      </p:sp>
      <p:pic>
        <p:nvPicPr>
          <p:cNvPr id="4" name="图片 3"/>
          <p:cNvPicPr>
            <a:picLocks noChangeAspect="1"/>
          </p:cNvPicPr>
          <p:nvPr/>
        </p:nvPicPr>
        <p:blipFill>
          <a:blip r:embed="rId2"/>
          <a:stretch>
            <a:fillRect/>
          </a:stretch>
        </p:blipFill>
        <p:spPr>
          <a:xfrm>
            <a:off x="7954895" y="1357745"/>
            <a:ext cx="3741805" cy="3751744"/>
          </a:xfrm>
          <a:prstGeom prst="rect">
            <a:avLst/>
          </a:prstGeom>
        </p:spPr>
      </p:pic>
    </p:spTree>
    <p:extLst>
      <p:ext uri="{BB962C8B-B14F-4D97-AF65-F5344CB8AC3E}">
        <p14:creationId xmlns:p14="http://schemas.microsoft.com/office/powerpoint/2010/main" val="343445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a:p>
          <a:p>
            <a:pPr marL="0" indent="0">
              <a:buNone/>
            </a:pPr>
            <a:endParaRPr lang="en-US" altLang="zh-CN" dirty="0"/>
          </a:p>
          <a:p>
            <a:r>
              <a:rPr lang="en-US" altLang="zh-CN" dirty="0"/>
              <a:t>The </a:t>
            </a:r>
            <a:r>
              <a:rPr lang="en-US" altLang="zh-CN" b="1" dirty="0">
                <a:solidFill>
                  <a:srgbClr val="FDC700"/>
                </a:solidFill>
              </a:rPr>
              <a:t>population standard deviation</a:t>
            </a:r>
            <a:r>
              <a:rPr lang="en-US" altLang="zh-CN" dirty="0">
                <a:solidFill>
                  <a:srgbClr val="FDC700"/>
                </a:solidFill>
              </a:rPr>
              <a:t> </a:t>
            </a:r>
            <a:r>
              <a:rPr lang="en-US" altLang="zh-CN" dirty="0"/>
              <a:t>of a variable is the square root of the sum of squared deviations about the population mean divided by the number of observations in the population, </a:t>
            </a:r>
            <a:r>
              <a:rPr lang="en-US" altLang="zh-CN" i="1" dirty="0"/>
              <a:t>N</a:t>
            </a:r>
            <a:r>
              <a:rPr lang="en-US" altLang="zh-CN" dirty="0"/>
              <a:t>. That is, it is the square root of the mean of the squared deviations about the population mean.</a:t>
            </a:r>
            <a:endParaRPr lang="zh-CN" altLang="en-US" dirty="0"/>
          </a:p>
        </p:txBody>
      </p:sp>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6</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10" name="内容占位符 1"/>
          <p:cNvSpPr txBox="1">
            <a:spLocks/>
          </p:cNvSpPr>
          <p:nvPr/>
        </p:nvSpPr>
        <p:spPr>
          <a:xfrm>
            <a:off x="384243" y="978365"/>
            <a:ext cx="11274357" cy="4636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t>
            </a:r>
            <a:r>
              <a:rPr lang="en-US" altLang="zh-CN" b="1" dirty="0">
                <a:solidFill>
                  <a:srgbClr val="FDC700"/>
                </a:solidFill>
              </a:rPr>
              <a:t>range, </a:t>
            </a:r>
            <a:r>
              <a:rPr lang="en-US" altLang="zh-CN" b="1" i="1" dirty="0">
                <a:solidFill>
                  <a:srgbClr val="FDC700"/>
                </a:solidFill>
              </a:rPr>
              <a:t>R</a:t>
            </a:r>
            <a:r>
              <a:rPr lang="en-US" altLang="zh-CN" dirty="0"/>
              <a:t>, of a variable is the difference between the largest and the smallest data value. </a:t>
            </a:r>
          </a:p>
          <a:p>
            <a:pPr marL="0" indent="0">
              <a:buNone/>
            </a:pPr>
            <a:r>
              <a:rPr lang="en-US" altLang="zh-CN" dirty="0"/>
              <a:t>	</a:t>
            </a:r>
            <a:r>
              <a:rPr lang="en-US" altLang="zh-CN" dirty="0">
                <a:solidFill>
                  <a:schemeClr val="accent3">
                    <a:lumMod val="60000"/>
                    <a:lumOff val="40000"/>
                  </a:schemeClr>
                </a:solidFill>
              </a:rPr>
              <a:t>Range = </a:t>
            </a:r>
            <a:r>
              <a:rPr lang="en-US" altLang="zh-CN" i="1" dirty="0">
                <a:solidFill>
                  <a:schemeClr val="accent3">
                    <a:lumMod val="60000"/>
                    <a:lumOff val="40000"/>
                  </a:schemeClr>
                </a:solidFill>
              </a:rPr>
              <a:t>R </a:t>
            </a:r>
            <a:r>
              <a:rPr lang="en-US" altLang="zh-CN" dirty="0">
                <a:solidFill>
                  <a:schemeClr val="accent3">
                    <a:lumMod val="60000"/>
                    <a:lumOff val="40000"/>
                  </a:schemeClr>
                </a:solidFill>
              </a:rPr>
              <a:t>= largest data value - smallest data value </a:t>
            </a:r>
          </a:p>
        </p:txBody>
      </p:sp>
      <p:pic>
        <p:nvPicPr>
          <p:cNvPr id="7" name="图片 6"/>
          <p:cNvPicPr>
            <a:picLocks noChangeAspect="1"/>
          </p:cNvPicPr>
          <p:nvPr/>
        </p:nvPicPr>
        <p:blipFill>
          <a:blip r:embed="rId2"/>
          <a:stretch>
            <a:fillRect/>
          </a:stretch>
        </p:blipFill>
        <p:spPr>
          <a:xfrm>
            <a:off x="1651169" y="4035525"/>
            <a:ext cx="8889662" cy="1119228"/>
          </a:xfrm>
          <a:prstGeom prst="rect">
            <a:avLst/>
          </a:prstGeom>
        </p:spPr>
      </p:pic>
    </p:spTree>
    <p:extLst>
      <p:ext uri="{BB962C8B-B14F-4D97-AF65-F5344CB8AC3E}">
        <p14:creationId xmlns:p14="http://schemas.microsoft.com/office/powerpoint/2010/main" val="376492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7</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r>
                  <a:rPr lang="en-US" altLang="zh-CN" dirty="0"/>
                  <a:t>The </a:t>
                </a:r>
                <a:r>
                  <a:rPr lang="en-US" altLang="zh-CN" b="1" dirty="0">
                    <a:solidFill>
                      <a:srgbClr val="FDC700"/>
                    </a:solidFill>
                  </a:rPr>
                  <a:t>sample standard deviation</a:t>
                </a:r>
                <a:r>
                  <a:rPr lang="en-US" altLang="zh-CN" dirty="0"/>
                  <a:t>, </a:t>
                </a:r>
                <a:r>
                  <a:rPr lang="en-US" altLang="zh-CN" i="1" dirty="0">
                    <a:solidFill>
                      <a:schemeClr val="accent3">
                        <a:lumMod val="60000"/>
                        <a:lumOff val="40000"/>
                      </a:schemeClr>
                    </a:solidFill>
                  </a:rPr>
                  <a:t>s</a:t>
                </a:r>
                <a:r>
                  <a:rPr lang="en-US" altLang="zh-CN" dirty="0"/>
                  <a:t>, of a variable is the square root of the sum of squared deviations about the sample mean divided by </a:t>
                </a:r>
                <a:r>
                  <a:rPr lang="en-US" altLang="zh-CN" i="1" dirty="0">
                    <a:solidFill>
                      <a:schemeClr val="accent3">
                        <a:lumMod val="60000"/>
                        <a:lumOff val="40000"/>
                      </a:schemeClr>
                    </a:solidFill>
                  </a:rPr>
                  <a:t>n-1</a:t>
                </a:r>
                <a:r>
                  <a:rPr lang="en-US" altLang="zh-CN" dirty="0"/>
                  <a:t>, where </a:t>
                </a:r>
                <a:r>
                  <a:rPr lang="en-US" altLang="zh-CN" i="1" dirty="0">
                    <a:solidFill>
                      <a:schemeClr val="accent3">
                        <a:lumMod val="60000"/>
                        <a:lumOff val="40000"/>
                      </a:schemeClr>
                    </a:solidFill>
                  </a:rPr>
                  <a:t>n</a:t>
                </a:r>
                <a:r>
                  <a:rPr lang="en-US" altLang="zh-CN" i="1" dirty="0"/>
                  <a:t> </a:t>
                </a:r>
                <a:r>
                  <a:rPr lang="en-US" altLang="zh-CN" dirty="0"/>
                  <a:t>is the sample size.</a:t>
                </a:r>
              </a:p>
              <a:p>
                <a:endParaRPr lang="en-US" altLang="zh-CN" dirty="0"/>
              </a:p>
              <a:p>
                <a:endParaRPr lang="en-US" altLang="zh-CN" dirty="0"/>
              </a:p>
              <a:p>
                <a:endParaRPr lang="en-US" altLang="zh-CN" dirty="0"/>
              </a:p>
              <a:p>
                <a:r>
                  <a:rPr lang="en-US" altLang="zh-CN" dirty="0"/>
                  <a:t>PS: </a:t>
                </a:r>
              </a:p>
              <a:p>
                <a:pPr lvl="1"/>
                <a:r>
                  <a:rPr lang="en-US" altLang="zh-CN" dirty="0"/>
                  <a:t>No </a:t>
                </a:r>
                <a14:m>
                  <m:oMath xmlns:m="http://schemas.openxmlformats.org/officeDocument/2006/math">
                    <m:r>
                      <a:rPr lang="zh-CN" altLang="en-US" b="1" i="1" smtClean="0">
                        <a:solidFill>
                          <a:srgbClr val="FF0000"/>
                        </a:solidFill>
                        <a:latin typeface="Cambria Math" panose="02040503050406030204" pitchFamily="18" charset="0"/>
                      </a:rPr>
                      <m:t>𝝁</m:t>
                    </m:r>
                  </m:oMath>
                </a14:m>
                <a:r>
                  <a:rPr lang="en-US" altLang="zh-CN" dirty="0"/>
                  <a:t> anymore! </a:t>
                </a:r>
              </a:p>
              <a:p>
                <a:pPr lvl="1"/>
                <a:r>
                  <a:rPr lang="en-US" altLang="zh-CN" dirty="0"/>
                  <a:t>Divided by </a:t>
                </a:r>
                <a:r>
                  <a:rPr lang="en-US" altLang="zh-CN" b="1" dirty="0">
                    <a:solidFill>
                      <a:srgbClr val="FF0000"/>
                    </a:solidFill>
                  </a:rPr>
                  <a:t>n-1</a:t>
                </a:r>
                <a:r>
                  <a:rPr lang="en-US" altLang="zh-CN" dirty="0"/>
                  <a:t> instead of n!</a:t>
                </a:r>
              </a:p>
              <a:p>
                <a:r>
                  <a:rPr lang="en-US" altLang="zh-CN" dirty="0"/>
                  <a:t>The </a:t>
                </a:r>
                <a:r>
                  <a:rPr lang="en-US" altLang="zh-CN" b="1" dirty="0">
                    <a:solidFill>
                      <a:srgbClr val="FFC000"/>
                    </a:solidFill>
                  </a:rPr>
                  <a:t>variance</a:t>
                </a:r>
                <a:r>
                  <a:rPr lang="en-US" altLang="zh-CN" dirty="0"/>
                  <a:t> of a variable is the square of the standard deviation. The </a:t>
                </a:r>
                <a:r>
                  <a:rPr lang="en-US" altLang="zh-CN" b="1" dirty="0">
                    <a:solidFill>
                      <a:srgbClr val="FFC000"/>
                    </a:solidFill>
                  </a:rPr>
                  <a:t>population variance</a:t>
                </a:r>
                <a:r>
                  <a:rPr lang="en-US" altLang="zh-CN" dirty="0">
                    <a:solidFill>
                      <a:srgbClr val="FFC000"/>
                    </a:solidFill>
                  </a:rPr>
                  <a:t> </a:t>
                </a:r>
                <a:r>
                  <a:rPr lang="en-US" altLang="zh-CN" dirty="0"/>
                  <a:t>is </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oMath>
                </a14:m>
                <a:r>
                  <a:rPr lang="en-US" altLang="zh-CN" dirty="0"/>
                  <a:t>and the </a:t>
                </a:r>
                <a:r>
                  <a:rPr lang="en-US" altLang="zh-CN" b="1" dirty="0">
                    <a:solidFill>
                      <a:srgbClr val="FFC000"/>
                    </a:solidFill>
                  </a:rPr>
                  <a:t>sample variance</a:t>
                </a:r>
                <a:r>
                  <a:rPr lang="en-US" altLang="zh-CN" dirty="0">
                    <a:solidFill>
                      <a:srgbClr val="FFC000"/>
                    </a:solidFill>
                  </a:rPr>
                  <a:t> </a:t>
                </a:r>
                <a:r>
                  <a:rPr lang="en-US" altLang="zh-CN" dirty="0"/>
                  <a:t>is</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𝑠</m:t>
                        </m:r>
                      </m:e>
                      <m:sup>
                        <m:r>
                          <a:rPr lang="en-US" altLang="zh-CN" i="1">
                            <a:latin typeface="Cambria Math" panose="02040503050406030204" pitchFamily="18" charset="0"/>
                          </a:rPr>
                          <m:t>2</m:t>
                        </m:r>
                      </m:sup>
                    </m:sSup>
                  </m:oMath>
                </a14:m>
                <a:r>
                  <a:rPr lang="en-US" altLang="zh-CN" dirty="0"/>
                  <a:t>.</a:t>
                </a:r>
                <a:endParaRPr lang="zh-CN" altLang="en-US" dirty="0"/>
              </a:p>
              <a:p>
                <a:endParaRPr lang="en-US" altLang="zh-CN" dirty="0"/>
              </a:p>
              <a:p>
                <a:pPr lvl="1"/>
                <a:endParaRPr lang="en-US" altLang="zh-CN" dirty="0"/>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812" t="-1818" r="-1101"/>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1653651" y="2291927"/>
            <a:ext cx="9189498" cy="1261596"/>
          </a:xfrm>
          <a:prstGeom prst="rect">
            <a:avLst/>
          </a:prstGeom>
        </p:spPr>
      </p:pic>
    </p:spTree>
    <p:extLst>
      <p:ext uri="{BB962C8B-B14F-4D97-AF65-F5344CB8AC3E}">
        <p14:creationId xmlns:p14="http://schemas.microsoft.com/office/powerpoint/2010/main" val="162744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8</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4" name="内容占位符 3"/>
          <p:cNvSpPr>
            <a:spLocks noGrp="1"/>
          </p:cNvSpPr>
          <p:nvPr>
            <p:ph idx="1"/>
          </p:nvPr>
        </p:nvSpPr>
        <p:spPr/>
        <p:txBody>
          <a:bodyPr/>
          <a:lstStyle/>
          <a:p>
            <a:pPr marL="0" indent="0">
              <a:buNone/>
            </a:pPr>
            <a:r>
              <a:rPr lang="en-US" altLang="zh-CN" dirty="0"/>
              <a:t>[3.2.3](Page 134) True or False</a:t>
            </a:r>
          </a:p>
          <a:p>
            <a:r>
              <a:rPr lang="en-US" altLang="zh-CN" dirty="0"/>
              <a:t>When comparing two populations, the larger the standard deviation, the more dispersion the distribution has, provided that </a:t>
            </a:r>
            <a:r>
              <a:rPr lang="en-US" altLang="zh-CN" b="1" dirty="0">
                <a:solidFill>
                  <a:srgbClr val="FF0000"/>
                </a:solidFill>
              </a:rPr>
              <a:t>the variable of interest from the two populations has the same unit of measure</a:t>
            </a:r>
            <a:r>
              <a:rPr lang="en-US" altLang="zh-CN" dirty="0"/>
              <a:t>.</a:t>
            </a:r>
          </a:p>
          <a:p>
            <a:pPr>
              <a:buFontTx/>
              <a:buChar char="-"/>
            </a:pPr>
            <a:r>
              <a:rPr lang="en-US" altLang="zh-CN" dirty="0" err="1"/>
              <a:t>Ans</a:t>
            </a:r>
            <a:r>
              <a:rPr lang="en-US" altLang="zh-CN" dirty="0"/>
              <a:t>:</a:t>
            </a:r>
          </a:p>
          <a:p>
            <a:pPr marL="0" indent="0">
              <a:buNone/>
            </a:pPr>
            <a:endParaRPr lang="en-US" altLang="zh-CN" dirty="0"/>
          </a:p>
          <a:p>
            <a:pPr marL="0" indent="0">
              <a:buNone/>
            </a:pPr>
            <a:r>
              <a:rPr lang="en-US" altLang="zh-CN" dirty="0"/>
              <a:t>	It is correct if the unit is the </a:t>
            </a:r>
            <a:r>
              <a:rPr lang="en-US" altLang="zh-CN" b="1" dirty="0">
                <a:solidFill>
                  <a:srgbClr val="FF0000"/>
                </a:solidFill>
              </a:rPr>
              <a:t>same</a:t>
            </a:r>
            <a:r>
              <a:rPr lang="en-US" altLang="zh-CN" dirty="0"/>
              <a:t>.</a:t>
            </a:r>
            <a:endParaRPr lang="zh-CN" altLang="en-US" dirty="0"/>
          </a:p>
        </p:txBody>
      </p:sp>
    </p:spTree>
    <p:extLst>
      <p:ext uri="{BB962C8B-B14F-4D97-AF65-F5344CB8AC3E}">
        <p14:creationId xmlns:p14="http://schemas.microsoft.com/office/powerpoint/2010/main" val="213921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10: Measures of Dispersion</a:t>
            </a:r>
            <a:endParaRPr lang="zh-CN" altLang="en-US" dirty="0"/>
          </a:p>
        </p:txBody>
      </p:sp>
      <p:sp>
        <p:nvSpPr>
          <p:cNvPr id="5" name="页脚占位符 4"/>
          <p:cNvSpPr>
            <a:spLocks noGrp="1"/>
          </p:cNvSpPr>
          <p:nvPr>
            <p:ph type="ftr" sz="quarter" idx="3"/>
          </p:nvPr>
        </p:nvSpPr>
        <p:spPr/>
        <p:txBody>
          <a:bodyPr/>
          <a:lstStyle/>
          <a:p>
            <a:r>
              <a:rPr lang="en-US" altLang="ko-KR"/>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9</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4" name="内容占位符 3"/>
          <p:cNvSpPr>
            <a:spLocks noGrp="1"/>
          </p:cNvSpPr>
          <p:nvPr>
            <p:ph idx="1"/>
          </p:nvPr>
        </p:nvSpPr>
        <p:spPr/>
        <p:txBody>
          <a:bodyPr/>
          <a:lstStyle/>
          <a:p>
            <a:pPr marL="0" indent="0">
              <a:buNone/>
            </a:pPr>
            <a:r>
              <a:rPr lang="en-US" altLang="zh-CN" dirty="0"/>
              <a:t>[3.2.21](Page 136) </a:t>
            </a:r>
            <a:r>
              <a:rPr lang="en-US" altLang="zh-CN" b="1" dirty="0"/>
              <a:t>A Fish Story </a:t>
            </a:r>
          </a:p>
          <a:p>
            <a:pPr>
              <a:buFontTx/>
              <a:buChar char="-"/>
            </a:pPr>
            <a:r>
              <a:rPr lang="en-US" altLang="zh-CN" dirty="0"/>
              <a:t>Ethan and Drew went on a 10-day fishing trip. The number of smallmouth bass caught and released by the two boys each day was as follows: </a:t>
            </a:r>
          </a:p>
          <a:p>
            <a:pPr>
              <a:buFontTx/>
              <a:buChar char="-"/>
            </a:pPr>
            <a:endParaRPr lang="zh-CN" altLang="en-US" dirty="0"/>
          </a:p>
          <a:p>
            <a:pPr marL="0" indent="0">
              <a:buNone/>
            </a:pPr>
            <a:endParaRPr lang="en-US" altLang="zh-CN" dirty="0"/>
          </a:p>
        </p:txBody>
      </p:sp>
      <p:pic>
        <p:nvPicPr>
          <p:cNvPr id="2" name="图片 1"/>
          <p:cNvPicPr>
            <a:picLocks noChangeAspect="1"/>
          </p:cNvPicPr>
          <p:nvPr/>
        </p:nvPicPr>
        <p:blipFill>
          <a:blip r:embed="rId2"/>
          <a:stretch>
            <a:fillRect/>
          </a:stretch>
        </p:blipFill>
        <p:spPr>
          <a:xfrm>
            <a:off x="2209800" y="3043935"/>
            <a:ext cx="8077200" cy="1323975"/>
          </a:xfrm>
          <a:prstGeom prst="rect">
            <a:avLst/>
          </a:prstGeom>
        </p:spPr>
      </p:pic>
    </p:spTree>
    <p:extLst>
      <p:ext uri="{BB962C8B-B14F-4D97-AF65-F5344CB8AC3E}">
        <p14:creationId xmlns:p14="http://schemas.microsoft.com/office/powerpoint/2010/main" val="259728292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21147</TotalTime>
  <Words>1434</Words>
  <Application>Microsoft Office PowerPoint</Application>
  <PresentationFormat>宽屏</PresentationFormat>
  <Paragraphs>212</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Lucida Grande</vt:lpstr>
      <vt:lpstr>Arial</vt:lpstr>
      <vt:lpstr>Calibri</vt:lpstr>
      <vt:lpstr>Cambria Math</vt:lpstr>
      <vt:lpstr>Kigelia</vt:lpstr>
      <vt:lpstr>Kigelia Light</vt:lpstr>
      <vt:lpstr>Wingdings</vt:lpstr>
      <vt:lpstr>Office Theme</vt:lpstr>
      <vt:lpstr>STAT7: Discussion Section #2</vt:lpstr>
      <vt:lpstr>Problem 8: Resistance of Statistic</vt:lpstr>
      <vt:lpstr>Problem 8: Resistance of Statistic</vt:lpstr>
      <vt:lpstr>Problem 9: Measures of Central Tendency</vt:lpstr>
      <vt:lpstr>Problem 9: Measures of Central Tendency</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lpstr>3.4: Percentiles </vt:lpstr>
      <vt:lpstr>3.4 Quartiles </vt:lpstr>
      <vt:lpstr>3.4: Calculating Quartiles </vt:lpstr>
      <vt:lpstr>3.4: Interquartile and Outliers</vt:lpstr>
      <vt:lpstr>3.4: Example </vt:lpstr>
      <vt:lpstr>PowerPoint 演示文稿</vt:lpstr>
      <vt:lpstr>3.5 The Five-Number Summary and Box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奇</cp:lastModifiedBy>
  <cp:revision>33</cp:revision>
  <cp:lastPrinted>2018-05-03T22:16:03Z</cp:lastPrinted>
  <dcterms:created xsi:type="dcterms:W3CDTF">2018-05-03T19:26:35Z</dcterms:created>
  <dcterms:modified xsi:type="dcterms:W3CDTF">2022-04-10T18:15:15Z</dcterms:modified>
</cp:coreProperties>
</file>